
<file path=[Content_Types].xml><?xml version="1.0" encoding="utf-8"?>
<Types xmlns="http://schemas.openxmlformats.org/package/2006/content-types">
  <Override PartName="/ppt/slides/slide30.xml" ContentType="application/vnd.openxmlformats-officedocument.presentationml.slide+xml"/>
  <Override PartName="/ppt/slides/slide88.xml" ContentType="application/vnd.openxmlformats-officedocument.presentationml.slide+xml"/>
  <Override PartName="/ppt/notesSlides/notesSlide69.xml" ContentType="application/vnd.openxmlformats-officedocument.presentationml.notesSlide+xml"/>
  <Override PartName="/ppt/slides/slide24.xml" ContentType="application/vnd.openxmlformats-officedocument.presentationml.slide+xml"/>
  <Override PartName="/ppt/charts/chart2.xml" ContentType="application/vnd.openxmlformats-officedocument.drawingml.chart+xml"/>
  <Override PartName="/ppt/slides/slide72.xml" ContentType="application/vnd.openxmlformats-officedocument.presentationml.slide+xml"/>
  <Override PartName="/ppt/slides/slide134.xml" ContentType="application/vnd.openxmlformats-officedocument.presentationml.slide+xml"/>
  <Override PartName="/ppt/diagrams/colors3.xml" ContentType="application/vnd.openxmlformats-officedocument.drawingml.diagramColors+xml"/>
  <Override PartName="/ppt/slides/slide66.xml" ContentType="application/vnd.openxmlformats-officedocument.presentationml.slide+xml"/>
  <Override PartName="/ppt/slides/slide128.xml" ContentType="application/vnd.openxmlformats-officedocument.presentationml.slide+xml"/>
  <Override PartName="/ppt/notesSlides/notesSlide47.xml" ContentType="application/vnd.openxmlformats-officedocument.presentationml.notesSlide+xml"/>
  <Override PartName="/ppt/slides/slide50.xml" ContentType="application/vnd.openxmlformats-officedocument.presentationml.slide+xml"/>
  <Override PartName="/ppt/slides/slide112.xml" ContentType="application/vnd.openxmlformats-officedocument.presentationml.slide+xml"/>
  <Override PartName="/ppt/notesSlides/notesSlide25.xml" ContentType="application/vnd.openxmlformats-officedocument.presentationml.notesSlide+xml"/>
  <Override PartName="/ppt/slides/slide44.xml" ContentType="application/vnd.openxmlformats-officedocument.presentationml.slide+xml"/>
  <Override PartName="/ppt/notesSlides/notesSlide67.xml" ContentType="application/vnd.openxmlformats-officedocument.presentationml.notesSlide+xml"/>
  <Override PartName="/ppt/slides/slide86.xml" ContentType="application/vnd.openxmlformats-officedocument.presentationml.slide+xml"/>
  <Override PartName="/ppt/drawings/drawing1.xml" ContentType="application/vnd.openxmlformats-officedocument.drawingml.chartshapes+xml"/>
  <Override PartName="/ppt/slides/slide22.xml" ContentType="application/vnd.openxmlformats-officedocument.presentationml.slide+xml"/>
  <Default Extension="doc" ContentType="application/msword"/>
  <Override PartName="/ppt/slides/slide132.xml" ContentType="application/vnd.openxmlformats-officedocument.presentationml.slide+xml"/>
  <Override PartName="/ppt/diagrams/quickStyle3.xml" ContentType="application/vnd.openxmlformats-officedocument.drawingml.diagramStyle+xml"/>
  <Override PartName="/ppt/diagrams/colors1.xml" ContentType="application/vnd.openxmlformats-officedocument.drawingml.diagramColors+xml"/>
  <Override PartName="/ppt/slides/slide64.xml" ContentType="application/vnd.openxmlformats-officedocument.presentationml.slide+xml"/>
  <Override PartName="/ppt/slides/slide126.xml" ContentType="application/vnd.openxmlformats-officedocument.presentationml.slide+xml"/>
  <Override PartName="/ppt/notesSlides/notesSlide45.xml" ContentType="application/vnd.openxmlformats-officedocument.presentationml.notesSlide+xml"/>
  <Default Extension="xml" ContentType="application/xml"/>
  <Override PartName="/ppt/slides/slide110.xml" ContentType="application/vnd.openxmlformats-officedocument.presentationml.slide+xml"/>
  <Override PartName="/ppt/slideLayouts/slideLayout11.xml" ContentType="application/vnd.openxmlformats-officedocument.presentationml.slideLayout+xml"/>
  <Override PartName="/ppt/notesSlides/notesSlide23.xml" ContentType="application/vnd.openxmlformats-officedocument.presentationml.notesSlide+xml"/>
  <Override PartName="/ppt/slides/slide42.xml" ContentType="application/vnd.openxmlformats-officedocument.presentationml.slide+xml"/>
  <Override PartName="/ppt/notesSlides/notesSlide65.xml" ContentType="application/vnd.openxmlformats-officedocument.presentationml.notesSlide+xml"/>
  <Override PartName="/ppt/slides/slide146.xml" ContentType="application/vnd.openxmlformats-officedocument.presentationml.slide+xml"/>
  <Override PartName="/ppt/slides/slide84.xml" ContentType="application/vnd.openxmlformats-officedocument.presentationml.slide+xml"/>
  <Override PartName="/ppt/slides/slide20.xml" ContentType="application/vnd.openxmlformats-officedocument.presentationml.slide+xml"/>
  <Override PartName="/ppt/notesSlides/notesSlide59.xml" ContentType="application/vnd.openxmlformats-officedocument.presentationml.notesSlide+xml"/>
  <Override PartName="/ppt/slides/slide130.xml" ContentType="application/vnd.openxmlformats-officedocument.presentationml.slide+xml"/>
  <Override PartName="/ppt/diagrams/quickStyle1.xml" ContentType="application/vnd.openxmlformats-officedocument.drawingml.diagramStyle+xml"/>
  <Override PartName="/ppt/notesSlides/notesSlide43.xml" ContentType="application/vnd.openxmlformats-officedocument.presentationml.notesSlide+xml"/>
  <Override PartName="/ppt/slides/slide62.xml" ContentType="application/vnd.openxmlformats-officedocument.presentationml.slide+xml"/>
  <Override PartName="/ppt/slides/slide124.xml" ContentType="application/vnd.openxmlformats-officedocument.presentationml.slide+xml"/>
  <Override PartName="/ppt/notesSlides/notesSlide21.xml" ContentType="application/vnd.openxmlformats-officedocument.presentationml.notesSlide+xml"/>
  <Override PartName="/ppt/slides/slide40.xml" ContentType="application/vnd.openxmlformats-officedocument.presentationml.slide+xml"/>
  <Override PartName="/ppt/slides/slide102.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Default Extension="jpeg" ContentType="image/jpeg"/>
  <Override PartName="/ppt/diagrams/data4.xml" ContentType="application/vnd.openxmlformats-officedocument.drawingml.diagramData+xml"/>
  <Override PartName="/ppt/notesSlides/notesSlide63.xml" ContentType="application/vnd.openxmlformats-officedocument.presentationml.notesSlide+xml"/>
  <Override PartName="/ppt/slides/slide82.xml" ContentType="application/vnd.openxmlformats-officedocument.presentationml.slide+xml"/>
  <Override PartName="/ppt/slides/slide144.xml" ContentType="application/vnd.openxmlformats-officedocument.presentationml.slide+xml"/>
  <Override PartName="/ppt/notesSlides/notesSlide57.xml" ContentType="application/vnd.openxmlformats-officedocument.presentationml.notesSlide+xml"/>
  <Override PartName="/docProps/app.xml" ContentType="application/vnd.openxmlformats-officedocument.extended-properties+xml"/>
  <Override PartName="/ppt/slides/slide109.xml" ContentType="application/vnd.openxmlformats-officedocument.presentationml.slide+xml"/>
  <Override PartName="/ppt/slides/slide60.xml" ContentType="application/vnd.openxmlformats-officedocument.presentationml.slide+xml"/>
  <Override PartName="/ppt/slides/slide122.xml" ContentType="application/vnd.openxmlformats-officedocument.presentationml.slide+xml"/>
  <Override PartName="/ppt/notesSlides/notesSlide41.xml" ContentType="application/vnd.openxmlformats-officedocument.presentationml.notesSlide+xml"/>
  <Override PartName="/ppt/slideLayouts/slideLayout8.xml" ContentType="application/vnd.openxmlformats-officedocument.presentationml.slideLayout+xml"/>
  <Override PartName="/ppt/notesSlides/notesSlide35.xml" ContentType="application/vnd.openxmlformats-officedocument.presentationml.notesSlide+xml"/>
  <Override PartName="/ppt/slides/slide100.xml" ContentType="application/vnd.openxmlformats-officedocument.presentationml.slide+xml"/>
  <Override PartName="/ppt/notesSlides/notesSlide5.xml" ContentType="application/vnd.openxmlformats-officedocument.presentationml.notesSlide+xml"/>
  <Override PartName="/ppt/slides/slide7.xml" ContentType="application/vnd.openxmlformats-officedocument.presentationml.slide+xml"/>
  <Override PartName="/ppt/slides/slide19.xml" ContentType="application/vnd.openxmlformats-officedocument.presentationml.slide+xml"/>
  <Override PartName="/ppt/diagrams/data2.xml" ContentType="application/vnd.openxmlformats-officedocument.drawingml.diagramData+xml"/>
  <Override PartName="/ppt/slides/slide129.xml" ContentType="application/vnd.openxmlformats-officedocument.presentationml.slide+xml"/>
  <Override PartName="/ppt/slides/slide80.xml" ContentType="application/vnd.openxmlformats-officedocument.presentationml.slide+xml"/>
  <Override PartName="/ppt/slides/slide142.xml" ContentType="application/vnd.openxmlformats-officedocument.presentationml.slide+xml"/>
  <Override PartName="/ppt/notesSlides/notesSlide61.xml" ContentType="application/vnd.openxmlformats-officedocument.presentationml.notesSlide+xml"/>
  <Override PartName="/ppt/notesSlides/notesSlide55.xml" ContentType="application/vnd.openxmlformats-officedocument.presentationml.notesSlide+xml"/>
  <Override PartName="/ppt/slides/slide107.xml" ContentType="application/vnd.openxmlformats-officedocument.presentationml.slide+xml"/>
  <Override PartName="/ppt/slides/slide120.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s/slide39.xml" ContentType="application/vnd.openxmlformats-officedocument.presentationml.slide+xml"/>
  <Override PartName="/ppt/notesSlides/notesSlide33.xml" ContentType="application/vnd.openxmlformats-officedocument.presentationml.notesSlide+xml"/>
  <Override PartName="/ppt/handoutMasters/handoutMaster1.xml" ContentType="application/vnd.openxmlformats-officedocument.presentationml.handoutMaster+xml"/>
  <Override PartName="/ppt/notesSlides/notesSlide3.xml" ContentType="application/vnd.openxmlformats-officedocument.presentationml.notesSlide+xml"/>
  <Override PartName="/ppt/slides/slide94.xml" ContentType="application/vnd.openxmlformats-officedocument.presentationml.slide+xml"/>
  <Override PartName="/ppt/notesSlides/notesSlide75.xml" ContentType="application/vnd.openxmlformats-officedocument.presentationml.notesSlide+xml"/>
  <Override PartName="/ppt/slides/slide5.xml" ContentType="application/vnd.openxmlformats-officedocument.presentationml.slide+xml"/>
  <Override PartName="/ppt/slides/slide17.xml" ContentType="application/vnd.openxmlformats-officedocument.presentationml.slide+xml"/>
  <Override PartName="/ppt/slides/slide140.xml" ContentType="application/vnd.openxmlformats-officedocument.presentationml.slide+xml"/>
  <Override PartName="/ppt/slides/slide59.xml" ContentType="application/vnd.openxmlformats-officedocument.presentationml.slide+xml"/>
  <Override PartName="/ppt/notesSlides/notesSlide53.xml" ContentType="application/vnd.openxmlformats-officedocument.presentationml.notesSlide+xml"/>
  <Override PartName="/ppt/slides/slide105.xml" ContentType="application/vnd.openxmlformats-officedocument.presentationml.slide+xml"/>
  <Override PartName="/ppt/notesSlides/notesSlide18.xml" ContentType="application/vnd.openxmlformats-officedocument.presentationml.notesSlide+xml"/>
  <Override PartName="/ppt/slideLayouts/slideLayout4.xml" ContentType="application/vnd.openxmlformats-officedocument.presentationml.slideLayout+xml"/>
  <Override PartName="/ppt/slides/slide37.xml" ContentType="application/vnd.openxmlformats-officedocument.presentationml.slide+xml"/>
  <Override PartName="/ppt/notesSlides/notesSlide31.xml" ContentType="application/vnd.openxmlformats-officedocument.presentationml.notesSlide+xml"/>
  <Override PartName="/ppt/slides/slide79.xml" ContentType="application/vnd.openxmlformats-officedocument.presentationml.slide+xml"/>
  <Override PartName="/ppt/slides/slide92.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5.xml" ContentType="application/vnd.openxmlformats-officedocument.presentationml.slide+xml"/>
  <Override PartName="/ppt/notesSlides/notesSlide73.xml" ContentType="application/vnd.openxmlformats-officedocument.presentationml.notesSlide+xml"/>
  <Override PartName="/ppt/diagrams/drawing3.xml" ContentType="application/vnd.ms-office.drawingml.diagramDrawing+xml"/>
  <Override PartName="/ppt/notesSlides/notesSlide38.xml" ContentType="application/vnd.openxmlformats-officedocument.presentationml.notesSlide+xml"/>
  <Override PartName="/ppt/slides/slide57.xml" ContentType="application/vnd.openxmlformats-officedocument.presentationml.slide+xml"/>
  <Override PartName="/ppt/slides/slide70.xml" ContentType="application/vnd.openxmlformats-officedocument.presentationml.slide+xml"/>
  <Override PartName="/ppt/slides/slide119.xml" ContentType="application/vnd.openxmlformats-officedocument.presentationml.slide+xml"/>
  <Override PartName="/ppt/notesSlides/notesSlide51.xml" ContentType="application/vnd.openxmlformats-officedocument.presentationml.notesSlide+xml"/>
  <Override PartName="/ppt/notesSlides/notesSlide8.xml" ContentType="application/vnd.openxmlformats-officedocument.presentationml.notesSlide+xml"/>
  <Override PartName="/ppt/slides/slide99.xml" ContentType="application/vnd.openxmlformats-officedocument.presentationml.slide+xml"/>
  <Override PartName="/ppt/notesSlides/notesSlide16.xml" ContentType="application/vnd.openxmlformats-officedocument.presentationml.notesSlide+xml"/>
  <Override PartName="/ppt/slideLayouts/slideLayout2.xml" ContentType="application/vnd.openxmlformats-officedocument.presentationml.slideLayout+xml"/>
  <Override PartName="/ppt/slides/slide35.xml" ContentType="application/vnd.openxmlformats-officedocument.presentationml.slide+xml"/>
  <Override PartName="/ppt/slides/slide29.xml" ContentType="application/vnd.openxmlformats-officedocument.presentationml.slide+xml"/>
  <Override PartName="/ppt/slides/slide77.xml" ContentType="application/vnd.openxmlformats-officedocument.presentationml.slide+xml"/>
  <Override PartName="/ppt/slides/slide90.xml" ContentType="application/vnd.openxmlformats-officedocument.presentationml.slide+xml"/>
  <Override PartName="/ppt/slides/slide139.xml" ContentType="application/vnd.openxmlformats-officedocument.presentationml.slide+xml"/>
  <Override PartName="/ppt/slides/slide1.xml" ContentType="application/vnd.openxmlformats-officedocument.presentationml.slide+xml"/>
  <Override PartName="/ppt/slides/slide13.xml" ContentType="application/vnd.openxmlformats-officedocument.presentationml.slide+xml"/>
  <Override PartName="/ppt/charts/chart7.xml" ContentType="application/vnd.openxmlformats-officedocument.drawingml.chart+xml"/>
  <Override PartName="/ppt/notesSlides/notesSlide71.xml" ContentType="application/vnd.openxmlformats-officedocument.presentationml.notesSlide+xml"/>
  <Override PartName="/ppt/diagrams/drawing1.xml" ContentType="application/vnd.ms-office.drawingml.diagramDrawing+xml"/>
  <Override PartName="/ppt/notesSlides/notesSlide36.xml" ContentType="application/vnd.openxmlformats-officedocument.presentationml.notesSlide+xml"/>
  <Override PartName="/ppt/slides/slide117.xml" ContentType="application/vnd.openxmlformats-officedocument.presentationml.slide+xml"/>
  <Override PartName="/ppt/slides/slide55.xml" ContentType="application/vnd.openxmlformats-officedocument.presentationml.slide+xml"/>
  <Override PartName="/ppt/slides/slide49.xml" ContentType="application/vnd.openxmlformats-officedocument.presentationml.slide+xml"/>
  <Override PartName="/ppt/slides/slide97.xml" ContentType="application/vnd.openxmlformats-officedocument.presentationml.slide+xml"/>
  <Override PartName="/ppt/theme/theme3.xml" ContentType="application/vnd.openxmlformats-officedocument.theme+xml"/>
  <Override PartName="/ppt/notesSlides/notesSlide14.xml" ContentType="application/vnd.openxmlformats-officedocument.presentationml.notesSlide+xml"/>
  <Override PartName="/ppt/slides/slide33.xml" ContentType="application/vnd.openxmlformats-officedocument.presentationml.slide+xml"/>
  <Override PartName="/ppt/viewProps.xml" ContentType="application/vnd.openxmlformats-officedocument.presentationml.viewProps+xml"/>
  <Override PartName="/ppt/diagrams/layout3.xml" ContentType="application/vnd.openxmlformats-officedocument.drawingml.diagramLayout+xml"/>
  <Override PartName="/ppt/slides/slide27.xml" ContentType="application/vnd.openxmlformats-officedocument.presentationml.slide+xml"/>
  <Override PartName="/ppt/slides/slide75.xml" ContentType="application/vnd.openxmlformats-officedocument.presentationml.slide+xml"/>
  <Override PartName="/ppt/slides/slide137.xml" ContentType="application/vnd.openxmlformats-officedocument.presentationml.slide+xml"/>
  <Override PartName="/ppt/charts/chart5.xml" ContentType="application/vnd.openxmlformats-officedocument.drawingml.chart+xml"/>
  <Override PartName="/docProps/core.xml" ContentType="application/vnd.openxmlformats-package.core-properties+xml"/>
  <Override PartName="/ppt/slides/slide11.xml" ContentType="application/vnd.openxmlformats-officedocument.presentationml.slide+xml"/>
  <Override PartName="/ppt/slides/slide69.xml" ContentType="application/vnd.openxmlformats-officedocument.presentationml.slide+xml"/>
  <Override PartName="/ppt/slides/slide53.xml" ContentType="application/vnd.openxmlformats-officedocument.presentationml.slide+xml"/>
  <Override PartName="/ppt/slides/slide115.xml" ContentType="application/vnd.openxmlformats-officedocument.presentationml.slide+xml"/>
  <Override PartName="/ppt/notesSlides/notesSlide28.xml" ContentType="application/vnd.openxmlformats-officedocument.presentationml.notesSlide+xml"/>
  <Override PartName="/ppt/slides/slide47.xml" ContentType="application/vnd.openxmlformats-officedocument.presentationml.slide+xml"/>
  <Override PartName="/ppt/theme/theme1.xml" ContentType="application/vnd.openxmlformats-officedocument.theme+xml"/>
  <Override PartName="/ppt/notesSlides/notesSlide12.xml" ContentType="application/vnd.openxmlformats-officedocument.presentationml.notesSlide+xml"/>
  <Override PartName="/ppt/slides/slide31.xml" ContentType="application/vnd.openxmlformats-officedocument.presentationml.slide+xml"/>
  <Override PartName="/ppt/slides/slide89.xml" ContentType="application/vnd.openxmlformats-officedocument.presentationml.slide+xml"/>
  <Override PartName="/ppt/diagrams/layout1.xml" ContentType="application/vnd.openxmlformats-officedocument.drawingml.diagramLayout+xml"/>
  <Override PartName="/ppt/slides/slide25.xml" ContentType="application/vnd.openxmlformats-officedocument.presentationml.slide+xml"/>
  <Override PartName="/ppt/charts/chart3.xml" ContentType="application/vnd.openxmlformats-officedocument.drawingml.chart+xml"/>
  <Override PartName="/ppt/slides/slide73.xml" ContentType="application/vnd.openxmlformats-officedocument.presentationml.slide+xml"/>
  <Override PartName="/ppt/slides/slide135.xml" ContentType="application/vnd.openxmlformats-officedocument.presentationml.slide+xml"/>
  <Override PartName="/ppt/diagrams/colors4.xml" ContentType="application/vnd.openxmlformats-officedocument.drawingml.diagramColors+xml"/>
  <Override PartName="/ppt/slides/slide67.xml" ContentType="application/vnd.openxmlformats-officedocument.presentationml.slide+xml"/>
  <Override PartName="/ppt/notesSlides/notesSlide48.xml" ContentType="application/vnd.openxmlformats-officedocument.presentationml.notesSlide+xml"/>
  <Override PartName="/ppt/slides/slide51.xml" ContentType="application/vnd.openxmlformats-officedocument.presentationml.slide+xml"/>
  <Override PartName="/ppt/slides/slide113.xml" ContentType="application/vnd.openxmlformats-officedocument.presentationml.slide+xml"/>
  <Override PartName="/ppt/notesSlides/notesSlide26.xml" ContentType="application/vnd.openxmlformats-officedocument.presentationml.notesSlide+xml"/>
  <Override PartName="/ppt/slides/slide45.xml" ContentType="application/vnd.openxmlformats-officedocument.presentationml.slide+xml"/>
  <Override PartName="/ppt/notesSlides/notesSlide68.xml" ContentType="application/vnd.openxmlformats-officedocument.presentationml.notesSlide+xml"/>
  <Override PartName="/ppt/slides/slide87.xml" ContentType="application/vnd.openxmlformats-officedocument.presentationml.slide+xml"/>
  <Override PartName="/ppt/slides/slide23.xml" ContentType="application/vnd.openxmlformats-officedocument.presentationml.slide+xml"/>
  <Override PartName="/ppt/charts/chart1.xml" ContentType="application/vnd.openxmlformats-officedocument.drawingml.chart+xml"/>
  <Override PartName="/ppt/slides/slide133.xml" ContentType="application/vnd.openxmlformats-officedocument.presentationml.slide+xml"/>
  <Override PartName="/ppt/diagrams/quickStyle4.xml" ContentType="application/vnd.openxmlformats-officedocument.drawingml.diagramStyle+xml"/>
  <Override PartName="/ppt/diagrams/colors2.xml" ContentType="application/vnd.openxmlformats-officedocument.drawingml.diagramColors+xml"/>
  <Override PartName="/ppt/slides/slide127.xml" ContentType="application/vnd.openxmlformats-officedocument.presentationml.slide+xml"/>
  <Override PartName="/ppt/slides/slide65.xml" ContentType="application/vnd.openxmlformats-officedocument.presentationml.slide+xml"/>
  <Override PartName="/ppt/notesSlides/notesSlide46.xml" ContentType="application/vnd.openxmlformats-officedocument.presentationml.notesSlide+xml"/>
  <Override PartName="/ppt/slides/slide111.xml" ContentType="application/vnd.openxmlformats-officedocument.presentationml.slide+xml"/>
  <Override PartName="/ppt/notesSlides/notesSlide24.xml" ContentType="application/vnd.openxmlformats-officedocument.presentationml.notesSlide+xml"/>
  <Override PartName="/ppt/slides/slide43.xml" ContentType="application/vnd.openxmlformats-officedocument.presentationml.slide+xml"/>
  <Override PartName="/ppt/notesSlides/notesSlide66.xml" ContentType="application/vnd.openxmlformats-officedocument.presentationml.notesSlide+xml"/>
  <Override PartName="/ppt/slides/slide85.xml" ContentType="application/vnd.openxmlformats-officedocument.presentationml.slide+xml"/>
  <Override PartName="/ppt/slides/slide147.xml" ContentType="application/vnd.openxmlformats-officedocument.presentationml.slide+xml"/>
  <Override PartName="/ppt/slides/slide21.xml" ContentType="application/vnd.openxmlformats-officedocument.presentationml.slide+xml"/>
  <Override PartName="/ppt/slides/slide131.xml" ContentType="application/vnd.openxmlformats-officedocument.presentationml.slide+xml"/>
  <Override PartName="/ppt/diagrams/quickStyle2.xml" ContentType="application/vnd.openxmlformats-officedocument.drawingml.diagramStyle+xml"/>
  <Override PartName="/ppt/notesMasters/notesMaster1.xml" ContentType="application/vnd.openxmlformats-officedocument.presentationml.notesMaster+xml"/>
  <Override PartName="/ppt/notesSlides/notesSlide44.xml" ContentType="application/vnd.openxmlformats-officedocument.presentationml.notesSlide+xml"/>
  <Override PartName="/ppt/slides/slide63.xml" ContentType="application/vnd.openxmlformats-officedocument.presentationml.slide+xml"/>
  <Override PartName="/ppt/slides/slide125.xml" ContentType="application/vnd.openxmlformats-officedocument.presentationml.slide+xml"/>
  <Default Extension="gif" ContentType="image/gif"/>
  <Override PartName="/ppt/slideLayouts/slideLayout10.xml" ContentType="application/vnd.openxmlformats-officedocument.presentationml.slideLayout+xml"/>
  <Override PartName="/ppt/notesSlides/notesSlide22.xml" ContentType="application/vnd.openxmlformats-officedocument.presentationml.notesSlide+xml"/>
  <Override PartName="/ppt/slides/slide41.xml" ContentType="application/vnd.openxmlformats-officedocument.presentationml.slide+xml"/>
  <Override PartName="/ppt/slides/slide103.xml" ContentType="application/vnd.openxmlformats-officedocument.presentationml.slide+xml"/>
  <Override PartName="/ppt/presentation.xml" ContentType="application/vnd.openxmlformats-officedocument.presentationml.presentation.main+xml"/>
  <Override PartName="/ppt/notesSlides/notesSlide64.xml" ContentType="application/vnd.openxmlformats-officedocument.presentationml.notesSlide+xml"/>
  <Override PartName="/ppt/slides/slide83.xml" ContentType="application/vnd.openxmlformats-officedocument.presentationml.slide+xml"/>
  <Override PartName="/ppt/slides/slide145.xml" ContentType="application/vnd.openxmlformats-officedocument.presentationml.slide+xml"/>
  <Override PartName="/ppt/notesSlides/notesSlide58.xml" ContentType="application/vnd.openxmlformats-officedocument.presentationml.notesSlide+xml"/>
  <Override PartName="/ppt/notesSlides/notesSlide42.xml" ContentType="application/vnd.openxmlformats-officedocument.presentationml.notesSlide+xml"/>
  <Override PartName="/ppt/slides/slide61.xml" ContentType="application/vnd.openxmlformats-officedocument.presentationml.slide+xml"/>
  <Override PartName="/ppt/slides/slide123.xml" ContentType="application/vnd.openxmlformats-officedocument.presentationml.slide+xml"/>
  <Override PartName="/ppt/slideLayouts/slideLayout9.xml" ContentType="application/vnd.openxmlformats-officedocument.presentationml.slideLayout+xml"/>
  <Override PartName="/ppt/notesSlides/notesSlide20.xml" ContentType="application/vnd.openxmlformats-officedocument.presentationml.notesSlide+xml"/>
  <Override PartName="/ppt/slides/slide101.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diagrams/data3.xml" ContentType="application/vnd.openxmlformats-officedocument.drawingml.diagramData+xml"/>
  <Override PartName="/ppt/notesSlides/notesSlide62.xml" ContentType="application/vnd.openxmlformats-officedocument.presentationml.notesSlide+xml"/>
  <Override PartName="/ppt/slides/slide81.xml" ContentType="application/vnd.openxmlformats-officedocument.presentationml.slide+xml"/>
  <Override PartName="/ppt/slides/slide143.xml" ContentType="application/vnd.openxmlformats-officedocument.presentationml.slide+xml"/>
  <Override PartName="/ppt/notesSlides/notesSlide56.xml" ContentType="application/vnd.openxmlformats-officedocument.presentationml.notesSlide+xml"/>
  <Override PartName="/ppt/slides/slide108.xml" ContentType="application/vnd.openxmlformats-officedocument.presentationml.slide+xml"/>
  <Override PartName="/ppt/slides/slide121.xml" ContentType="application/vnd.openxmlformats-officedocument.presentationml.slide+xml"/>
  <Override PartName="/ppt/notesSlides/notesSlide40.xml" ContentType="application/vnd.openxmlformats-officedocument.presentationml.notesSlide+xml"/>
  <Override PartName="/ppt/slideLayouts/slideLayout7.xml" ContentType="application/vnd.openxmlformats-officedocument.presentationml.slideLayout+xml"/>
  <Override PartName="/ppt/notesSlides/notesSlide34.xml" ContentType="application/vnd.openxmlformats-officedocument.presentationml.notesSlide+xml"/>
  <Override PartName="/ppt/notesSlides/notesSlide4.xml" ContentType="application/vnd.openxmlformats-officedocument.presentationml.notesSlide+xml"/>
  <Override PartName="/ppt/slides/slide95.xml" ContentType="application/vnd.openxmlformats-officedocument.presentationml.slide+xml"/>
  <Override PartName="/ppt/notesSlides/notesSlide76.xml" ContentType="application/vnd.openxmlformats-officedocument.presentationml.notesSlide+xml"/>
  <Override PartName="/ppt/slides/slide6.xml" ContentType="application/vnd.openxmlformats-officedocument.presentationml.slide+xml"/>
  <Override PartName="/ppt/slides/slide18.xml" ContentType="application/vnd.openxmlformats-officedocument.presentationml.slide+xml"/>
  <Override PartName="/ppt/diagrams/data1.xml" ContentType="application/vnd.openxmlformats-officedocument.drawingml.diagramData+xml"/>
  <Override PartName="/ppt/notesSlides/notesSlide60.xml" ContentType="application/vnd.openxmlformats-officedocument.presentationml.notesSlide+xml"/>
  <Override PartName="/ppt/slides/slide141.xml" ContentType="application/vnd.openxmlformats-officedocument.presentationml.slide+xml"/>
  <Default Extension="vml" ContentType="application/vnd.openxmlformats-officedocument.vmlDrawing"/>
  <Override PartName="/ppt/notesSlides/notesSlide54.xml" ContentType="application/vnd.openxmlformats-officedocument.presentationml.notesSlide+xml"/>
  <Override PartName="/ppt/slides/slide106.xml" ContentType="application/vnd.openxmlformats-officedocument.presentationml.slide+xml"/>
  <Override PartName="/ppt/tableStyles.xml" ContentType="application/vnd.openxmlformats-officedocument.presentationml.tableStyles+xml"/>
  <Override PartName="/ppt/notesSlides/notesSlide19.xml" ContentType="application/vnd.openxmlformats-officedocument.presentationml.notesSlide+xml"/>
  <Override PartName="/ppt/slideLayouts/slideLayout5.xml" ContentType="application/vnd.openxmlformats-officedocument.presentationml.slideLayout+xml"/>
  <Override PartName="/ppt/slides/slide38.xml" ContentType="application/vnd.openxmlformats-officedocument.presentationml.slide+xml"/>
  <Override PartName="/ppt/notesSlides/notesSlide32.xml" ContentType="application/vnd.openxmlformats-officedocument.presentationml.notesSlide+xml"/>
  <Default Extension="bin" ContentType="application/vnd.openxmlformats-officedocument.presentationml.printerSettings"/>
  <Override PartName="/ppt/notesSlides/notesSlide2.xml" ContentType="application/vnd.openxmlformats-officedocument.presentationml.notesSlide+xml"/>
  <Override PartName="/ppt/slides/slide93.xml" ContentType="application/vnd.openxmlformats-officedocument.presentationml.slide+xml"/>
  <Override PartName="/ppt/notesSlides/notesSlide74.xml" ContentType="application/vnd.openxmlformats-officedocument.presentationml.notesSlide+xml"/>
  <Override PartName="/ppt/slides/slide4.xml" ContentType="application/vnd.openxmlformats-officedocument.presentationml.slide+xml"/>
  <Override PartName="/ppt/slides/slide16.xml" ContentType="application/vnd.openxmlformats-officedocument.presentationml.slide+xml"/>
  <Override PartName="/ppt/notesSlides/notesSlide10.xml" ContentType="application/vnd.openxmlformats-officedocument.presentationml.notesSlide+xml"/>
  <Override PartName="/ppt/diagrams/drawing4.xml" ContentType="application/vnd.ms-office.drawingml.diagramDrawing+xml"/>
  <Override PartName="/ppt/notesSlides/notesSlide39.xml" ContentType="application/vnd.openxmlformats-officedocument.presentationml.notesSlide+xml"/>
  <Override PartName="/ppt/slides/slide58.xml" ContentType="application/vnd.openxmlformats-officedocument.presentationml.slide+xml"/>
  <Override PartName="/ppt/slides/slide71.xml" ContentType="application/vnd.openxmlformats-officedocument.presentationml.slide+xml"/>
  <Override PartName="/ppt/notesSlides/notesSlide52.xml" ContentType="application/vnd.openxmlformats-officedocument.presentationml.notesSlide+xml"/>
  <Override PartName="/ppt/slides/slide104.xml" ContentType="application/vnd.openxmlformats-officedocument.presentationml.slide+xml"/>
  <Override PartName="/ppt/notesSlides/notesSlide9.xml" ContentType="application/vnd.openxmlformats-officedocument.presentationml.notesSlide+xml"/>
  <Override PartName="/ppt/notesSlides/notesSlide17.xml" ContentType="application/vnd.openxmlformats-officedocument.presentationml.notesSlide+xml"/>
  <Override PartName="/ppt/slideLayouts/slideLayout3.xml" ContentType="application/vnd.openxmlformats-officedocument.presentationml.slideLayout+xml"/>
  <Override PartName="/ppt/slides/slide36.xml" ContentType="application/vnd.openxmlformats-officedocument.presentationml.slide+xml"/>
  <Override PartName="/ppt/notesSlides/notesSlide30.xml" ContentType="application/vnd.openxmlformats-officedocument.presentationml.notesSlide+xml"/>
  <Override PartName="/ppt/slides/slide78.xml" ContentType="application/vnd.openxmlformats-officedocument.presentationml.slide+xml"/>
  <Override PartName="/ppt/slides/slide91.xml" ContentType="application/vnd.openxmlformats-officedocument.presentationml.slide+xml"/>
  <Override PartName="/ppt/notesSlides/notesSlide72.xml" ContentType="application/vnd.openxmlformats-officedocument.presentationml.notesSlide+xml"/>
  <Override PartName="/ppt/slides/slide2.xml" ContentType="application/vnd.openxmlformats-officedocument.presentationml.slide+xml"/>
  <Override PartName="/ppt/slides/slide14.xml" ContentType="application/vnd.openxmlformats-officedocument.presentationml.slide+xml"/>
  <Override PartName="/ppt/diagrams/drawing2.xml" ContentType="application/vnd.ms-office.drawingml.diagramDrawing+xml"/>
  <Override PartName="/ppt/notesSlides/notesSlide37.xml" ContentType="application/vnd.openxmlformats-officedocument.presentationml.notesSlide+xml"/>
  <Override PartName="/ppt/slides/slide56.xml" ContentType="application/vnd.openxmlformats-officedocument.presentationml.slide+xml"/>
  <Override PartName="/ppt/slides/slide118.xml" ContentType="application/vnd.openxmlformats-officedocument.presentationml.slide+xml"/>
  <Override PartName="/ppt/notesSlides/notesSlide50.xml" ContentType="application/vnd.openxmlformats-officedocument.presentationml.notesSlide+xml"/>
  <Override PartName="/ppt/slides/slide98.xml" ContentType="application/vnd.openxmlformats-officedocument.presentationml.slide+xml"/>
  <Override PartName="/ppt/notesSlides/notesSlide15.xml" ContentType="application/vnd.openxmlformats-officedocument.presentationml.notesSlide+xml"/>
  <Override PartName="/ppt/slideLayouts/slideLayout1.xml" ContentType="application/vnd.openxmlformats-officedocument.presentationml.slideLayout+xml"/>
  <Override PartName="/ppt/slides/slide34.xml" ContentType="application/vnd.openxmlformats-officedocument.presentationml.slide+xml"/>
  <Override PartName="/ppt/diagrams/layout4.xml" ContentType="application/vnd.openxmlformats-officedocument.drawingml.diagramLayout+xml"/>
  <Override PartName="/ppt/slides/slide28.xml" ContentType="application/vnd.openxmlformats-officedocument.presentationml.slide+xml"/>
  <Override PartName="/ppt/charts/chart6.xml" ContentType="application/vnd.openxmlformats-officedocument.drawingml.chart+xml"/>
  <Override PartName="/ppt/slides/slide76.xml" ContentType="application/vnd.openxmlformats-officedocument.presentationml.slide+xml"/>
  <Override PartName="/ppt/slides/slide138.xml" ContentType="application/vnd.openxmlformats-officedocument.presentationml.slide+xml"/>
  <Override PartName="/ppt/notesSlides/notesSlide70.xml" ContentType="application/vnd.openxmlformats-officedocument.presentationml.notesSlide+xml"/>
  <Default Extension="png" ContentType="image/png"/>
  <Override PartName="/ppt/slides/slide12.xml" ContentType="application/vnd.openxmlformats-officedocument.presentationml.slide+xml"/>
  <Default Extension="wmf" ContentType="image/x-wmf"/>
  <Override PartName="/ppt/slides/slide54.xml" ContentType="application/vnd.openxmlformats-officedocument.presentationml.slide+xml"/>
  <Override PartName="/ppt/slides/slide116.xml" ContentType="application/vnd.openxmlformats-officedocument.presentationml.slide+xml"/>
  <Default Extension="rels" ContentType="application/vnd.openxmlformats-package.relationships+xml"/>
  <Override PartName="/ppt/notesSlides/notesSlide29.xml" ContentType="application/vnd.openxmlformats-officedocument.presentationml.notesSlide+xml"/>
  <Override PartName="/ppt/slides/slide48.xml" ContentType="application/vnd.openxmlformats-officedocument.presentationml.slide+xml"/>
  <Override PartName="/ppt/slides/slide96.xml" ContentType="application/vnd.openxmlformats-officedocument.presentationml.slide+xml"/>
  <Override PartName="/ppt/theme/theme2.xml" ContentType="application/vnd.openxmlformats-officedocument.theme+xml"/>
  <Override PartName="/ppt/notesSlides/notesSlide13.xml" ContentType="application/vnd.openxmlformats-officedocument.presentationml.notesSlide+xml"/>
  <Override PartName="/ppt/slides/slide32.xml" ContentType="application/vnd.openxmlformats-officedocument.presentationml.slide+xml"/>
  <Override PartName="/ppt/diagrams/layout2.xml" ContentType="application/vnd.openxmlformats-officedocument.drawingml.diagramLayout+xml"/>
  <Override PartName="/ppt/slides/slide26.xml" ContentType="application/vnd.openxmlformats-officedocument.presentationml.slide+xml"/>
  <Override PartName="/ppt/slides/slide136.xml" ContentType="application/vnd.openxmlformats-officedocument.presentationml.slide+xml"/>
  <Override PartName="/ppt/charts/chart4.xml" ContentType="application/vnd.openxmlformats-officedocument.drawingml.chart+xml"/>
  <Override PartName="/ppt/slides/slide74.xml" ContentType="application/vnd.openxmlformats-officedocument.presentationml.slide+xml"/>
  <Override PartName="/ppt/slides/slide10.xml" ContentType="application/vnd.openxmlformats-officedocument.presentationml.slide+xml"/>
  <Override PartName="/ppt/slides/slide68.xml" ContentType="application/vnd.openxmlformats-officedocument.presentationml.slide+xml"/>
  <Override PartName="/ppt/notesSlides/notesSlide49.xml" ContentType="application/vnd.openxmlformats-officedocument.presentationml.notesSlide+xml"/>
  <Override PartName="/ppt/slides/slide52.xml" ContentType="application/vnd.openxmlformats-officedocument.presentationml.slide+xml"/>
  <Override PartName="/ppt/slides/slide114.xml" ContentType="application/vnd.openxmlformats-officedocument.presentationml.slide+xml"/>
  <Override PartName="/ppt/notesSlides/notesSlide27.xml" ContentType="application/vnd.openxmlformats-officedocument.presentationml.notesSlide+xml"/>
  <Override PartName="/ppt/slides/slide46.xml" ContentType="application/vnd.openxmlformats-officedocument.presentationml.slide+xml"/>
  <Override PartName="/ppt/presProps.xml" ContentType="application/vnd.openxmlformats-officedocument.presentationml.presProps+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149"/>
  </p:notesMasterIdLst>
  <p:handoutMasterIdLst>
    <p:handoutMasterId r:id="rId150"/>
  </p:handoutMasterIdLst>
  <p:sldIdLst>
    <p:sldId id="1630" r:id="rId2"/>
    <p:sldId id="927" r:id="rId3"/>
    <p:sldId id="869" r:id="rId4"/>
    <p:sldId id="1575" r:id="rId5"/>
    <p:sldId id="1593" r:id="rId6"/>
    <p:sldId id="1591" r:id="rId7"/>
    <p:sldId id="1592" r:id="rId8"/>
    <p:sldId id="1576" r:id="rId9"/>
    <p:sldId id="1577" r:id="rId10"/>
    <p:sldId id="1578" r:id="rId11"/>
    <p:sldId id="1579" r:id="rId12"/>
    <p:sldId id="1610" r:id="rId13"/>
    <p:sldId id="1625" r:id="rId14"/>
    <p:sldId id="1540" r:id="rId15"/>
    <p:sldId id="1541" r:id="rId16"/>
    <p:sldId id="1627" r:id="rId17"/>
    <p:sldId id="1139" r:id="rId18"/>
    <p:sldId id="1583" r:id="rId19"/>
    <p:sldId id="1611" r:id="rId20"/>
    <p:sldId id="767" r:id="rId21"/>
    <p:sldId id="844" r:id="rId22"/>
    <p:sldId id="1584" r:id="rId23"/>
    <p:sldId id="1586" r:id="rId24"/>
    <p:sldId id="1596" r:id="rId25"/>
    <p:sldId id="1597" r:id="rId26"/>
    <p:sldId id="1598" r:id="rId27"/>
    <p:sldId id="1587" r:id="rId28"/>
    <p:sldId id="1542" r:id="rId29"/>
    <p:sldId id="1293" r:id="rId30"/>
    <p:sldId id="1612" r:id="rId31"/>
    <p:sldId id="1590" r:id="rId32"/>
    <p:sldId id="1548" r:id="rId33"/>
    <p:sldId id="1553" r:id="rId34"/>
    <p:sldId id="1554" r:id="rId35"/>
    <p:sldId id="1614" r:id="rId36"/>
    <p:sldId id="1615" r:id="rId37"/>
    <p:sldId id="1600" r:id="rId38"/>
    <p:sldId id="1166" r:id="rId39"/>
    <p:sldId id="822" r:id="rId40"/>
    <p:sldId id="1167" r:id="rId41"/>
    <p:sldId id="1617" r:id="rId42"/>
    <p:sldId id="1168" r:id="rId43"/>
    <p:sldId id="1618" r:id="rId44"/>
    <p:sldId id="1099" r:id="rId45"/>
    <p:sldId id="1172" r:id="rId46"/>
    <p:sldId id="1173" r:id="rId47"/>
    <p:sldId id="587" r:id="rId48"/>
    <p:sldId id="1457" r:id="rId49"/>
    <p:sldId id="926" r:id="rId50"/>
    <p:sldId id="1619" r:id="rId51"/>
    <p:sldId id="1311" r:id="rId52"/>
    <p:sldId id="1312" r:id="rId53"/>
    <p:sldId id="1551" r:id="rId54"/>
    <p:sldId id="1313" r:id="rId55"/>
    <p:sldId id="1314" r:id="rId56"/>
    <p:sldId id="1315" r:id="rId57"/>
    <p:sldId id="1316" r:id="rId58"/>
    <p:sldId id="1317" r:id="rId59"/>
    <p:sldId id="1318" r:id="rId60"/>
    <p:sldId id="1319" r:id="rId61"/>
    <p:sldId id="1320" r:id="rId62"/>
    <p:sldId id="1620" r:id="rId63"/>
    <p:sldId id="1621" r:id="rId64"/>
    <p:sldId id="1622" r:id="rId65"/>
    <p:sldId id="1623" r:id="rId66"/>
    <p:sldId id="1624" r:id="rId67"/>
    <p:sldId id="1326" r:id="rId68"/>
    <p:sldId id="1327" r:id="rId69"/>
    <p:sldId id="1606" r:id="rId70"/>
    <p:sldId id="873" r:id="rId71"/>
    <p:sldId id="568" r:id="rId72"/>
    <p:sldId id="1450" r:id="rId73"/>
    <p:sldId id="935" r:id="rId74"/>
    <p:sldId id="1069" r:id="rId75"/>
    <p:sldId id="737" r:id="rId76"/>
    <p:sldId id="1146" r:id="rId77"/>
    <p:sldId id="1148" r:id="rId78"/>
    <p:sldId id="1149" r:id="rId79"/>
    <p:sldId id="569" r:id="rId80"/>
    <p:sldId id="1458" r:id="rId81"/>
    <p:sldId id="1459" r:id="rId82"/>
    <p:sldId id="1460" r:id="rId83"/>
    <p:sldId id="1461" r:id="rId84"/>
    <p:sldId id="1455" r:id="rId85"/>
    <p:sldId id="1605" r:id="rId86"/>
    <p:sldId id="1437" r:id="rId87"/>
    <p:sldId id="1438" r:id="rId88"/>
    <p:sldId id="1439" r:id="rId89"/>
    <p:sldId id="1440" r:id="rId90"/>
    <p:sldId id="1441" r:id="rId91"/>
    <p:sldId id="1628" r:id="rId92"/>
    <p:sldId id="1443" r:id="rId93"/>
    <p:sldId id="1444" r:id="rId94"/>
    <p:sldId id="1445" r:id="rId95"/>
    <p:sldId id="1564" r:id="rId96"/>
    <p:sldId id="1565" r:id="rId97"/>
    <p:sldId id="1566" r:id="rId98"/>
    <p:sldId id="1567" r:id="rId99"/>
    <p:sldId id="1446" r:id="rId100"/>
    <p:sldId id="588" r:id="rId101"/>
    <p:sldId id="925" r:id="rId102"/>
    <p:sldId id="1629" r:id="rId103"/>
    <p:sldId id="1463" r:id="rId104"/>
    <p:sldId id="1465" r:id="rId105"/>
    <p:sldId id="1527" r:id="rId106"/>
    <p:sldId id="1464" r:id="rId107"/>
    <p:sldId id="1466" r:id="rId108"/>
    <p:sldId id="1467" r:id="rId109"/>
    <p:sldId id="1468" r:id="rId110"/>
    <p:sldId id="1469" r:id="rId111"/>
    <p:sldId id="1470" r:id="rId112"/>
    <p:sldId id="1477" r:id="rId113"/>
    <p:sldId id="1521" r:id="rId114"/>
    <p:sldId id="1478" r:id="rId115"/>
    <p:sldId id="1481" r:id="rId116"/>
    <p:sldId id="1482" r:id="rId117"/>
    <p:sldId id="1484" r:id="rId118"/>
    <p:sldId id="1485" r:id="rId119"/>
    <p:sldId id="1486" r:id="rId120"/>
    <p:sldId id="1631" r:id="rId121"/>
    <p:sldId id="1488" r:id="rId122"/>
    <p:sldId id="1573" r:id="rId123"/>
    <p:sldId id="1489" r:id="rId124"/>
    <p:sldId id="1162" r:id="rId125"/>
    <p:sldId id="1157" r:id="rId126"/>
    <p:sldId id="1555" r:id="rId127"/>
    <p:sldId id="1491" r:id="rId128"/>
    <p:sldId id="1492" r:id="rId129"/>
    <p:sldId id="1494" r:id="rId130"/>
    <p:sldId id="1574" r:id="rId131"/>
    <p:sldId id="1560" r:id="rId132"/>
    <p:sldId id="1499" r:id="rId133"/>
    <p:sldId id="1504" r:id="rId134"/>
    <p:sldId id="1505" r:id="rId135"/>
    <p:sldId id="1508" r:id="rId136"/>
    <p:sldId id="1500" r:id="rId137"/>
    <p:sldId id="1501" r:id="rId138"/>
    <p:sldId id="1568" r:id="rId139"/>
    <p:sldId id="1626" r:id="rId140"/>
    <p:sldId id="1570" r:id="rId141"/>
    <p:sldId id="1571" r:id="rId142"/>
    <p:sldId id="1572" r:id="rId143"/>
    <p:sldId id="1303" r:id="rId144"/>
    <p:sldId id="1304" r:id="rId145"/>
    <p:sldId id="1306" r:id="rId146"/>
    <p:sldId id="1307" r:id="rId147"/>
    <p:sldId id="1308" r:id="rId1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hiddenSlides="1"/>
  <p:clrMru>
    <a:srgbClr val="FFC800"/>
    <a:srgbClr val="BC8704"/>
    <a:srgbClr val="EAB804"/>
    <a:srgbClr val="FFC803"/>
    <a:srgbClr val="61A534"/>
    <a:srgbClr val="55A612"/>
    <a:srgbClr val="EC83E5"/>
    <a:srgbClr val="4A7EBB"/>
    <a:srgbClr val="49B43F"/>
    <a:srgbClr val="B46919"/>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20791" autoAdjust="0"/>
    <p:restoredTop sz="98363" autoAdjust="0"/>
  </p:normalViewPr>
  <p:slideViewPr>
    <p:cSldViewPr snapToGrid="0" snapToObjects="1">
      <p:cViewPr>
        <p:scale>
          <a:sx n="68" d="100"/>
          <a:sy n="68" d="100"/>
        </p:scale>
        <p:origin x="-1184" y="-728"/>
      </p:cViewPr>
      <p:guideLst>
        <p:guide orient="horz" pos="2160"/>
        <p:guide pos="2880"/>
      </p:guideLst>
    </p:cSldViewPr>
  </p:slideViewPr>
  <p:outlineViewPr>
    <p:cViewPr>
      <p:scale>
        <a:sx n="33" d="100"/>
        <a:sy n="33" d="100"/>
      </p:scale>
      <p:origin x="0" y="126232"/>
    </p:cViewPr>
  </p:outlineViewPr>
  <p:notesTextViewPr>
    <p:cViewPr>
      <p:scale>
        <a:sx n="200" d="100"/>
        <a:sy n="200" d="100"/>
      </p:scale>
      <p:origin x="0" y="0"/>
    </p:cViewPr>
  </p:notesTextViewPr>
  <p:sorterViewPr>
    <p:cViewPr>
      <p:scale>
        <a:sx n="75" d="100"/>
        <a:sy n="75" d="100"/>
      </p:scale>
      <p:origin x="0" y="12160"/>
    </p:cViewPr>
  </p:sorterViewPr>
  <p:notesViewPr>
    <p:cSldViewPr snapToGrid="0" snapToObjects="1">
      <p:cViewPr varScale="1">
        <p:scale>
          <a:sx n="67" d="100"/>
          <a:sy n="67" d="100"/>
        </p:scale>
        <p:origin x="-2184"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150" Type="http://schemas.openxmlformats.org/officeDocument/2006/relationships/handoutMaster" Target="handoutMasters/handoutMaster1.xml"/><Relationship Id="rId151" Type="http://schemas.openxmlformats.org/officeDocument/2006/relationships/printerSettings" Target="printerSettings/printerSettings1.bin"/><Relationship Id="rId152" Type="http://schemas.openxmlformats.org/officeDocument/2006/relationships/presProps" Target="presProps.xml"/><Relationship Id="rId153" Type="http://schemas.openxmlformats.org/officeDocument/2006/relationships/viewProps" Target="viewProps.xml"/><Relationship Id="rId154" Type="http://schemas.openxmlformats.org/officeDocument/2006/relationships/theme" Target="theme/theme1.xml"/><Relationship Id="rId155"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40" Type="http://schemas.openxmlformats.org/officeDocument/2006/relationships/slide" Target="slides/slide139.xml"/><Relationship Id="rId141" Type="http://schemas.openxmlformats.org/officeDocument/2006/relationships/slide" Target="slides/slide140.xml"/><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Hi:Users:patrickfoley:Desktop:SADC%20Market%20Analysis%20140121:HEA%20Dat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Hi:Users:patrickfoley:Desktop:CALP%20Training%20-%20Advanced%20CTP%20-%2018%20Jan:docs%20zalynn%20-%20Pak%20Prices:Upper%20Sindh%20ICCV%20Market%20Price%20271210.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Hi:Users:patrickfoley:Desktop:CALP%20Training%20-%20Advanced%20CTP%20-%2016%20Feb:z%20Data%20Worksheets%20and%20supporting%20graphs:activity%207.1%20pak%20price%20dat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Hi:Users:patrickfoley:Desktop:2011.10.18:IFRC%20Ethiopia%202011.10.18:Markets%20and%20Prices:Borana%20zone%20price%20trends%202.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Hi:Users:patrickfoley:Desktop:IFRC%20Ethiopia%202011.09.13:a%20-%20SECTORS:quantitative%20analysi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Hi:Users:patrickfoley:Desktop:ERU%20CTP%20RAM:data.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Hi:Users:patrickfoley:Desktop:CALP%20Training%20-%20Advanced%20CTP%20-%2025%20Feb:z%20Data%20Worksheets%20and%20supporting%20graphs:S3%20threshold%20example.xlsx" TargetMode="External"/><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18"/>
  <c:chart>
    <c:autoTitleDeleted val="1"/>
    <c:plotArea>
      <c:layout>
        <c:manualLayout>
          <c:layoutTarget val="inner"/>
          <c:xMode val="edge"/>
          <c:yMode val="edge"/>
          <c:x val="0.0589056161356256"/>
          <c:y val="0.0295493720758434"/>
          <c:w val="0.707696723834424"/>
          <c:h val="0.785244664545128"/>
        </c:manualLayout>
      </c:layout>
      <c:barChart>
        <c:barDir val="col"/>
        <c:grouping val="percentStacked"/>
        <c:ser>
          <c:idx val="0"/>
          <c:order val="0"/>
          <c:tx>
            <c:strRef>
              <c:f>'SADC 2014'!$B$74</c:f>
              <c:strCache>
                <c:ptCount val="1"/>
                <c:pt idx="0">
                  <c:v>Crop sales</c:v>
                </c:pt>
              </c:strCache>
            </c:strRef>
          </c:tx>
          <c:spPr>
            <a:ln>
              <a:solidFill>
                <a:srgbClr val="000000"/>
              </a:solidFill>
            </a:ln>
            <a:effectLst/>
          </c:spPr>
          <c:cat>
            <c:multiLvlStrRef>
              <c:f>'SADC 2014'!$C$72:$J$73</c:f>
              <c:multiLvlStrCache>
                <c:ptCount val="8"/>
                <c:lvl>
                  <c:pt idx="0">
                    <c:v>Baseline</c:v>
                  </c:pt>
                  <c:pt idx="1">
                    <c:v>Crisis</c:v>
                  </c:pt>
                  <c:pt idx="2">
                    <c:v>Baseline</c:v>
                  </c:pt>
                  <c:pt idx="3">
                    <c:v>Crisis</c:v>
                  </c:pt>
                  <c:pt idx="4">
                    <c:v>Baseline</c:v>
                  </c:pt>
                  <c:pt idx="5">
                    <c:v>Crisis</c:v>
                  </c:pt>
                  <c:pt idx="6">
                    <c:v>Baseline</c:v>
                  </c:pt>
                  <c:pt idx="7">
                    <c:v>Crisis</c:v>
                  </c:pt>
                </c:lvl>
                <c:lvl>
                  <c:pt idx="0">
                    <c:v>Very poor</c:v>
                  </c:pt>
                  <c:pt idx="2">
                    <c:v>Poor</c:v>
                  </c:pt>
                  <c:pt idx="4">
                    <c:v>Middle</c:v>
                  </c:pt>
                  <c:pt idx="6">
                    <c:v>Better off</c:v>
                  </c:pt>
                </c:lvl>
              </c:multiLvlStrCache>
            </c:multiLvlStrRef>
          </c:cat>
          <c:val>
            <c:numRef>
              <c:f>'SADC 2014'!$C$74:$J$74</c:f>
              <c:numCache>
                <c:formatCode>General</c:formatCode>
                <c:ptCount val="8"/>
                <c:pt idx="0">
                  <c:v>10.0</c:v>
                </c:pt>
                <c:pt idx="1">
                  <c:v>7.0</c:v>
                </c:pt>
                <c:pt idx="2">
                  <c:v>10.0</c:v>
                </c:pt>
                <c:pt idx="3">
                  <c:v>9.0</c:v>
                </c:pt>
                <c:pt idx="4">
                  <c:v>31.0</c:v>
                </c:pt>
                <c:pt idx="5">
                  <c:v>9.0</c:v>
                </c:pt>
                <c:pt idx="6">
                  <c:v>34.0</c:v>
                </c:pt>
                <c:pt idx="7">
                  <c:v>9.0</c:v>
                </c:pt>
              </c:numCache>
            </c:numRef>
          </c:val>
        </c:ser>
        <c:ser>
          <c:idx val="1"/>
          <c:order val="1"/>
          <c:tx>
            <c:strRef>
              <c:f>'SADC 2014'!$B$75</c:f>
              <c:strCache>
                <c:ptCount val="1"/>
                <c:pt idx="0">
                  <c:v>Livestock sales</c:v>
                </c:pt>
              </c:strCache>
            </c:strRef>
          </c:tx>
          <c:spPr>
            <a:ln>
              <a:solidFill>
                <a:srgbClr val="000000"/>
              </a:solidFill>
            </a:ln>
            <a:effectLst/>
          </c:spPr>
          <c:cat>
            <c:multiLvlStrRef>
              <c:f>'SADC 2014'!$C$72:$J$73</c:f>
              <c:multiLvlStrCache>
                <c:ptCount val="8"/>
                <c:lvl>
                  <c:pt idx="0">
                    <c:v>Baseline</c:v>
                  </c:pt>
                  <c:pt idx="1">
                    <c:v>Crisis</c:v>
                  </c:pt>
                  <c:pt idx="2">
                    <c:v>Baseline</c:v>
                  </c:pt>
                  <c:pt idx="3">
                    <c:v>Crisis</c:v>
                  </c:pt>
                  <c:pt idx="4">
                    <c:v>Baseline</c:v>
                  </c:pt>
                  <c:pt idx="5">
                    <c:v>Crisis</c:v>
                  </c:pt>
                  <c:pt idx="6">
                    <c:v>Baseline</c:v>
                  </c:pt>
                  <c:pt idx="7">
                    <c:v>Crisis</c:v>
                  </c:pt>
                </c:lvl>
                <c:lvl>
                  <c:pt idx="0">
                    <c:v>Very poor</c:v>
                  </c:pt>
                  <c:pt idx="2">
                    <c:v>Poor</c:v>
                  </c:pt>
                  <c:pt idx="4">
                    <c:v>Middle</c:v>
                  </c:pt>
                  <c:pt idx="6">
                    <c:v>Better off</c:v>
                  </c:pt>
                </c:lvl>
              </c:multiLvlStrCache>
            </c:multiLvlStrRef>
          </c:cat>
          <c:val>
            <c:numRef>
              <c:f>'SADC 2014'!$C$75:$J$75</c:f>
              <c:numCache>
                <c:formatCode>General</c:formatCode>
                <c:ptCount val="8"/>
                <c:pt idx="0">
                  <c:v>0.0</c:v>
                </c:pt>
                <c:pt idx="1">
                  <c:v>0.0</c:v>
                </c:pt>
                <c:pt idx="2">
                  <c:v>3.0</c:v>
                </c:pt>
                <c:pt idx="3">
                  <c:v>2.0</c:v>
                </c:pt>
                <c:pt idx="4">
                  <c:v>47.0</c:v>
                </c:pt>
                <c:pt idx="5">
                  <c:v>44.0</c:v>
                </c:pt>
                <c:pt idx="6">
                  <c:v>51.0</c:v>
                </c:pt>
                <c:pt idx="7">
                  <c:v>56.0</c:v>
                </c:pt>
              </c:numCache>
            </c:numRef>
          </c:val>
        </c:ser>
        <c:ser>
          <c:idx val="2"/>
          <c:order val="2"/>
          <c:tx>
            <c:strRef>
              <c:f>'SADC 2014'!$B$76</c:f>
              <c:strCache>
                <c:ptCount val="1"/>
                <c:pt idx="0">
                  <c:v>Self employment</c:v>
                </c:pt>
              </c:strCache>
            </c:strRef>
          </c:tx>
          <c:spPr>
            <a:ln>
              <a:solidFill>
                <a:srgbClr val="000000"/>
              </a:solidFill>
            </a:ln>
            <a:effectLst/>
          </c:spPr>
          <c:cat>
            <c:multiLvlStrRef>
              <c:f>'SADC 2014'!$C$72:$J$73</c:f>
              <c:multiLvlStrCache>
                <c:ptCount val="8"/>
                <c:lvl>
                  <c:pt idx="0">
                    <c:v>Baseline</c:v>
                  </c:pt>
                  <c:pt idx="1">
                    <c:v>Crisis</c:v>
                  </c:pt>
                  <c:pt idx="2">
                    <c:v>Baseline</c:v>
                  </c:pt>
                  <c:pt idx="3">
                    <c:v>Crisis</c:v>
                  </c:pt>
                  <c:pt idx="4">
                    <c:v>Baseline</c:v>
                  </c:pt>
                  <c:pt idx="5">
                    <c:v>Crisis</c:v>
                  </c:pt>
                  <c:pt idx="6">
                    <c:v>Baseline</c:v>
                  </c:pt>
                  <c:pt idx="7">
                    <c:v>Crisis</c:v>
                  </c:pt>
                </c:lvl>
                <c:lvl>
                  <c:pt idx="0">
                    <c:v>Very poor</c:v>
                  </c:pt>
                  <c:pt idx="2">
                    <c:v>Poor</c:v>
                  </c:pt>
                  <c:pt idx="4">
                    <c:v>Middle</c:v>
                  </c:pt>
                  <c:pt idx="6">
                    <c:v>Better off</c:v>
                  </c:pt>
                </c:lvl>
              </c:multiLvlStrCache>
            </c:multiLvlStrRef>
          </c:cat>
          <c:val>
            <c:numRef>
              <c:f>'SADC 2014'!$C$76:$J$76</c:f>
              <c:numCache>
                <c:formatCode>General</c:formatCode>
                <c:ptCount val="8"/>
                <c:pt idx="0">
                  <c:v>34.0</c:v>
                </c:pt>
                <c:pt idx="1">
                  <c:v>8.0</c:v>
                </c:pt>
                <c:pt idx="2">
                  <c:v>34.0</c:v>
                </c:pt>
                <c:pt idx="3">
                  <c:v>12.0</c:v>
                </c:pt>
                <c:pt idx="4">
                  <c:v>5.0</c:v>
                </c:pt>
                <c:pt idx="5">
                  <c:v>12.0</c:v>
                </c:pt>
                <c:pt idx="6">
                  <c:v>0.0</c:v>
                </c:pt>
                <c:pt idx="7">
                  <c:v>0.0</c:v>
                </c:pt>
              </c:numCache>
            </c:numRef>
          </c:val>
        </c:ser>
        <c:ser>
          <c:idx val="3"/>
          <c:order val="3"/>
          <c:tx>
            <c:strRef>
              <c:f>'SADC 2014'!$B$77</c:f>
              <c:strCache>
                <c:ptCount val="1"/>
                <c:pt idx="0">
                  <c:v>Other</c:v>
                </c:pt>
              </c:strCache>
            </c:strRef>
          </c:tx>
          <c:spPr>
            <a:ln>
              <a:solidFill>
                <a:schemeClr val="tx1"/>
              </a:solidFill>
            </a:ln>
            <a:effectLst/>
          </c:spPr>
          <c:cat>
            <c:multiLvlStrRef>
              <c:f>'SADC 2014'!$C$72:$J$73</c:f>
              <c:multiLvlStrCache>
                <c:ptCount val="8"/>
                <c:lvl>
                  <c:pt idx="0">
                    <c:v>Baseline</c:v>
                  </c:pt>
                  <c:pt idx="1">
                    <c:v>Crisis</c:v>
                  </c:pt>
                  <c:pt idx="2">
                    <c:v>Baseline</c:v>
                  </c:pt>
                  <c:pt idx="3">
                    <c:v>Crisis</c:v>
                  </c:pt>
                  <c:pt idx="4">
                    <c:v>Baseline</c:v>
                  </c:pt>
                  <c:pt idx="5">
                    <c:v>Crisis</c:v>
                  </c:pt>
                  <c:pt idx="6">
                    <c:v>Baseline</c:v>
                  </c:pt>
                  <c:pt idx="7">
                    <c:v>Crisis</c:v>
                  </c:pt>
                </c:lvl>
                <c:lvl>
                  <c:pt idx="0">
                    <c:v>Very poor</c:v>
                  </c:pt>
                  <c:pt idx="2">
                    <c:v>Poor</c:v>
                  </c:pt>
                  <c:pt idx="4">
                    <c:v>Middle</c:v>
                  </c:pt>
                  <c:pt idx="6">
                    <c:v>Better off</c:v>
                  </c:pt>
                </c:lvl>
              </c:multiLvlStrCache>
            </c:multiLvlStrRef>
          </c:cat>
          <c:val>
            <c:numRef>
              <c:f>'SADC 2014'!$C$77:$J$77</c:f>
              <c:numCache>
                <c:formatCode>General</c:formatCode>
                <c:ptCount val="8"/>
                <c:pt idx="0">
                  <c:v>56.0</c:v>
                </c:pt>
                <c:pt idx="1">
                  <c:v>85.0</c:v>
                </c:pt>
                <c:pt idx="2">
                  <c:v>53.0</c:v>
                </c:pt>
                <c:pt idx="3">
                  <c:v>77.0</c:v>
                </c:pt>
                <c:pt idx="4">
                  <c:v>17.0</c:v>
                </c:pt>
                <c:pt idx="5">
                  <c:v>35.0</c:v>
                </c:pt>
                <c:pt idx="6">
                  <c:v>15.0</c:v>
                </c:pt>
                <c:pt idx="7">
                  <c:v>35.0</c:v>
                </c:pt>
              </c:numCache>
            </c:numRef>
          </c:val>
        </c:ser>
        <c:dLbls/>
        <c:overlap val="100"/>
        <c:axId val="225695880"/>
        <c:axId val="226147752"/>
      </c:barChart>
      <c:catAx>
        <c:axId val="225695880"/>
        <c:scaling>
          <c:orientation val="minMax"/>
        </c:scaling>
        <c:axPos val="b"/>
        <c:tickLblPos val="nextTo"/>
        <c:txPr>
          <a:bodyPr/>
          <a:lstStyle/>
          <a:p>
            <a:pPr>
              <a:defRPr sz="1600"/>
            </a:pPr>
            <a:endParaRPr lang="en-US"/>
          </a:p>
        </c:txPr>
        <c:crossAx val="226147752"/>
        <c:crosses val="autoZero"/>
        <c:auto val="1"/>
        <c:lblAlgn val="ctr"/>
        <c:lblOffset val="100"/>
      </c:catAx>
      <c:valAx>
        <c:axId val="226147752"/>
        <c:scaling>
          <c:orientation val="minMax"/>
        </c:scaling>
        <c:axPos val="l"/>
        <c:majorGridlines/>
        <c:numFmt formatCode="0%" sourceLinked="1"/>
        <c:tickLblPos val="nextTo"/>
        <c:txPr>
          <a:bodyPr/>
          <a:lstStyle/>
          <a:p>
            <a:pPr>
              <a:defRPr sz="1600" b="1"/>
            </a:pPr>
            <a:endParaRPr lang="en-US"/>
          </a:p>
        </c:txPr>
        <c:crossAx val="225695880"/>
        <c:crosses val="autoZero"/>
        <c:crossBetween val="between"/>
        <c:majorUnit val="0.2"/>
      </c:valAx>
    </c:plotArea>
    <c:legend>
      <c:legendPos val="r"/>
      <c:layout>
        <c:manualLayout>
          <c:xMode val="edge"/>
          <c:yMode val="edge"/>
          <c:x val="0.791199608918065"/>
          <c:y val="0.0659517818004708"/>
          <c:w val="0.195496621680605"/>
          <c:h val="0.615519116811429"/>
        </c:manualLayout>
      </c:layout>
      <c:txPr>
        <a:bodyPr/>
        <a:lstStyle/>
        <a:p>
          <a:pPr>
            <a:defRPr sz="1600"/>
          </a:pPr>
          <a:endParaRPr lang="en-US"/>
        </a:p>
      </c:txPr>
    </c:legend>
    <c:plotVisOnly val="1"/>
    <c:dispBlanksAs val="gap"/>
  </c:chart>
  <c:spPr>
    <a:ln>
      <a:solidFill>
        <a:schemeClr val="bg1"/>
      </a:solid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2"/>
  <c:chart>
    <c:title>
      <c:tx>
        <c:rich>
          <a:bodyPr/>
          <a:lstStyle/>
          <a:p>
            <a:pPr>
              <a:defRPr/>
            </a:pPr>
            <a:r>
              <a:rPr lang="en-US"/>
              <a:t>Food items</a:t>
            </a:r>
          </a:p>
        </c:rich>
      </c:tx>
    </c:title>
    <c:plotArea>
      <c:layout>
        <c:manualLayout>
          <c:layoutTarget val="inner"/>
          <c:xMode val="edge"/>
          <c:yMode val="edge"/>
          <c:x val="0.0902612303172608"/>
          <c:y val="0.164340872371614"/>
          <c:w val="0.698336887191439"/>
          <c:h val="0.578135584422752"/>
        </c:manualLayout>
      </c:layout>
      <c:lineChart>
        <c:grouping val="standard"/>
        <c:ser>
          <c:idx val="0"/>
          <c:order val="0"/>
          <c:tx>
            <c:strRef>
              <c:f>'PRICE Summary'!$A$66</c:f>
              <c:strCache>
                <c:ptCount val="1"/>
                <c:pt idx="0">
                  <c:v>Rice</c:v>
                </c:pt>
              </c:strCache>
            </c:strRef>
          </c:tx>
          <c:spPr>
            <a:ln w="25400">
              <a:solidFill>
                <a:srgbClr val="666699"/>
              </a:solidFill>
              <a:prstDash val="solid"/>
            </a:ln>
          </c:spPr>
          <c:marker>
            <c:spPr>
              <a:solidFill>
                <a:srgbClr val="4572A7"/>
              </a:solidFill>
              <a:ln>
                <a:solidFill>
                  <a:srgbClr val="666699"/>
                </a:solidFill>
                <a:prstDash val="solid"/>
              </a:ln>
            </c:spPr>
          </c:marker>
          <c:cat>
            <c:strRef>
              <c:f>'PRICE Summary'!$C$65:$M$65</c:f>
              <c:strCache>
                <c:ptCount val="11"/>
                <c:pt idx="0">
                  <c:v>2 Sept</c:v>
                </c:pt>
                <c:pt idx="1">
                  <c:v>9 Sept</c:v>
                </c:pt>
                <c:pt idx="2">
                  <c:v>16 Sept</c:v>
                </c:pt>
                <c:pt idx="3">
                  <c:v>23 Sept</c:v>
                </c:pt>
                <c:pt idx="4">
                  <c:v>29 Sept</c:v>
                </c:pt>
                <c:pt idx="5">
                  <c:v>5 Oct</c:v>
                </c:pt>
                <c:pt idx="6">
                  <c:v>13 Oct</c:v>
                </c:pt>
                <c:pt idx="7">
                  <c:v>19 Oct</c:v>
                </c:pt>
                <c:pt idx="8">
                  <c:v>27 Oct</c:v>
                </c:pt>
                <c:pt idx="9">
                  <c:v>4 Nov</c:v>
                </c:pt>
                <c:pt idx="10">
                  <c:v>16 Nov</c:v>
                </c:pt>
              </c:strCache>
            </c:strRef>
          </c:cat>
          <c:val>
            <c:numRef>
              <c:f>'PRICE Summary'!$C$66:$M$66</c:f>
              <c:numCache>
                <c:formatCode>0</c:formatCode>
                <c:ptCount val="11"/>
                <c:pt idx="0">
                  <c:v>36.0</c:v>
                </c:pt>
                <c:pt idx="1">
                  <c:v>34.75</c:v>
                </c:pt>
                <c:pt idx="2">
                  <c:v>35.25</c:v>
                </c:pt>
                <c:pt idx="3">
                  <c:v>35.5</c:v>
                </c:pt>
                <c:pt idx="4">
                  <c:v>41.25</c:v>
                </c:pt>
                <c:pt idx="5">
                  <c:v>40.75</c:v>
                </c:pt>
                <c:pt idx="6">
                  <c:v>39.0</c:v>
                </c:pt>
                <c:pt idx="7">
                  <c:v>41.25</c:v>
                </c:pt>
                <c:pt idx="8">
                  <c:v>40.5</c:v>
                </c:pt>
                <c:pt idx="9">
                  <c:v>40.5</c:v>
                </c:pt>
                <c:pt idx="10">
                  <c:v>39.67</c:v>
                </c:pt>
              </c:numCache>
            </c:numRef>
          </c:val>
        </c:ser>
        <c:ser>
          <c:idx val="1"/>
          <c:order val="1"/>
          <c:tx>
            <c:strRef>
              <c:f>'PRICE Summary'!$A$67</c:f>
              <c:strCache>
                <c:ptCount val="1"/>
                <c:pt idx="0">
                  <c:v>Wheat flour</c:v>
                </c:pt>
              </c:strCache>
            </c:strRef>
          </c:tx>
          <c:spPr>
            <a:ln w="25400">
              <a:solidFill>
                <a:srgbClr val="993366"/>
              </a:solidFill>
              <a:prstDash val="solid"/>
            </a:ln>
          </c:spPr>
          <c:marker>
            <c:spPr>
              <a:solidFill>
                <a:srgbClr val="AA4643"/>
              </a:solidFill>
              <a:ln>
                <a:solidFill>
                  <a:srgbClr val="993366"/>
                </a:solidFill>
                <a:prstDash val="solid"/>
              </a:ln>
            </c:spPr>
          </c:marker>
          <c:cat>
            <c:strRef>
              <c:f>'PRICE Summary'!$C$65:$M$65</c:f>
              <c:strCache>
                <c:ptCount val="11"/>
                <c:pt idx="0">
                  <c:v>2 Sept</c:v>
                </c:pt>
                <c:pt idx="1">
                  <c:v>9 Sept</c:v>
                </c:pt>
                <c:pt idx="2">
                  <c:v>16 Sept</c:v>
                </c:pt>
                <c:pt idx="3">
                  <c:v>23 Sept</c:v>
                </c:pt>
                <c:pt idx="4">
                  <c:v>29 Sept</c:v>
                </c:pt>
                <c:pt idx="5">
                  <c:v>5 Oct</c:v>
                </c:pt>
                <c:pt idx="6">
                  <c:v>13 Oct</c:v>
                </c:pt>
                <c:pt idx="7">
                  <c:v>19 Oct</c:v>
                </c:pt>
                <c:pt idx="8">
                  <c:v>27 Oct</c:v>
                </c:pt>
                <c:pt idx="9">
                  <c:v>4 Nov</c:v>
                </c:pt>
                <c:pt idx="10">
                  <c:v>16 Nov</c:v>
                </c:pt>
              </c:strCache>
            </c:strRef>
          </c:cat>
          <c:val>
            <c:numRef>
              <c:f>'PRICE Summary'!$C$67:$M$67</c:f>
              <c:numCache>
                <c:formatCode>0</c:formatCode>
                <c:ptCount val="11"/>
                <c:pt idx="0">
                  <c:v>29.0</c:v>
                </c:pt>
                <c:pt idx="1">
                  <c:v>28.0</c:v>
                </c:pt>
                <c:pt idx="2">
                  <c:v>29.0</c:v>
                </c:pt>
                <c:pt idx="3">
                  <c:v>30.0</c:v>
                </c:pt>
                <c:pt idx="4">
                  <c:v>27.5</c:v>
                </c:pt>
                <c:pt idx="5">
                  <c:v>27.0</c:v>
                </c:pt>
                <c:pt idx="6">
                  <c:v>27.0</c:v>
                </c:pt>
                <c:pt idx="7">
                  <c:v>28.0</c:v>
                </c:pt>
                <c:pt idx="8">
                  <c:v>28.0</c:v>
                </c:pt>
                <c:pt idx="9">
                  <c:v>28.0</c:v>
                </c:pt>
                <c:pt idx="10">
                  <c:v>31.67</c:v>
                </c:pt>
              </c:numCache>
            </c:numRef>
          </c:val>
        </c:ser>
        <c:ser>
          <c:idx val="2"/>
          <c:order val="2"/>
          <c:tx>
            <c:strRef>
              <c:f>'PRICE Summary'!$A$68</c:f>
              <c:strCache>
                <c:ptCount val="1"/>
                <c:pt idx="0">
                  <c:v>Cooking oil</c:v>
                </c:pt>
              </c:strCache>
            </c:strRef>
          </c:tx>
          <c:spPr>
            <a:ln w="25400">
              <a:solidFill>
                <a:srgbClr val="90713A"/>
              </a:solidFill>
              <a:prstDash val="solid"/>
            </a:ln>
          </c:spPr>
          <c:marker>
            <c:spPr>
              <a:solidFill>
                <a:srgbClr val="89A54E"/>
              </a:solidFill>
              <a:ln>
                <a:solidFill>
                  <a:srgbClr val="90713A"/>
                </a:solidFill>
                <a:prstDash val="solid"/>
              </a:ln>
            </c:spPr>
          </c:marker>
          <c:cat>
            <c:strRef>
              <c:f>'PRICE Summary'!$C$65:$M$65</c:f>
              <c:strCache>
                <c:ptCount val="11"/>
                <c:pt idx="0">
                  <c:v>2 Sept</c:v>
                </c:pt>
                <c:pt idx="1">
                  <c:v>9 Sept</c:v>
                </c:pt>
                <c:pt idx="2">
                  <c:v>16 Sept</c:v>
                </c:pt>
                <c:pt idx="3">
                  <c:v>23 Sept</c:v>
                </c:pt>
                <c:pt idx="4">
                  <c:v>29 Sept</c:v>
                </c:pt>
                <c:pt idx="5">
                  <c:v>5 Oct</c:v>
                </c:pt>
                <c:pt idx="6">
                  <c:v>13 Oct</c:v>
                </c:pt>
                <c:pt idx="7">
                  <c:v>19 Oct</c:v>
                </c:pt>
                <c:pt idx="8">
                  <c:v>27 Oct</c:v>
                </c:pt>
                <c:pt idx="9">
                  <c:v>4 Nov</c:v>
                </c:pt>
                <c:pt idx="10">
                  <c:v>16 Nov</c:v>
                </c:pt>
              </c:strCache>
            </c:strRef>
          </c:cat>
          <c:val>
            <c:numRef>
              <c:f>'PRICE Summary'!$C$68:$M$68</c:f>
              <c:numCache>
                <c:formatCode>0</c:formatCode>
                <c:ptCount val="11"/>
                <c:pt idx="0">
                  <c:v>118.3333333333333</c:v>
                </c:pt>
                <c:pt idx="1">
                  <c:v>120.0</c:v>
                </c:pt>
                <c:pt idx="2">
                  <c:v>123.75</c:v>
                </c:pt>
                <c:pt idx="3">
                  <c:v>122.5</c:v>
                </c:pt>
                <c:pt idx="4">
                  <c:v>136.25</c:v>
                </c:pt>
                <c:pt idx="5">
                  <c:v>132.5</c:v>
                </c:pt>
                <c:pt idx="6">
                  <c:v>131.25</c:v>
                </c:pt>
                <c:pt idx="7">
                  <c:v>131.25</c:v>
                </c:pt>
                <c:pt idx="8">
                  <c:v>131.25</c:v>
                </c:pt>
                <c:pt idx="9">
                  <c:v>131.25</c:v>
                </c:pt>
                <c:pt idx="10">
                  <c:v>139.17</c:v>
                </c:pt>
              </c:numCache>
            </c:numRef>
          </c:val>
        </c:ser>
        <c:ser>
          <c:idx val="3"/>
          <c:order val="3"/>
          <c:tx>
            <c:strRef>
              <c:f>'PRICE Summary'!$A$69</c:f>
              <c:strCache>
                <c:ptCount val="1"/>
                <c:pt idx="0">
                  <c:v>Ghee</c:v>
                </c:pt>
              </c:strCache>
            </c:strRef>
          </c:tx>
          <c:spPr>
            <a:ln w="25400">
              <a:solidFill>
                <a:srgbClr val="666699"/>
              </a:solidFill>
              <a:prstDash val="solid"/>
            </a:ln>
          </c:spPr>
          <c:marker>
            <c:spPr>
              <a:solidFill>
                <a:srgbClr val="71588F"/>
              </a:solidFill>
              <a:ln>
                <a:solidFill>
                  <a:srgbClr val="666699"/>
                </a:solidFill>
                <a:prstDash val="solid"/>
              </a:ln>
            </c:spPr>
          </c:marker>
          <c:cat>
            <c:strRef>
              <c:f>'PRICE Summary'!$C$65:$M$65</c:f>
              <c:strCache>
                <c:ptCount val="11"/>
                <c:pt idx="0">
                  <c:v>2 Sept</c:v>
                </c:pt>
                <c:pt idx="1">
                  <c:v>9 Sept</c:v>
                </c:pt>
                <c:pt idx="2">
                  <c:v>16 Sept</c:v>
                </c:pt>
                <c:pt idx="3">
                  <c:v>23 Sept</c:v>
                </c:pt>
                <c:pt idx="4">
                  <c:v>29 Sept</c:v>
                </c:pt>
                <c:pt idx="5">
                  <c:v>5 Oct</c:v>
                </c:pt>
                <c:pt idx="6">
                  <c:v>13 Oct</c:v>
                </c:pt>
                <c:pt idx="7">
                  <c:v>19 Oct</c:v>
                </c:pt>
                <c:pt idx="8">
                  <c:v>27 Oct</c:v>
                </c:pt>
                <c:pt idx="9">
                  <c:v>4 Nov</c:v>
                </c:pt>
                <c:pt idx="10">
                  <c:v>16 Nov</c:v>
                </c:pt>
              </c:strCache>
            </c:strRef>
          </c:cat>
          <c:val>
            <c:numRef>
              <c:f>'PRICE Summary'!$C$69:$M$69</c:f>
              <c:numCache>
                <c:formatCode>0</c:formatCode>
                <c:ptCount val="11"/>
                <c:pt idx="0">
                  <c:v>118.3333333333333</c:v>
                </c:pt>
                <c:pt idx="1">
                  <c:v>117.0</c:v>
                </c:pt>
                <c:pt idx="2">
                  <c:v>125.5</c:v>
                </c:pt>
                <c:pt idx="3">
                  <c:v>119.5</c:v>
                </c:pt>
                <c:pt idx="4">
                  <c:v>130.63</c:v>
                </c:pt>
                <c:pt idx="5">
                  <c:v>133.75</c:v>
                </c:pt>
                <c:pt idx="6">
                  <c:v>136.25</c:v>
                </c:pt>
                <c:pt idx="7">
                  <c:v>140.0</c:v>
                </c:pt>
                <c:pt idx="8">
                  <c:v>140.0</c:v>
                </c:pt>
                <c:pt idx="9">
                  <c:v>140.0</c:v>
                </c:pt>
                <c:pt idx="10">
                  <c:v>133.33</c:v>
                </c:pt>
              </c:numCache>
            </c:numRef>
          </c:val>
        </c:ser>
        <c:ser>
          <c:idx val="4"/>
          <c:order val="4"/>
          <c:tx>
            <c:strRef>
              <c:f>'PRICE Summary'!$A$70</c:f>
              <c:strCache>
                <c:ptCount val="1"/>
                <c:pt idx="0">
                  <c:v>Sugar</c:v>
                </c:pt>
              </c:strCache>
            </c:strRef>
          </c:tx>
          <c:spPr>
            <a:ln w="25400">
              <a:solidFill>
                <a:srgbClr val="33CCCC"/>
              </a:solidFill>
              <a:prstDash val="solid"/>
            </a:ln>
          </c:spPr>
          <c:marker>
            <c:spPr>
              <a:solidFill>
                <a:srgbClr val="4198AF"/>
              </a:solidFill>
              <a:ln>
                <a:solidFill>
                  <a:srgbClr val="33CCCC"/>
                </a:solidFill>
                <a:prstDash val="solid"/>
              </a:ln>
            </c:spPr>
          </c:marker>
          <c:cat>
            <c:strRef>
              <c:f>'PRICE Summary'!$C$65:$M$65</c:f>
              <c:strCache>
                <c:ptCount val="11"/>
                <c:pt idx="0">
                  <c:v>2 Sept</c:v>
                </c:pt>
                <c:pt idx="1">
                  <c:v>9 Sept</c:v>
                </c:pt>
                <c:pt idx="2">
                  <c:v>16 Sept</c:v>
                </c:pt>
                <c:pt idx="3">
                  <c:v>23 Sept</c:v>
                </c:pt>
                <c:pt idx="4">
                  <c:v>29 Sept</c:v>
                </c:pt>
                <c:pt idx="5">
                  <c:v>5 Oct</c:v>
                </c:pt>
                <c:pt idx="6">
                  <c:v>13 Oct</c:v>
                </c:pt>
                <c:pt idx="7">
                  <c:v>19 Oct</c:v>
                </c:pt>
                <c:pt idx="8">
                  <c:v>27 Oct</c:v>
                </c:pt>
                <c:pt idx="9">
                  <c:v>4 Nov</c:v>
                </c:pt>
                <c:pt idx="10">
                  <c:v>16 Nov</c:v>
                </c:pt>
              </c:strCache>
            </c:strRef>
          </c:cat>
          <c:val>
            <c:numRef>
              <c:f>'PRICE Summary'!$C$70:$M$70</c:f>
              <c:numCache>
                <c:formatCode>0</c:formatCode>
                <c:ptCount val="11"/>
                <c:pt idx="0">
                  <c:v>76.0</c:v>
                </c:pt>
                <c:pt idx="1">
                  <c:v>77.25</c:v>
                </c:pt>
                <c:pt idx="2">
                  <c:v>80.0</c:v>
                </c:pt>
                <c:pt idx="3">
                  <c:v>79.25</c:v>
                </c:pt>
                <c:pt idx="4">
                  <c:v>111.25</c:v>
                </c:pt>
                <c:pt idx="5">
                  <c:v>91.5</c:v>
                </c:pt>
                <c:pt idx="6">
                  <c:v>92.25</c:v>
                </c:pt>
                <c:pt idx="7">
                  <c:v>95.5</c:v>
                </c:pt>
                <c:pt idx="8">
                  <c:v>97.5</c:v>
                </c:pt>
                <c:pt idx="9">
                  <c:v>103.5</c:v>
                </c:pt>
                <c:pt idx="10">
                  <c:v>94.33</c:v>
                </c:pt>
              </c:numCache>
            </c:numRef>
          </c:val>
        </c:ser>
        <c:ser>
          <c:idx val="5"/>
          <c:order val="5"/>
          <c:tx>
            <c:strRef>
              <c:f>'PRICE Summary'!$A$71</c:f>
              <c:strCache>
                <c:ptCount val="1"/>
                <c:pt idx="0">
                  <c:v>Lentil (channa)</c:v>
                </c:pt>
              </c:strCache>
            </c:strRef>
          </c:tx>
          <c:spPr>
            <a:ln w="25400">
              <a:solidFill>
                <a:srgbClr val="FF8080"/>
              </a:solidFill>
              <a:prstDash val="solid"/>
            </a:ln>
          </c:spPr>
          <c:marker>
            <c:spPr>
              <a:solidFill>
                <a:srgbClr val="DB843D"/>
              </a:solidFill>
              <a:ln>
                <a:solidFill>
                  <a:srgbClr val="FF8080"/>
                </a:solidFill>
                <a:prstDash val="solid"/>
              </a:ln>
            </c:spPr>
          </c:marker>
          <c:cat>
            <c:strRef>
              <c:f>'PRICE Summary'!$C$65:$M$65</c:f>
              <c:strCache>
                <c:ptCount val="11"/>
                <c:pt idx="0">
                  <c:v>2 Sept</c:v>
                </c:pt>
                <c:pt idx="1">
                  <c:v>9 Sept</c:v>
                </c:pt>
                <c:pt idx="2">
                  <c:v>16 Sept</c:v>
                </c:pt>
                <c:pt idx="3">
                  <c:v>23 Sept</c:v>
                </c:pt>
                <c:pt idx="4">
                  <c:v>29 Sept</c:v>
                </c:pt>
                <c:pt idx="5">
                  <c:v>5 Oct</c:v>
                </c:pt>
                <c:pt idx="6">
                  <c:v>13 Oct</c:v>
                </c:pt>
                <c:pt idx="7">
                  <c:v>19 Oct</c:v>
                </c:pt>
                <c:pt idx="8">
                  <c:v>27 Oct</c:v>
                </c:pt>
                <c:pt idx="9">
                  <c:v>4 Nov</c:v>
                </c:pt>
                <c:pt idx="10">
                  <c:v>16 Nov</c:v>
                </c:pt>
              </c:strCache>
            </c:strRef>
          </c:cat>
          <c:val>
            <c:numRef>
              <c:f>'PRICE Summary'!$C$71:$M$71</c:f>
              <c:numCache>
                <c:formatCode>0</c:formatCode>
                <c:ptCount val="11"/>
                <c:pt idx="0">
                  <c:v>67.66666666666667</c:v>
                </c:pt>
                <c:pt idx="1">
                  <c:v>68.75</c:v>
                </c:pt>
                <c:pt idx="2">
                  <c:v>71.0</c:v>
                </c:pt>
                <c:pt idx="3">
                  <c:v>70.0</c:v>
                </c:pt>
                <c:pt idx="4">
                  <c:v>83.13</c:v>
                </c:pt>
                <c:pt idx="5">
                  <c:v>90.0</c:v>
                </c:pt>
                <c:pt idx="6">
                  <c:v>88.75</c:v>
                </c:pt>
                <c:pt idx="7">
                  <c:v>88.75</c:v>
                </c:pt>
                <c:pt idx="8">
                  <c:v>89.25</c:v>
                </c:pt>
                <c:pt idx="9">
                  <c:v>89.25</c:v>
                </c:pt>
                <c:pt idx="10">
                  <c:v>75.83</c:v>
                </c:pt>
              </c:numCache>
            </c:numRef>
          </c:val>
        </c:ser>
        <c:ser>
          <c:idx val="6"/>
          <c:order val="6"/>
          <c:tx>
            <c:strRef>
              <c:f>'PRICE Summary'!$A$72</c:f>
              <c:strCache>
                <c:ptCount val="1"/>
                <c:pt idx="0">
                  <c:v>Milk (buffalo)</c:v>
                </c:pt>
              </c:strCache>
            </c:strRef>
          </c:tx>
          <c:spPr>
            <a:ln w="25400">
              <a:solidFill>
                <a:srgbClr val="99CCFF"/>
              </a:solidFill>
              <a:prstDash val="solid"/>
            </a:ln>
          </c:spPr>
          <c:marker>
            <c:spPr>
              <a:solidFill>
                <a:srgbClr val="93A9CF"/>
              </a:solidFill>
              <a:ln>
                <a:solidFill>
                  <a:srgbClr val="99CCFF"/>
                </a:solidFill>
                <a:prstDash val="solid"/>
              </a:ln>
            </c:spPr>
          </c:marker>
          <c:cat>
            <c:strRef>
              <c:f>'PRICE Summary'!$C$65:$M$65</c:f>
              <c:strCache>
                <c:ptCount val="11"/>
                <c:pt idx="0">
                  <c:v>2 Sept</c:v>
                </c:pt>
                <c:pt idx="1">
                  <c:v>9 Sept</c:v>
                </c:pt>
                <c:pt idx="2">
                  <c:v>16 Sept</c:v>
                </c:pt>
                <c:pt idx="3">
                  <c:v>23 Sept</c:v>
                </c:pt>
                <c:pt idx="4">
                  <c:v>29 Sept</c:v>
                </c:pt>
                <c:pt idx="5">
                  <c:v>5 Oct</c:v>
                </c:pt>
                <c:pt idx="6">
                  <c:v>13 Oct</c:v>
                </c:pt>
                <c:pt idx="7">
                  <c:v>19 Oct</c:v>
                </c:pt>
                <c:pt idx="8">
                  <c:v>27 Oct</c:v>
                </c:pt>
                <c:pt idx="9">
                  <c:v>4 Nov</c:v>
                </c:pt>
                <c:pt idx="10">
                  <c:v>16 Nov</c:v>
                </c:pt>
              </c:strCache>
            </c:strRef>
          </c:cat>
          <c:val>
            <c:numRef>
              <c:f>'PRICE Summary'!$C$72:$M$72</c:f>
              <c:numCache>
                <c:formatCode>0</c:formatCode>
                <c:ptCount val="11"/>
                <c:pt idx="0">
                  <c:v>50.0</c:v>
                </c:pt>
                <c:pt idx="1">
                  <c:v>42.5</c:v>
                </c:pt>
                <c:pt idx="2">
                  <c:v>43.75</c:v>
                </c:pt>
                <c:pt idx="3">
                  <c:v>50.0</c:v>
                </c:pt>
                <c:pt idx="4">
                  <c:v>50.0</c:v>
                </c:pt>
                <c:pt idx="5">
                  <c:v>50.0</c:v>
                </c:pt>
                <c:pt idx="6">
                  <c:v>50.0</c:v>
                </c:pt>
                <c:pt idx="7">
                  <c:v>50.0</c:v>
                </c:pt>
                <c:pt idx="8">
                  <c:v>50.0</c:v>
                </c:pt>
                <c:pt idx="9">
                  <c:v>55.0</c:v>
                </c:pt>
                <c:pt idx="10">
                  <c:v>50.83</c:v>
                </c:pt>
              </c:numCache>
            </c:numRef>
          </c:val>
        </c:ser>
        <c:dLbls/>
        <c:marker val="1"/>
        <c:axId val="331848568"/>
        <c:axId val="331743704"/>
      </c:lineChart>
      <c:catAx>
        <c:axId val="331848568"/>
        <c:scaling>
          <c:orientation val="minMax"/>
        </c:scaling>
        <c:axPos val="b"/>
        <c:numFmt formatCode="General" sourceLinked="1"/>
        <c:tickLblPos val="nextTo"/>
        <c:spPr>
          <a:ln w="3175">
            <a:solidFill>
              <a:srgbClr val="808080"/>
            </a:solidFill>
            <a:prstDash val="solid"/>
          </a:ln>
        </c:spPr>
        <c:txPr>
          <a:bodyPr rot="-5400000" vert="horz"/>
          <a:lstStyle/>
          <a:p>
            <a:pPr>
              <a:defRPr sz="1400"/>
            </a:pPr>
            <a:endParaRPr lang="en-US"/>
          </a:p>
        </c:txPr>
        <c:crossAx val="331743704"/>
        <c:crosses val="autoZero"/>
        <c:auto val="1"/>
        <c:lblAlgn val="ctr"/>
        <c:lblOffset val="100"/>
      </c:catAx>
      <c:valAx>
        <c:axId val="331743704"/>
        <c:scaling>
          <c:orientation val="minMax"/>
        </c:scaling>
        <c:axPos val="l"/>
        <c:majorGridlines>
          <c:spPr>
            <a:ln w="3175">
              <a:solidFill>
                <a:srgbClr val="808080"/>
              </a:solidFill>
              <a:prstDash val="solid"/>
            </a:ln>
          </c:spPr>
        </c:majorGridlines>
        <c:title>
          <c:tx>
            <c:rich>
              <a:bodyPr/>
              <a:lstStyle/>
              <a:p>
                <a:pPr>
                  <a:defRPr sz="1400"/>
                </a:pPr>
                <a:r>
                  <a:rPr lang="en-US" sz="1400"/>
                  <a:t>Rupees</a:t>
                </a:r>
              </a:p>
            </c:rich>
          </c:tx>
          <c:spPr>
            <a:noFill/>
            <a:ln w="25400">
              <a:noFill/>
            </a:ln>
          </c:spPr>
        </c:title>
        <c:numFmt formatCode="0" sourceLinked="1"/>
        <c:tickLblPos val="nextTo"/>
        <c:spPr>
          <a:ln w="3175">
            <a:solidFill>
              <a:srgbClr val="808080"/>
            </a:solidFill>
            <a:prstDash val="solid"/>
          </a:ln>
        </c:spPr>
        <c:txPr>
          <a:bodyPr/>
          <a:lstStyle/>
          <a:p>
            <a:pPr>
              <a:defRPr sz="1800"/>
            </a:pPr>
            <a:endParaRPr lang="en-US"/>
          </a:p>
        </c:txPr>
        <c:crossAx val="331848568"/>
        <c:crosses val="autoZero"/>
        <c:crossBetween val="between"/>
      </c:valAx>
      <c:spPr>
        <a:solidFill>
          <a:srgbClr val="FFFFFF"/>
        </a:solidFill>
        <a:ln w="25400">
          <a:noFill/>
        </a:ln>
      </c:spPr>
    </c:plotArea>
    <c:legend>
      <c:legendPos val="r"/>
      <c:layout>
        <c:manualLayout>
          <c:xMode val="edge"/>
          <c:yMode val="edge"/>
          <c:x val="0.800474685319917"/>
          <c:y val="0.0544428864200194"/>
          <c:w val="0.178147081377298"/>
          <c:h val="0.774417718333153"/>
        </c:manualLayout>
      </c:layout>
      <c:spPr>
        <a:noFill/>
        <a:ln w="25400">
          <a:noFill/>
        </a:ln>
      </c:spPr>
      <c:txPr>
        <a:bodyPr/>
        <a:lstStyle/>
        <a:p>
          <a:pPr>
            <a:defRPr sz="1600"/>
          </a:pPr>
          <a:endParaRPr lang="en-US"/>
        </a:p>
      </c:txPr>
    </c:legend>
    <c:plotVisOnly val="1"/>
    <c:dispBlanksAs val="gap"/>
  </c:chart>
  <c:spPr>
    <a:solidFill>
      <a:srgbClr val="FFFFFF"/>
    </a:solidFill>
    <a:ln w="3175">
      <a:noFill/>
      <a:prstDash val="solid"/>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style val="2"/>
  <c:chart>
    <c:title>
      <c:tx>
        <c:rich>
          <a:bodyPr/>
          <a:lstStyle/>
          <a:p>
            <a:pPr>
              <a:defRPr/>
            </a:pPr>
            <a:r>
              <a:rPr lang="en-US"/>
              <a:t>Food basket</a:t>
            </a:r>
          </a:p>
        </c:rich>
      </c:tx>
    </c:title>
    <c:plotArea>
      <c:layout>
        <c:manualLayout>
          <c:layoutTarget val="inner"/>
          <c:xMode val="edge"/>
          <c:yMode val="edge"/>
          <c:x val="0.116772965879265"/>
          <c:y val="0.181675200396852"/>
          <c:w val="0.867949256342957"/>
          <c:h val="0.414544321880894"/>
        </c:manualLayout>
      </c:layout>
      <c:lineChart>
        <c:grouping val="standard"/>
        <c:ser>
          <c:idx val="0"/>
          <c:order val="0"/>
          <c:spPr>
            <a:ln w="34925" cap="rnd" cmpd="sng" algn="ctr">
              <a:solidFill>
                <a:srgbClr val="800000"/>
              </a:solidFill>
              <a:prstDash val="solid"/>
              <a:round/>
              <a:headEnd type="none" w="med" len="med"/>
              <a:tailEnd type="none" w="med" len="med"/>
            </a:ln>
          </c:spPr>
          <c:marker>
            <c:spPr>
              <a:solidFill>
                <a:srgbClr val="800000"/>
              </a:solidFill>
              <a:ln w="34925" cap="rnd" cmpd="sng" algn="ctr">
                <a:solidFill>
                  <a:srgbClr val="800000"/>
                </a:solidFill>
                <a:prstDash val="solid"/>
                <a:round/>
                <a:headEnd type="none" w="med" len="med"/>
                <a:tailEnd type="none" w="med" len="med"/>
              </a:ln>
            </c:spPr>
          </c:marker>
          <c:cat>
            <c:strRef>
              <c:f>Sheet1!$B$14:$B$23</c:f>
              <c:strCache>
                <c:ptCount val="10"/>
                <c:pt idx="0">
                  <c:v>2 Sept</c:v>
                </c:pt>
                <c:pt idx="1">
                  <c:v>9 Sept</c:v>
                </c:pt>
                <c:pt idx="2">
                  <c:v>16 Sept</c:v>
                </c:pt>
                <c:pt idx="3">
                  <c:v>23 Sept</c:v>
                </c:pt>
                <c:pt idx="4">
                  <c:v>5 Oct</c:v>
                </c:pt>
                <c:pt idx="5">
                  <c:v>13 Oct</c:v>
                </c:pt>
                <c:pt idx="6">
                  <c:v>19 Oct</c:v>
                </c:pt>
                <c:pt idx="7">
                  <c:v>27 Oct</c:v>
                </c:pt>
                <c:pt idx="8">
                  <c:v>4 Nov</c:v>
                </c:pt>
                <c:pt idx="9">
                  <c:v>16 Nov</c:v>
                </c:pt>
              </c:strCache>
            </c:strRef>
          </c:cat>
          <c:val>
            <c:numRef>
              <c:f>Sheet1!$C$14:$C$23</c:f>
              <c:numCache>
                <c:formatCode>General</c:formatCode>
                <c:ptCount val="10"/>
                <c:pt idx="0">
                  <c:v>5800.0</c:v>
                </c:pt>
                <c:pt idx="1">
                  <c:v>5600.0</c:v>
                </c:pt>
                <c:pt idx="2">
                  <c:v>5700.0</c:v>
                </c:pt>
                <c:pt idx="3">
                  <c:v>5800.0</c:v>
                </c:pt>
                <c:pt idx="4">
                  <c:v>6300.0</c:v>
                </c:pt>
                <c:pt idx="5">
                  <c:v>6200.0</c:v>
                </c:pt>
                <c:pt idx="6">
                  <c:v>6400.0</c:v>
                </c:pt>
                <c:pt idx="7">
                  <c:v>6400.0</c:v>
                </c:pt>
                <c:pt idx="8">
                  <c:v>6600.0</c:v>
                </c:pt>
                <c:pt idx="9">
                  <c:v>6400.0</c:v>
                </c:pt>
              </c:numCache>
            </c:numRef>
          </c:val>
        </c:ser>
        <c:dLbls/>
        <c:marker val="1"/>
        <c:axId val="271829096"/>
        <c:axId val="288331400"/>
      </c:lineChart>
      <c:catAx>
        <c:axId val="271829096"/>
        <c:scaling>
          <c:orientation val="minMax"/>
        </c:scaling>
        <c:axPos val="b"/>
        <c:tickLblPos val="nextTo"/>
        <c:txPr>
          <a:bodyPr rot="-5400000" vert="horz"/>
          <a:lstStyle/>
          <a:p>
            <a:pPr>
              <a:defRPr sz="1800"/>
            </a:pPr>
            <a:endParaRPr lang="en-US"/>
          </a:p>
        </c:txPr>
        <c:crossAx val="288331400"/>
        <c:crosses val="autoZero"/>
        <c:auto val="1"/>
        <c:lblAlgn val="ctr"/>
        <c:lblOffset val="100"/>
      </c:catAx>
      <c:valAx>
        <c:axId val="288331400"/>
        <c:scaling>
          <c:orientation val="minMax"/>
        </c:scaling>
        <c:axPos val="l"/>
        <c:majorGridlines/>
        <c:title>
          <c:tx>
            <c:rich>
              <a:bodyPr/>
              <a:lstStyle/>
              <a:p>
                <a:pPr>
                  <a:defRPr sz="1400"/>
                </a:pPr>
                <a:r>
                  <a:rPr lang="en-US" sz="1400"/>
                  <a:t>Rupees</a:t>
                </a:r>
              </a:p>
            </c:rich>
          </c:tx>
        </c:title>
        <c:numFmt formatCode="General" sourceLinked="1"/>
        <c:tickLblPos val="nextTo"/>
        <c:txPr>
          <a:bodyPr/>
          <a:lstStyle/>
          <a:p>
            <a:pPr>
              <a:defRPr sz="1600"/>
            </a:pPr>
            <a:endParaRPr lang="en-US"/>
          </a:p>
        </c:txPr>
        <c:crossAx val="271829096"/>
        <c:crosses val="autoZero"/>
        <c:crossBetween val="between"/>
      </c:valAx>
    </c:plotArea>
    <c:plotVisOnly val="1"/>
    <c:dispBlanksAs val="gap"/>
  </c:chart>
  <c:spPr>
    <a:ln>
      <a:noFill/>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style val="2"/>
  <c:chart>
    <c:plotArea>
      <c:layout/>
      <c:lineChart>
        <c:grouping val="standard"/>
        <c:ser>
          <c:idx val="0"/>
          <c:order val="0"/>
          <c:tx>
            <c:v>Shoats to maize</c:v>
          </c:tx>
          <c:spPr>
            <a:ln w="76200" cap="rnd" cmpd="sng" algn="ctr">
              <a:solidFill>
                <a:srgbClr val="800000"/>
              </a:solidFill>
              <a:prstDash val="solid"/>
              <a:round/>
              <a:headEnd type="none" w="med" len="med"/>
              <a:tailEnd type="none" w="med" len="med"/>
            </a:ln>
          </c:spPr>
          <c:marker>
            <c:symbol val="none"/>
          </c:marker>
          <c:cat>
            <c:multiLvlStrRef>
              <c:f>copy!$A$4:$B$70</c:f>
              <c:multiLvlStrCache>
                <c:ptCount val="67"/>
                <c:lvl>
                  <c:pt idx="0">
                    <c:v>1</c:v>
                  </c:pt>
                  <c:pt idx="1">
                    <c:v>2</c:v>
                  </c:pt>
                  <c:pt idx="2">
                    <c:v>3</c:v>
                  </c:pt>
                  <c:pt idx="3">
                    <c:v>4</c:v>
                  </c:pt>
                  <c:pt idx="4">
                    <c:v>5</c:v>
                  </c:pt>
                  <c:pt idx="5">
                    <c:v>6</c:v>
                  </c:pt>
                  <c:pt idx="6">
                    <c:v>7</c:v>
                  </c:pt>
                  <c:pt idx="7">
                    <c:v>8</c:v>
                  </c:pt>
                  <c:pt idx="8">
                    <c:v>9</c:v>
                  </c:pt>
                  <c:pt idx="9">
                    <c:v>10</c:v>
                  </c:pt>
                  <c:pt idx="10">
                    <c:v>11</c:v>
                  </c:pt>
                  <c:pt idx="11">
                    <c:v>12</c:v>
                  </c:pt>
                  <c:pt idx="12">
                    <c:v>1</c:v>
                  </c:pt>
                  <c:pt idx="13">
                    <c:v>2</c:v>
                  </c:pt>
                  <c:pt idx="14">
                    <c:v>3</c:v>
                  </c:pt>
                  <c:pt idx="15">
                    <c:v>4</c:v>
                  </c:pt>
                  <c:pt idx="16">
                    <c:v>5</c:v>
                  </c:pt>
                  <c:pt idx="17">
                    <c:v>6</c:v>
                  </c:pt>
                  <c:pt idx="18">
                    <c:v>7</c:v>
                  </c:pt>
                  <c:pt idx="19">
                    <c:v>8</c:v>
                  </c:pt>
                  <c:pt idx="20">
                    <c:v>9</c:v>
                  </c:pt>
                  <c:pt idx="21">
                    <c:v>10</c:v>
                  </c:pt>
                  <c:pt idx="22">
                    <c:v>11</c:v>
                  </c:pt>
                  <c:pt idx="23">
                    <c:v>12</c:v>
                  </c:pt>
                  <c:pt idx="24">
                    <c:v>1</c:v>
                  </c:pt>
                  <c:pt idx="25">
                    <c:v>2</c:v>
                  </c:pt>
                  <c:pt idx="26">
                    <c:v>3</c:v>
                  </c:pt>
                  <c:pt idx="27">
                    <c:v>4</c:v>
                  </c:pt>
                  <c:pt idx="28">
                    <c:v>5</c:v>
                  </c:pt>
                  <c:pt idx="29">
                    <c:v>6</c:v>
                  </c:pt>
                  <c:pt idx="30">
                    <c:v>7</c:v>
                  </c:pt>
                  <c:pt idx="31">
                    <c:v>8</c:v>
                  </c:pt>
                  <c:pt idx="32">
                    <c:v>9</c:v>
                  </c:pt>
                  <c:pt idx="33">
                    <c:v>10</c:v>
                  </c:pt>
                  <c:pt idx="34">
                    <c:v>11</c:v>
                  </c:pt>
                  <c:pt idx="35">
                    <c:v>12</c:v>
                  </c:pt>
                  <c:pt idx="36">
                    <c:v>1</c:v>
                  </c:pt>
                  <c:pt idx="37">
                    <c:v>2</c:v>
                  </c:pt>
                  <c:pt idx="38">
                    <c:v>3</c:v>
                  </c:pt>
                  <c:pt idx="39">
                    <c:v>4</c:v>
                  </c:pt>
                  <c:pt idx="40">
                    <c:v>5</c:v>
                  </c:pt>
                  <c:pt idx="41">
                    <c:v>6</c:v>
                  </c:pt>
                  <c:pt idx="42">
                    <c:v>7</c:v>
                  </c:pt>
                  <c:pt idx="43">
                    <c:v>8</c:v>
                  </c:pt>
                  <c:pt idx="44">
                    <c:v>9</c:v>
                  </c:pt>
                  <c:pt idx="45">
                    <c:v>10</c:v>
                  </c:pt>
                  <c:pt idx="46">
                    <c:v>11</c:v>
                  </c:pt>
                  <c:pt idx="47">
                    <c:v>12</c:v>
                  </c:pt>
                  <c:pt idx="48">
                    <c:v>1</c:v>
                  </c:pt>
                  <c:pt idx="49">
                    <c:v>2</c:v>
                  </c:pt>
                  <c:pt idx="50">
                    <c:v>3</c:v>
                  </c:pt>
                  <c:pt idx="51">
                    <c:v>4</c:v>
                  </c:pt>
                  <c:pt idx="52">
                    <c:v>5</c:v>
                  </c:pt>
                  <c:pt idx="53">
                    <c:v>6</c:v>
                  </c:pt>
                  <c:pt idx="54">
                    <c:v>7</c:v>
                  </c:pt>
                  <c:pt idx="55">
                    <c:v>8</c:v>
                  </c:pt>
                  <c:pt idx="56">
                    <c:v>9</c:v>
                  </c:pt>
                  <c:pt idx="57">
                    <c:v>10</c:v>
                  </c:pt>
                  <c:pt idx="58">
                    <c:v>11</c:v>
                  </c:pt>
                  <c:pt idx="59">
                    <c:v>12</c:v>
                  </c:pt>
                  <c:pt idx="60">
                    <c:v>1</c:v>
                  </c:pt>
                  <c:pt idx="61">
                    <c:v>2</c:v>
                  </c:pt>
                  <c:pt idx="62">
                    <c:v>3</c:v>
                  </c:pt>
                  <c:pt idx="63">
                    <c:v>4</c:v>
                  </c:pt>
                  <c:pt idx="64">
                    <c:v>5</c:v>
                  </c:pt>
                  <c:pt idx="65">
                    <c:v>6</c:v>
                  </c:pt>
                  <c:pt idx="66">
                    <c:v>7</c:v>
                  </c:pt>
                </c:lvl>
                <c:lvl>
                  <c:pt idx="0">
                    <c:v>2006</c:v>
                  </c:pt>
                  <c:pt idx="12">
                    <c:v>2007</c:v>
                  </c:pt>
                  <c:pt idx="24">
                    <c:v>2008</c:v>
                  </c:pt>
                  <c:pt idx="36">
                    <c:v>2009</c:v>
                  </c:pt>
                  <c:pt idx="48">
                    <c:v>2010</c:v>
                  </c:pt>
                  <c:pt idx="60">
                    <c:v>2011</c:v>
                  </c:pt>
                </c:lvl>
              </c:multiLvlStrCache>
            </c:multiLvlStrRef>
          </c:cat>
          <c:val>
            <c:numRef>
              <c:f>copy!$K$4:$K$70</c:f>
              <c:numCache>
                <c:formatCode>0.00</c:formatCode>
                <c:ptCount val="67"/>
                <c:pt idx="0">
                  <c:v>1.230645161290323</c:v>
                </c:pt>
                <c:pt idx="1">
                  <c:v>1.333333333333333</c:v>
                </c:pt>
                <c:pt idx="2">
                  <c:v>1.203125</c:v>
                </c:pt>
                <c:pt idx="3">
                  <c:v>1.442622950819672</c:v>
                </c:pt>
                <c:pt idx="4">
                  <c:v>1.358333333333333</c:v>
                </c:pt>
                <c:pt idx="5">
                  <c:v>1.322780933232124</c:v>
                </c:pt>
                <c:pt idx="6">
                  <c:v>1.291519434628975</c:v>
                </c:pt>
                <c:pt idx="7">
                  <c:v>1.28448275862069</c:v>
                </c:pt>
                <c:pt idx="8">
                  <c:v>1.378676470588235</c:v>
                </c:pt>
                <c:pt idx="9">
                  <c:v>1.774314582379566</c:v>
                </c:pt>
                <c:pt idx="10">
                  <c:v>1.8</c:v>
                </c:pt>
                <c:pt idx="11">
                  <c:v>1.626506416025642</c:v>
                </c:pt>
                <c:pt idx="12">
                  <c:v>1.614035087719298</c:v>
                </c:pt>
                <c:pt idx="13">
                  <c:v>1.433333333333333</c:v>
                </c:pt>
                <c:pt idx="14">
                  <c:v>1.733333333333333</c:v>
                </c:pt>
                <c:pt idx="15">
                  <c:v>1.535836177474403</c:v>
                </c:pt>
                <c:pt idx="16">
                  <c:v>1.78628389154705</c:v>
                </c:pt>
                <c:pt idx="17">
                  <c:v>1.666666666666667</c:v>
                </c:pt>
                <c:pt idx="18">
                  <c:v>1.59375</c:v>
                </c:pt>
                <c:pt idx="19">
                  <c:v>1.11443661971831</c:v>
                </c:pt>
                <c:pt idx="20">
                  <c:v>1.373239436619718</c:v>
                </c:pt>
                <c:pt idx="21">
                  <c:v>1.591666666666667</c:v>
                </c:pt>
                <c:pt idx="22">
                  <c:v>1.784420289855072</c:v>
                </c:pt>
                <c:pt idx="23">
                  <c:v>2.0</c:v>
                </c:pt>
                <c:pt idx="24">
                  <c:v>1.333333333333333</c:v>
                </c:pt>
                <c:pt idx="25">
                  <c:v>1.504</c:v>
                </c:pt>
                <c:pt idx="26">
                  <c:v>1.032</c:v>
                </c:pt>
                <c:pt idx="27">
                  <c:v>1.075414781297134</c:v>
                </c:pt>
                <c:pt idx="28">
                  <c:v>0.821596244131455</c:v>
                </c:pt>
                <c:pt idx="29">
                  <c:v>0.668</c:v>
                </c:pt>
                <c:pt idx="30">
                  <c:v>0.520608108108108</c:v>
                </c:pt>
                <c:pt idx="31">
                  <c:v>0.765306122448979</c:v>
                </c:pt>
                <c:pt idx="32">
                  <c:v>0.918571428571429</c:v>
                </c:pt>
                <c:pt idx="33">
                  <c:v>0.929772502472799</c:v>
                </c:pt>
                <c:pt idx="34">
                  <c:v>0.764094955489614</c:v>
                </c:pt>
                <c:pt idx="35">
                  <c:v>0.867096774193548</c:v>
                </c:pt>
                <c:pt idx="36">
                  <c:v>1.55357142857143</c:v>
                </c:pt>
                <c:pt idx="37">
                  <c:v>0.556578947368421</c:v>
                </c:pt>
                <c:pt idx="38">
                  <c:v>0.821917808219178</c:v>
                </c:pt>
                <c:pt idx="39">
                  <c:v>0.933333333333333</c:v>
                </c:pt>
                <c:pt idx="40">
                  <c:v>0.833333333333333</c:v>
                </c:pt>
                <c:pt idx="41">
                  <c:v>0.6125</c:v>
                </c:pt>
                <c:pt idx="42">
                  <c:v>0.671428571428571</c:v>
                </c:pt>
                <c:pt idx="43">
                  <c:v>1.30952380952381</c:v>
                </c:pt>
                <c:pt idx="44">
                  <c:v>0.993333333333333</c:v>
                </c:pt>
                <c:pt idx="45">
                  <c:v>0.982264665757162</c:v>
                </c:pt>
                <c:pt idx="46">
                  <c:v>1.166666666666667</c:v>
                </c:pt>
                <c:pt idx="47">
                  <c:v>1.076923076923077</c:v>
                </c:pt>
                <c:pt idx="48">
                  <c:v>0.955414012738853</c:v>
                </c:pt>
                <c:pt idx="49">
                  <c:v>1.057142857142857</c:v>
                </c:pt>
                <c:pt idx="50">
                  <c:v>1.0625</c:v>
                </c:pt>
                <c:pt idx="51">
                  <c:v>1.111111111111111</c:v>
                </c:pt>
                <c:pt idx="52">
                  <c:v>1.144859813084112</c:v>
                </c:pt>
                <c:pt idx="53">
                  <c:v>1.366666666666667</c:v>
                </c:pt>
                <c:pt idx="54">
                  <c:v>1.166666666666667</c:v>
                </c:pt>
                <c:pt idx="55">
                  <c:v>1.483333333333333</c:v>
                </c:pt>
                <c:pt idx="56">
                  <c:v>1.71359223300971</c:v>
                </c:pt>
                <c:pt idx="57">
                  <c:v>1.833333333333333</c:v>
                </c:pt>
                <c:pt idx="58">
                  <c:v>2.0</c:v>
                </c:pt>
                <c:pt idx="59">
                  <c:v>1.943359375</c:v>
                </c:pt>
                <c:pt idx="60">
                  <c:v>1.362862010221465</c:v>
                </c:pt>
                <c:pt idx="61">
                  <c:v>1.6953125</c:v>
                </c:pt>
                <c:pt idx="62">
                  <c:v>1.283783783783784</c:v>
                </c:pt>
                <c:pt idx="63">
                  <c:v>0.905</c:v>
                </c:pt>
                <c:pt idx="66">
                  <c:v>0.75</c:v>
                </c:pt>
              </c:numCache>
            </c:numRef>
          </c:val>
        </c:ser>
        <c:ser>
          <c:idx val="1"/>
          <c:order val="1"/>
          <c:tx>
            <c:v>Cows to maize</c:v>
          </c:tx>
          <c:spPr>
            <a:ln w="76200" cap="rnd" cmpd="sng" algn="ctr">
              <a:solidFill>
                <a:srgbClr val="1B587C"/>
              </a:solidFill>
              <a:prstDash val="solid"/>
              <a:round/>
              <a:headEnd type="none" w="med" len="med"/>
              <a:tailEnd type="none" w="med" len="med"/>
            </a:ln>
          </c:spPr>
          <c:marker>
            <c:symbol val="none"/>
          </c:marker>
          <c:val>
            <c:numRef>
              <c:f>copy!$Q$4:$Q$70</c:f>
              <c:numCache>
                <c:formatCode>0.00</c:formatCode>
                <c:ptCount val="67"/>
                <c:pt idx="0">
                  <c:v>5.451612903225806</c:v>
                </c:pt>
                <c:pt idx="1">
                  <c:v>5.684552845528365</c:v>
                </c:pt>
                <c:pt idx="2">
                  <c:v>4.921875</c:v>
                </c:pt>
                <c:pt idx="3">
                  <c:v>6.0</c:v>
                </c:pt>
                <c:pt idx="4">
                  <c:v>7.111113333333333</c:v>
                </c:pt>
                <c:pt idx="5">
                  <c:v>6.845676236138765</c:v>
                </c:pt>
                <c:pt idx="6">
                  <c:v>7.067137809187097</c:v>
                </c:pt>
                <c:pt idx="7">
                  <c:v>6.551724137931034</c:v>
                </c:pt>
                <c:pt idx="8">
                  <c:v>6.25</c:v>
                </c:pt>
                <c:pt idx="9">
                  <c:v>8.35616483392744</c:v>
                </c:pt>
                <c:pt idx="10">
                  <c:v>8.24</c:v>
                </c:pt>
                <c:pt idx="11">
                  <c:v>8.289161033532768</c:v>
                </c:pt>
                <c:pt idx="12">
                  <c:v>6.657894736841957</c:v>
                </c:pt>
                <c:pt idx="13">
                  <c:v>6.556666666666666</c:v>
                </c:pt>
                <c:pt idx="14">
                  <c:v>6.946666666666668</c:v>
                </c:pt>
                <c:pt idx="15">
                  <c:v>6.655290102389078</c:v>
                </c:pt>
                <c:pt idx="16">
                  <c:v>6.188197767145136</c:v>
                </c:pt>
                <c:pt idx="17">
                  <c:v>7.583333333333333</c:v>
                </c:pt>
                <c:pt idx="18">
                  <c:v>8.1875</c:v>
                </c:pt>
                <c:pt idx="19">
                  <c:v>6.76056338028169</c:v>
                </c:pt>
                <c:pt idx="20">
                  <c:v>5.633802816901404</c:v>
                </c:pt>
                <c:pt idx="21">
                  <c:v>8.0</c:v>
                </c:pt>
                <c:pt idx="22">
                  <c:v>7.264492753623188</c:v>
                </c:pt>
                <c:pt idx="23">
                  <c:v>6.866666666666666</c:v>
                </c:pt>
                <c:pt idx="24">
                  <c:v>4.915555555555525</c:v>
                </c:pt>
                <c:pt idx="25">
                  <c:v>6.4</c:v>
                </c:pt>
                <c:pt idx="26">
                  <c:v>4.8</c:v>
                </c:pt>
                <c:pt idx="27">
                  <c:v>4.20965309200604</c:v>
                </c:pt>
                <c:pt idx="28">
                  <c:v>3.110328638497652</c:v>
                </c:pt>
                <c:pt idx="29">
                  <c:v>2.36</c:v>
                </c:pt>
                <c:pt idx="30">
                  <c:v>2.162162162162162</c:v>
                </c:pt>
                <c:pt idx="31">
                  <c:v>2.448979591836735</c:v>
                </c:pt>
                <c:pt idx="32">
                  <c:v>4.0</c:v>
                </c:pt>
                <c:pt idx="33">
                  <c:v>3.363006923837783</c:v>
                </c:pt>
                <c:pt idx="34">
                  <c:v>3.115727002967358</c:v>
                </c:pt>
                <c:pt idx="35">
                  <c:v>4.0</c:v>
                </c:pt>
                <c:pt idx="36">
                  <c:v>6.03095238095238</c:v>
                </c:pt>
                <c:pt idx="37">
                  <c:v>2.414473684210526</c:v>
                </c:pt>
                <c:pt idx="38">
                  <c:v>3.561643835616438</c:v>
                </c:pt>
                <c:pt idx="39">
                  <c:v>3.866666666666667</c:v>
                </c:pt>
                <c:pt idx="40">
                  <c:v>3.166666666666666</c:v>
                </c:pt>
                <c:pt idx="41">
                  <c:v>3.25</c:v>
                </c:pt>
                <c:pt idx="42">
                  <c:v>5.142857142857141</c:v>
                </c:pt>
                <c:pt idx="43">
                  <c:v>5.793650793650793</c:v>
                </c:pt>
                <c:pt idx="44">
                  <c:v>4.8</c:v>
                </c:pt>
                <c:pt idx="45">
                  <c:v>5.184174624829375</c:v>
                </c:pt>
                <c:pt idx="46">
                  <c:v>6.333333333333332</c:v>
                </c:pt>
                <c:pt idx="47">
                  <c:v>4.5</c:v>
                </c:pt>
                <c:pt idx="48">
                  <c:v>3.630573248407643</c:v>
                </c:pt>
                <c:pt idx="49">
                  <c:v>4.285714285714285</c:v>
                </c:pt>
                <c:pt idx="50">
                  <c:v>4.9734375</c:v>
                </c:pt>
                <c:pt idx="51">
                  <c:v>4.761904761904762</c:v>
                </c:pt>
                <c:pt idx="52">
                  <c:v>4.51713395638612</c:v>
                </c:pt>
                <c:pt idx="53">
                  <c:v>6.0</c:v>
                </c:pt>
                <c:pt idx="54">
                  <c:v>6.0</c:v>
                </c:pt>
                <c:pt idx="55">
                  <c:v>6.583333333333333</c:v>
                </c:pt>
                <c:pt idx="56">
                  <c:v>7.153398058252427</c:v>
                </c:pt>
                <c:pt idx="57">
                  <c:v>8.27291666666667</c:v>
                </c:pt>
                <c:pt idx="58">
                  <c:v>8.554455445544555</c:v>
                </c:pt>
                <c:pt idx="59">
                  <c:v>7.812499999999996</c:v>
                </c:pt>
                <c:pt idx="60">
                  <c:v>5.792163543441226</c:v>
                </c:pt>
                <c:pt idx="61">
                  <c:v>5.703125</c:v>
                </c:pt>
                <c:pt idx="62">
                  <c:v>5.135135135135135</c:v>
                </c:pt>
                <c:pt idx="63">
                  <c:v>3.4</c:v>
                </c:pt>
                <c:pt idx="66">
                  <c:v>3.309090909090909</c:v>
                </c:pt>
              </c:numCache>
            </c:numRef>
          </c:val>
        </c:ser>
        <c:dLbls/>
        <c:marker val="1"/>
        <c:axId val="287471224"/>
        <c:axId val="287474472"/>
      </c:lineChart>
      <c:catAx>
        <c:axId val="287471224"/>
        <c:scaling>
          <c:orientation val="minMax"/>
        </c:scaling>
        <c:axPos val="b"/>
        <c:tickLblPos val="nextTo"/>
        <c:txPr>
          <a:bodyPr/>
          <a:lstStyle/>
          <a:p>
            <a:pPr>
              <a:defRPr sz="1800">
                <a:latin typeface="Arial"/>
                <a:cs typeface="Arial"/>
              </a:defRPr>
            </a:pPr>
            <a:endParaRPr lang="en-US"/>
          </a:p>
        </c:txPr>
        <c:crossAx val="287474472"/>
        <c:crosses val="autoZero"/>
        <c:auto val="1"/>
        <c:lblAlgn val="ctr"/>
        <c:lblOffset val="100"/>
      </c:catAx>
      <c:valAx>
        <c:axId val="287474472"/>
        <c:scaling>
          <c:orientation val="minMax"/>
        </c:scaling>
        <c:axPos val="l"/>
        <c:majorGridlines/>
        <c:title>
          <c:tx>
            <c:rich>
              <a:bodyPr/>
              <a:lstStyle/>
              <a:p>
                <a:pPr>
                  <a:defRPr sz="1800"/>
                </a:pPr>
                <a:r>
                  <a:rPr lang="en-US" sz="1800"/>
                  <a:t>Quintiles</a:t>
                </a:r>
              </a:p>
            </c:rich>
          </c:tx>
        </c:title>
        <c:numFmt formatCode="0" sourceLinked="0"/>
        <c:tickLblPos val="nextTo"/>
        <c:txPr>
          <a:bodyPr/>
          <a:lstStyle/>
          <a:p>
            <a:pPr>
              <a:defRPr sz="1800">
                <a:latin typeface="Arial"/>
                <a:cs typeface="Arial"/>
              </a:defRPr>
            </a:pPr>
            <a:endParaRPr lang="en-US"/>
          </a:p>
        </c:txPr>
        <c:crossAx val="287471224"/>
        <c:crosses val="autoZero"/>
        <c:crossBetween val="between"/>
        <c:majorUnit val="2.0"/>
      </c:valAx>
    </c:plotArea>
    <c:legend>
      <c:legendPos val="t"/>
      <c:txPr>
        <a:bodyPr/>
        <a:lstStyle/>
        <a:p>
          <a:pPr>
            <a:defRPr sz="2400">
              <a:latin typeface="Arial"/>
              <a:cs typeface="Arial"/>
            </a:defRPr>
          </a:pPr>
          <a:endParaRPr lang="en-US"/>
        </a:p>
      </c:txPr>
    </c:legend>
    <c:plotVisOnly val="1"/>
    <c:dispBlanksAs val="gap"/>
  </c:chart>
  <c:spPr>
    <a:ln>
      <a:solidFill>
        <a:schemeClr val="bg1"/>
      </a:solidFill>
    </a:ln>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style val="2"/>
  <c:chart>
    <c:autoTitleDeleted val="1"/>
    <c:plotArea>
      <c:layout/>
      <c:lineChart>
        <c:grouping val="standard"/>
        <c:ser>
          <c:idx val="0"/>
          <c:order val="0"/>
          <c:tx>
            <c:v>Yabello retail</c:v>
          </c:tx>
          <c:spPr>
            <a:ln w="50800" cap="rnd" cmpd="sng" algn="ctr">
              <a:solidFill>
                <a:srgbClr val="800000"/>
              </a:solidFill>
              <a:prstDash val="solid"/>
              <a:round/>
              <a:headEnd type="none" w="med" len="med"/>
              <a:tailEnd type="none" w="med" len="med"/>
            </a:ln>
          </c:spPr>
          <c:marker>
            <c:symbol val="circle"/>
            <c:size val="4"/>
            <c:spPr>
              <a:solidFill>
                <a:srgbClr val="800000"/>
              </a:solidFill>
              <a:ln w="50800" cap="rnd" cmpd="sng" algn="ctr">
                <a:solidFill>
                  <a:srgbClr val="800000"/>
                </a:solidFill>
                <a:prstDash val="solid"/>
                <a:round/>
                <a:headEnd type="none" w="med" len="med"/>
                <a:tailEnd type="none" w="med" len="med"/>
              </a:ln>
            </c:spPr>
          </c:marker>
          <c:cat>
            <c:multiLvlStrRef>
              <c:f>maize!$H$3:$I$64</c:f>
              <c:multiLvlStrCache>
                <c:ptCount val="62"/>
                <c:lvl>
                  <c:pt idx="0">
                    <c:v>Jul</c:v>
                  </c:pt>
                  <c:pt idx="1">
                    <c:v>Aug</c:v>
                  </c:pt>
                  <c:pt idx="2">
                    <c:v>Sep</c:v>
                  </c:pt>
                  <c:pt idx="3">
                    <c:v>Oct</c:v>
                  </c:pt>
                  <c:pt idx="4">
                    <c:v>Nov</c:v>
                  </c:pt>
                  <c:pt idx="5">
                    <c:v>Dec</c:v>
                  </c:pt>
                  <c:pt idx="6">
                    <c:v>Jan</c:v>
                  </c:pt>
                  <c:pt idx="7">
                    <c:v>Feb</c:v>
                  </c:pt>
                  <c:pt idx="8">
                    <c:v>Mar</c:v>
                  </c:pt>
                  <c:pt idx="9">
                    <c:v>Apr</c:v>
                  </c:pt>
                  <c:pt idx="10">
                    <c:v>May</c:v>
                  </c:pt>
                  <c:pt idx="11">
                    <c:v>Jun</c:v>
                  </c:pt>
                  <c:pt idx="12">
                    <c:v>Jul</c:v>
                  </c:pt>
                  <c:pt idx="13">
                    <c:v>Aug</c:v>
                  </c:pt>
                  <c:pt idx="14">
                    <c:v>Sep</c:v>
                  </c:pt>
                  <c:pt idx="15">
                    <c:v>Oct</c:v>
                  </c:pt>
                  <c:pt idx="16">
                    <c:v>Nov</c:v>
                  </c:pt>
                  <c:pt idx="17">
                    <c:v>Dec</c:v>
                  </c:pt>
                  <c:pt idx="18">
                    <c:v>Jan</c:v>
                  </c:pt>
                  <c:pt idx="19">
                    <c:v>Feb</c:v>
                  </c:pt>
                  <c:pt idx="20">
                    <c:v>Mar</c:v>
                  </c:pt>
                  <c:pt idx="21">
                    <c:v>Apr</c:v>
                  </c:pt>
                  <c:pt idx="22">
                    <c:v>May</c:v>
                  </c:pt>
                  <c:pt idx="23">
                    <c:v>June</c:v>
                  </c:pt>
                  <c:pt idx="24">
                    <c:v>July</c:v>
                  </c:pt>
                  <c:pt idx="25">
                    <c:v>Aug</c:v>
                  </c:pt>
                  <c:pt idx="26">
                    <c:v>Sep</c:v>
                  </c:pt>
                  <c:pt idx="27">
                    <c:v>Oct</c:v>
                  </c:pt>
                  <c:pt idx="28">
                    <c:v>Nov</c:v>
                  </c:pt>
                  <c:pt idx="29">
                    <c:v>Dec</c:v>
                  </c:pt>
                  <c:pt idx="30">
                    <c:v>Jan</c:v>
                  </c:pt>
                  <c:pt idx="31">
                    <c:v>Feb</c:v>
                  </c:pt>
                  <c:pt idx="32">
                    <c:v>Mar</c:v>
                  </c:pt>
                  <c:pt idx="33">
                    <c:v>Apr</c:v>
                  </c:pt>
                  <c:pt idx="34">
                    <c:v>May</c:v>
                  </c:pt>
                  <c:pt idx="35">
                    <c:v>Jun</c:v>
                  </c:pt>
                  <c:pt idx="36">
                    <c:v>Jul</c:v>
                  </c:pt>
                  <c:pt idx="37">
                    <c:v>Aug</c:v>
                  </c:pt>
                  <c:pt idx="38">
                    <c:v>Sep</c:v>
                  </c:pt>
                  <c:pt idx="39">
                    <c:v>Oct</c:v>
                  </c:pt>
                  <c:pt idx="40">
                    <c:v>Nov</c:v>
                  </c:pt>
                  <c:pt idx="41">
                    <c:v>Dec</c:v>
                  </c:pt>
                  <c:pt idx="42">
                    <c:v>Jan</c:v>
                  </c:pt>
                  <c:pt idx="43">
                    <c:v>Feb</c:v>
                  </c:pt>
                  <c:pt idx="44">
                    <c:v>Mar</c:v>
                  </c:pt>
                  <c:pt idx="45">
                    <c:v>Apr</c:v>
                  </c:pt>
                  <c:pt idx="46">
                    <c:v>May</c:v>
                  </c:pt>
                  <c:pt idx="47">
                    <c:v>Jun</c:v>
                  </c:pt>
                  <c:pt idx="48">
                    <c:v>Jul</c:v>
                  </c:pt>
                  <c:pt idx="49">
                    <c:v>Aug</c:v>
                  </c:pt>
                  <c:pt idx="50">
                    <c:v>Sep</c:v>
                  </c:pt>
                  <c:pt idx="51">
                    <c:v>Oct</c:v>
                  </c:pt>
                  <c:pt idx="52">
                    <c:v>Nov</c:v>
                  </c:pt>
                  <c:pt idx="53">
                    <c:v>Dec</c:v>
                  </c:pt>
                  <c:pt idx="54">
                    <c:v>Jan</c:v>
                  </c:pt>
                  <c:pt idx="55">
                    <c:v>Feb</c:v>
                  </c:pt>
                  <c:pt idx="56">
                    <c:v>Mar</c:v>
                  </c:pt>
                  <c:pt idx="57">
                    <c:v>Apr</c:v>
                  </c:pt>
                  <c:pt idx="58">
                    <c:v>May</c:v>
                  </c:pt>
                  <c:pt idx="59">
                    <c:v>Jun</c:v>
                  </c:pt>
                  <c:pt idx="60">
                    <c:v>Jul</c:v>
                  </c:pt>
                  <c:pt idx="61">
                    <c:v>Aug</c:v>
                  </c:pt>
                </c:lvl>
                <c:lvl>
                  <c:pt idx="0">
                    <c:v>2006</c:v>
                  </c:pt>
                  <c:pt idx="6">
                    <c:v>2007</c:v>
                  </c:pt>
                  <c:pt idx="18">
                    <c:v>2008</c:v>
                  </c:pt>
                  <c:pt idx="30">
                    <c:v>2009</c:v>
                  </c:pt>
                  <c:pt idx="42">
                    <c:v>2010</c:v>
                  </c:pt>
                  <c:pt idx="54">
                    <c:v>2011</c:v>
                  </c:pt>
                </c:lvl>
              </c:multiLvlStrCache>
            </c:multiLvlStrRef>
          </c:cat>
          <c:val>
            <c:numRef>
              <c:f>maize!$J$3:$J$64</c:f>
              <c:numCache>
                <c:formatCode>0</c:formatCode>
                <c:ptCount val="62"/>
                <c:pt idx="1">
                  <c:v>125.0</c:v>
                </c:pt>
                <c:pt idx="2">
                  <c:v>100.0</c:v>
                </c:pt>
                <c:pt idx="3">
                  <c:v>100.0</c:v>
                </c:pt>
                <c:pt idx="5">
                  <c:v>150.0</c:v>
                </c:pt>
                <c:pt idx="6">
                  <c:v>140.0</c:v>
                </c:pt>
                <c:pt idx="7">
                  <c:v>130.0</c:v>
                </c:pt>
                <c:pt idx="8">
                  <c:v>150.0</c:v>
                </c:pt>
                <c:pt idx="9">
                  <c:v>170.0</c:v>
                </c:pt>
                <c:pt idx="10">
                  <c:v>170.0</c:v>
                </c:pt>
                <c:pt idx="12">
                  <c:v>170.0</c:v>
                </c:pt>
                <c:pt idx="13">
                  <c:v>200.0</c:v>
                </c:pt>
                <c:pt idx="14">
                  <c:v>260.0</c:v>
                </c:pt>
                <c:pt idx="15">
                  <c:v>170.0</c:v>
                </c:pt>
                <c:pt idx="16">
                  <c:v>260.0</c:v>
                </c:pt>
                <c:pt idx="17">
                  <c:v>180.0</c:v>
                </c:pt>
                <c:pt idx="18">
                  <c:v>180.0</c:v>
                </c:pt>
                <c:pt idx="19">
                  <c:v>260.0</c:v>
                </c:pt>
                <c:pt idx="20">
                  <c:v>300.0</c:v>
                </c:pt>
                <c:pt idx="21">
                  <c:v>350.0</c:v>
                </c:pt>
                <c:pt idx="22">
                  <c:v>550.0</c:v>
                </c:pt>
                <c:pt idx="23">
                  <c:v>500.0</c:v>
                </c:pt>
                <c:pt idx="24">
                  <c:v>600.0</c:v>
                </c:pt>
                <c:pt idx="25">
                  <c:v>600.0</c:v>
                </c:pt>
                <c:pt idx="26">
                  <c:v>600.0</c:v>
                </c:pt>
                <c:pt idx="27">
                  <c:v>360.0</c:v>
                </c:pt>
                <c:pt idx="28">
                  <c:v>360.0</c:v>
                </c:pt>
                <c:pt idx="29">
                  <c:v>450.0</c:v>
                </c:pt>
                <c:pt idx="30">
                  <c:v>350.0</c:v>
                </c:pt>
                <c:pt idx="31">
                  <c:v>350.0</c:v>
                </c:pt>
                <c:pt idx="32">
                  <c:v>350.0</c:v>
                </c:pt>
                <c:pt idx="33">
                  <c:v>450.0</c:v>
                </c:pt>
                <c:pt idx="34">
                  <c:v>450.0</c:v>
                </c:pt>
                <c:pt idx="35">
                  <c:v>450.0</c:v>
                </c:pt>
                <c:pt idx="36">
                  <c:v>400.0</c:v>
                </c:pt>
                <c:pt idx="37">
                  <c:v>430.0</c:v>
                </c:pt>
                <c:pt idx="38">
                  <c:v>350.0</c:v>
                </c:pt>
                <c:pt idx="39">
                  <c:v>350.0</c:v>
                </c:pt>
                <c:pt idx="40">
                  <c:v>440.0</c:v>
                </c:pt>
                <c:pt idx="41">
                  <c:v>400.0</c:v>
                </c:pt>
                <c:pt idx="42">
                  <c:v>450.0</c:v>
                </c:pt>
                <c:pt idx="43">
                  <c:v>400.0</c:v>
                </c:pt>
                <c:pt idx="44">
                  <c:v>420.0</c:v>
                </c:pt>
                <c:pt idx="45">
                  <c:v>300.0</c:v>
                </c:pt>
                <c:pt idx="46">
                  <c:v>300.0</c:v>
                </c:pt>
                <c:pt idx="47">
                  <c:v>350.0</c:v>
                </c:pt>
                <c:pt idx="48">
                  <c:v>200.0</c:v>
                </c:pt>
                <c:pt idx="49">
                  <c:v>250.0</c:v>
                </c:pt>
                <c:pt idx="50">
                  <c:v>235.0</c:v>
                </c:pt>
                <c:pt idx="51">
                  <c:v>220.0</c:v>
                </c:pt>
                <c:pt idx="52">
                  <c:v>250.0</c:v>
                </c:pt>
                <c:pt idx="53">
                  <c:v>300.0</c:v>
                </c:pt>
                <c:pt idx="54">
                  <c:v>400.0</c:v>
                </c:pt>
                <c:pt idx="55">
                  <c:v>400.0</c:v>
                </c:pt>
                <c:pt idx="56">
                  <c:v>400.0</c:v>
                </c:pt>
                <c:pt idx="57">
                  <c:v>550.0</c:v>
                </c:pt>
                <c:pt idx="58">
                  <c:v>700.0</c:v>
                </c:pt>
                <c:pt idx="59">
                  <c:v>600.0</c:v>
                </c:pt>
                <c:pt idx="60">
                  <c:v>700.0</c:v>
                </c:pt>
                <c:pt idx="61">
                  <c:v>750.0</c:v>
                </c:pt>
              </c:numCache>
            </c:numRef>
          </c:val>
        </c:ser>
        <c:ser>
          <c:idx val="2"/>
          <c:order val="1"/>
          <c:tx>
            <c:v>Shashemene wholesale</c:v>
          </c:tx>
          <c:spPr>
            <a:ln w="63500" cap="rnd" cmpd="sng" algn="ctr">
              <a:solidFill>
                <a:srgbClr val="9BBB59">
                  <a:shade val="95000"/>
                  <a:satMod val="105000"/>
                </a:srgbClr>
              </a:solidFill>
              <a:prstDash val="solid"/>
              <a:round/>
              <a:headEnd type="none" w="med" len="med"/>
              <a:tailEnd type="none" w="med" len="med"/>
            </a:ln>
          </c:spPr>
          <c:marker>
            <c:symbol val="none"/>
          </c:marker>
          <c:cat>
            <c:multiLvlStrRef>
              <c:f>maize!$H$3:$I$64</c:f>
              <c:multiLvlStrCache>
                <c:ptCount val="62"/>
                <c:lvl>
                  <c:pt idx="0">
                    <c:v>Jul</c:v>
                  </c:pt>
                  <c:pt idx="1">
                    <c:v>Aug</c:v>
                  </c:pt>
                  <c:pt idx="2">
                    <c:v>Sep</c:v>
                  </c:pt>
                  <c:pt idx="3">
                    <c:v>Oct</c:v>
                  </c:pt>
                  <c:pt idx="4">
                    <c:v>Nov</c:v>
                  </c:pt>
                  <c:pt idx="5">
                    <c:v>Dec</c:v>
                  </c:pt>
                  <c:pt idx="6">
                    <c:v>Jan</c:v>
                  </c:pt>
                  <c:pt idx="7">
                    <c:v>Feb</c:v>
                  </c:pt>
                  <c:pt idx="8">
                    <c:v>Mar</c:v>
                  </c:pt>
                  <c:pt idx="9">
                    <c:v>Apr</c:v>
                  </c:pt>
                  <c:pt idx="10">
                    <c:v>May</c:v>
                  </c:pt>
                  <c:pt idx="11">
                    <c:v>Jun</c:v>
                  </c:pt>
                  <c:pt idx="12">
                    <c:v>Jul</c:v>
                  </c:pt>
                  <c:pt idx="13">
                    <c:v>Aug</c:v>
                  </c:pt>
                  <c:pt idx="14">
                    <c:v>Sep</c:v>
                  </c:pt>
                  <c:pt idx="15">
                    <c:v>Oct</c:v>
                  </c:pt>
                  <c:pt idx="16">
                    <c:v>Nov</c:v>
                  </c:pt>
                  <c:pt idx="17">
                    <c:v>Dec</c:v>
                  </c:pt>
                  <c:pt idx="18">
                    <c:v>Jan</c:v>
                  </c:pt>
                  <c:pt idx="19">
                    <c:v>Feb</c:v>
                  </c:pt>
                  <c:pt idx="20">
                    <c:v>Mar</c:v>
                  </c:pt>
                  <c:pt idx="21">
                    <c:v>Apr</c:v>
                  </c:pt>
                  <c:pt idx="22">
                    <c:v>May</c:v>
                  </c:pt>
                  <c:pt idx="23">
                    <c:v>June</c:v>
                  </c:pt>
                  <c:pt idx="24">
                    <c:v>July</c:v>
                  </c:pt>
                  <c:pt idx="25">
                    <c:v>Aug</c:v>
                  </c:pt>
                  <c:pt idx="26">
                    <c:v>Sep</c:v>
                  </c:pt>
                  <c:pt idx="27">
                    <c:v>Oct</c:v>
                  </c:pt>
                  <c:pt idx="28">
                    <c:v>Nov</c:v>
                  </c:pt>
                  <c:pt idx="29">
                    <c:v>Dec</c:v>
                  </c:pt>
                  <c:pt idx="30">
                    <c:v>Jan</c:v>
                  </c:pt>
                  <c:pt idx="31">
                    <c:v>Feb</c:v>
                  </c:pt>
                  <c:pt idx="32">
                    <c:v>Mar</c:v>
                  </c:pt>
                  <c:pt idx="33">
                    <c:v>Apr</c:v>
                  </c:pt>
                  <c:pt idx="34">
                    <c:v>May</c:v>
                  </c:pt>
                  <c:pt idx="35">
                    <c:v>Jun</c:v>
                  </c:pt>
                  <c:pt idx="36">
                    <c:v>Jul</c:v>
                  </c:pt>
                  <c:pt idx="37">
                    <c:v>Aug</c:v>
                  </c:pt>
                  <c:pt idx="38">
                    <c:v>Sep</c:v>
                  </c:pt>
                  <c:pt idx="39">
                    <c:v>Oct</c:v>
                  </c:pt>
                  <c:pt idx="40">
                    <c:v>Nov</c:v>
                  </c:pt>
                  <c:pt idx="41">
                    <c:v>Dec</c:v>
                  </c:pt>
                  <c:pt idx="42">
                    <c:v>Jan</c:v>
                  </c:pt>
                  <c:pt idx="43">
                    <c:v>Feb</c:v>
                  </c:pt>
                  <c:pt idx="44">
                    <c:v>Mar</c:v>
                  </c:pt>
                  <c:pt idx="45">
                    <c:v>Apr</c:v>
                  </c:pt>
                  <c:pt idx="46">
                    <c:v>May</c:v>
                  </c:pt>
                  <c:pt idx="47">
                    <c:v>Jun</c:v>
                  </c:pt>
                  <c:pt idx="48">
                    <c:v>Jul</c:v>
                  </c:pt>
                  <c:pt idx="49">
                    <c:v>Aug</c:v>
                  </c:pt>
                  <c:pt idx="50">
                    <c:v>Sep</c:v>
                  </c:pt>
                  <c:pt idx="51">
                    <c:v>Oct</c:v>
                  </c:pt>
                  <c:pt idx="52">
                    <c:v>Nov</c:v>
                  </c:pt>
                  <c:pt idx="53">
                    <c:v>Dec</c:v>
                  </c:pt>
                  <c:pt idx="54">
                    <c:v>Jan</c:v>
                  </c:pt>
                  <c:pt idx="55">
                    <c:v>Feb</c:v>
                  </c:pt>
                  <c:pt idx="56">
                    <c:v>Mar</c:v>
                  </c:pt>
                  <c:pt idx="57">
                    <c:v>Apr</c:v>
                  </c:pt>
                  <c:pt idx="58">
                    <c:v>May</c:v>
                  </c:pt>
                  <c:pt idx="59">
                    <c:v>Jun</c:v>
                  </c:pt>
                  <c:pt idx="60">
                    <c:v>Jul</c:v>
                  </c:pt>
                  <c:pt idx="61">
                    <c:v>Aug</c:v>
                  </c:pt>
                </c:lvl>
                <c:lvl>
                  <c:pt idx="0">
                    <c:v>2006</c:v>
                  </c:pt>
                  <c:pt idx="6">
                    <c:v>2007</c:v>
                  </c:pt>
                  <c:pt idx="18">
                    <c:v>2008</c:v>
                  </c:pt>
                  <c:pt idx="30">
                    <c:v>2009</c:v>
                  </c:pt>
                  <c:pt idx="42">
                    <c:v>2010</c:v>
                  </c:pt>
                  <c:pt idx="54">
                    <c:v>2011</c:v>
                  </c:pt>
                </c:lvl>
              </c:multiLvlStrCache>
            </c:multiLvlStrRef>
          </c:cat>
          <c:val>
            <c:numRef>
              <c:f>maize!$L$3:$L$64</c:f>
              <c:numCache>
                <c:formatCode>0</c:formatCode>
                <c:ptCount val="62"/>
                <c:pt idx="0">
                  <c:v>160.0</c:v>
                </c:pt>
                <c:pt idx="1">
                  <c:v>151.0</c:v>
                </c:pt>
                <c:pt idx="2">
                  <c:v>154.0</c:v>
                </c:pt>
                <c:pt idx="3">
                  <c:v>120.0</c:v>
                </c:pt>
                <c:pt idx="4">
                  <c:v>129.0</c:v>
                </c:pt>
                <c:pt idx="5">
                  <c:v>142.5</c:v>
                </c:pt>
                <c:pt idx="6" formatCode="General">
                  <c:v>144.0</c:v>
                </c:pt>
                <c:pt idx="7" formatCode="General">
                  <c:v>143.0</c:v>
                </c:pt>
                <c:pt idx="8" formatCode="General">
                  <c:v>143.0</c:v>
                </c:pt>
                <c:pt idx="9" formatCode="General">
                  <c:v>138.0</c:v>
                </c:pt>
                <c:pt idx="10" formatCode="General">
                  <c:v>150.0</c:v>
                </c:pt>
                <c:pt idx="11" formatCode="General">
                  <c:v>158.0</c:v>
                </c:pt>
                <c:pt idx="12" formatCode="General">
                  <c:v>179.0</c:v>
                </c:pt>
                <c:pt idx="13" formatCode="General">
                  <c:v>221.0</c:v>
                </c:pt>
                <c:pt idx="14" formatCode="General">
                  <c:v>201.0</c:v>
                </c:pt>
                <c:pt idx="15" formatCode="General">
                  <c:v>152.0</c:v>
                </c:pt>
                <c:pt idx="16" formatCode="General">
                  <c:v>170.0</c:v>
                </c:pt>
                <c:pt idx="17" formatCode="General">
                  <c:v>175.0</c:v>
                </c:pt>
                <c:pt idx="18" formatCode="General">
                  <c:v>213.0</c:v>
                </c:pt>
                <c:pt idx="19" formatCode="General">
                  <c:v>226.0</c:v>
                </c:pt>
                <c:pt idx="20" formatCode="General">
                  <c:v>286.0</c:v>
                </c:pt>
                <c:pt idx="21" formatCode="General">
                  <c:v>302.0</c:v>
                </c:pt>
                <c:pt idx="22" formatCode="General">
                  <c:v>448.0</c:v>
                </c:pt>
                <c:pt idx="23" formatCode="General">
                  <c:v>525.0</c:v>
                </c:pt>
                <c:pt idx="24" formatCode="General">
                  <c:v>608.0</c:v>
                </c:pt>
                <c:pt idx="25" formatCode="General">
                  <c:v>602.0</c:v>
                </c:pt>
                <c:pt idx="26" formatCode="General">
                  <c:v>560.0</c:v>
                </c:pt>
                <c:pt idx="27" formatCode="General">
                  <c:v>320.0</c:v>
                </c:pt>
                <c:pt idx="28" formatCode="General">
                  <c:v>271.0</c:v>
                </c:pt>
                <c:pt idx="29" formatCode="General">
                  <c:v>360.0</c:v>
                </c:pt>
                <c:pt idx="30" formatCode="General">
                  <c:v>340.0</c:v>
                </c:pt>
                <c:pt idx="31" formatCode="General">
                  <c:v>340.0</c:v>
                </c:pt>
                <c:pt idx="32" formatCode="General">
                  <c:v>345.0</c:v>
                </c:pt>
                <c:pt idx="33" formatCode="General">
                  <c:v>325.0</c:v>
                </c:pt>
                <c:pt idx="34">
                  <c:v>325.0</c:v>
                </c:pt>
                <c:pt idx="35">
                  <c:v>418.0</c:v>
                </c:pt>
                <c:pt idx="36">
                  <c:v>371.5</c:v>
                </c:pt>
                <c:pt idx="37">
                  <c:v>395.0</c:v>
                </c:pt>
                <c:pt idx="38">
                  <c:v>326.0</c:v>
                </c:pt>
                <c:pt idx="39">
                  <c:v>255.0</c:v>
                </c:pt>
                <c:pt idx="40">
                  <c:v>280.0</c:v>
                </c:pt>
                <c:pt idx="41">
                  <c:v>305.0</c:v>
                </c:pt>
                <c:pt idx="42">
                  <c:v>295.0</c:v>
                </c:pt>
                <c:pt idx="43">
                  <c:v>286.0</c:v>
                </c:pt>
                <c:pt idx="44" formatCode="General">
                  <c:v>282.0</c:v>
                </c:pt>
                <c:pt idx="45" formatCode="General">
                  <c:v>265.0</c:v>
                </c:pt>
                <c:pt idx="46" formatCode="General">
                  <c:v>255.0</c:v>
                </c:pt>
                <c:pt idx="47" formatCode="General">
                  <c:v>264.0</c:v>
                </c:pt>
                <c:pt idx="48" formatCode="General">
                  <c:v>282.0</c:v>
                </c:pt>
                <c:pt idx="49" formatCode="General">
                  <c:v>295.0</c:v>
                </c:pt>
                <c:pt idx="50" formatCode="General">
                  <c:v>220.0</c:v>
                </c:pt>
                <c:pt idx="51" formatCode="General">
                  <c:v>215.0</c:v>
                </c:pt>
                <c:pt idx="52" formatCode="General">
                  <c:v>215.0</c:v>
                </c:pt>
                <c:pt idx="53">
                  <c:v>257.5</c:v>
                </c:pt>
                <c:pt idx="54">
                  <c:v>261.6</c:v>
                </c:pt>
                <c:pt idx="55">
                  <c:v>293.0</c:v>
                </c:pt>
                <c:pt idx="56">
                  <c:v>360.0</c:v>
                </c:pt>
                <c:pt idx="57">
                  <c:v>433.0</c:v>
                </c:pt>
                <c:pt idx="58">
                  <c:v>503.0</c:v>
                </c:pt>
                <c:pt idx="59">
                  <c:v>506.0</c:v>
                </c:pt>
                <c:pt idx="60">
                  <c:v>516.0</c:v>
                </c:pt>
                <c:pt idx="61">
                  <c:v>652.0</c:v>
                </c:pt>
              </c:numCache>
            </c:numRef>
          </c:val>
        </c:ser>
        <c:dLbls/>
        <c:marker val="1"/>
        <c:axId val="331866776"/>
        <c:axId val="215010376"/>
      </c:lineChart>
      <c:catAx>
        <c:axId val="331866776"/>
        <c:scaling>
          <c:orientation val="minMax"/>
        </c:scaling>
        <c:axPos val="b"/>
        <c:tickLblPos val="nextTo"/>
        <c:txPr>
          <a:bodyPr/>
          <a:lstStyle/>
          <a:p>
            <a:pPr>
              <a:defRPr sz="1400" b="1"/>
            </a:pPr>
            <a:endParaRPr lang="en-US"/>
          </a:p>
        </c:txPr>
        <c:crossAx val="215010376"/>
        <c:crosses val="autoZero"/>
        <c:auto val="1"/>
        <c:lblAlgn val="ctr"/>
        <c:lblOffset val="100"/>
      </c:catAx>
      <c:valAx>
        <c:axId val="215010376"/>
        <c:scaling>
          <c:orientation val="minMax"/>
        </c:scaling>
        <c:axPos val="l"/>
        <c:majorGridlines/>
        <c:title>
          <c:tx>
            <c:rich>
              <a:bodyPr/>
              <a:lstStyle/>
              <a:p>
                <a:pPr>
                  <a:defRPr sz="1400"/>
                </a:pPr>
                <a:r>
                  <a:rPr lang="en-US" sz="1400" dirty="0" smtClean="0"/>
                  <a:t>Ethiopian</a:t>
                </a:r>
                <a:r>
                  <a:rPr lang="en-US" sz="1400" baseline="0" dirty="0" smtClean="0"/>
                  <a:t> </a:t>
                </a:r>
                <a:r>
                  <a:rPr lang="en-US" sz="1400" dirty="0" smtClean="0"/>
                  <a:t>Birr</a:t>
                </a:r>
                <a:endParaRPr lang="en-US" sz="1400" dirty="0"/>
              </a:p>
            </c:rich>
          </c:tx>
        </c:title>
        <c:numFmt formatCode="General" sourceLinked="1"/>
        <c:tickLblPos val="nextTo"/>
        <c:txPr>
          <a:bodyPr/>
          <a:lstStyle/>
          <a:p>
            <a:pPr>
              <a:defRPr sz="1400" b="1"/>
            </a:pPr>
            <a:endParaRPr lang="en-US"/>
          </a:p>
        </c:txPr>
        <c:crossAx val="331866776"/>
        <c:crosses val="autoZero"/>
        <c:crossBetween val="between"/>
      </c:valAx>
    </c:plotArea>
    <c:legend>
      <c:legendPos val="t"/>
      <c:txPr>
        <a:bodyPr/>
        <a:lstStyle/>
        <a:p>
          <a:pPr>
            <a:defRPr sz="1800" b="1"/>
          </a:pPr>
          <a:endParaRPr lang="en-US"/>
        </a:p>
      </c:txPr>
    </c:legend>
    <c:plotVisOnly val="1"/>
    <c:dispBlanksAs val="gap"/>
  </c:chart>
  <c:spPr>
    <a:ln>
      <a:solidFill>
        <a:srgbClr val="FFFFFF"/>
      </a:solidFill>
    </a:ln>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style val="18"/>
  <c:chart>
    <c:autoTitleDeleted val="1"/>
    <c:plotArea>
      <c:layout>
        <c:manualLayout>
          <c:layoutTarget val="inner"/>
          <c:xMode val="edge"/>
          <c:yMode val="edge"/>
          <c:x val="0.14085498687664"/>
          <c:y val="0.0366452318460192"/>
          <c:w val="0.82985509623797"/>
          <c:h val="0.615446777486147"/>
        </c:manualLayout>
      </c:layout>
      <c:barChart>
        <c:barDir val="col"/>
        <c:grouping val="clustered"/>
        <c:ser>
          <c:idx val="1"/>
          <c:order val="1"/>
          <c:tx>
            <c:v>Household INCOME</c:v>
          </c:tx>
          <c:spPr>
            <a:solidFill>
              <a:schemeClr val="accent2">
                <a:lumMod val="50000"/>
              </a:schemeClr>
            </a:solidFill>
            <a:ln>
              <a:noFill/>
            </a:ln>
            <a:effectLst/>
          </c:spPr>
          <c:val>
            <c:numRef>
              <c:f>'FIE %'!$B$29:$S$29</c:f>
              <c:numCache>
                <c:formatCode>#,##0</c:formatCode>
                <c:ptCount val="18"/>
                <c:pt idx="0">
                  <c:v>60000.0</c:v>
                </c:pt>
                <c:pt idx="1">
                  <c:v>84000.0</c:v>
                </c:pt>
                <c:pt idx="2">
                  <c:v>180000.0</c:v>
                </c:pt>
                <c:pt idx="3">
                  <c:v>55000.0</c:v>
                </c:pt>
                <c:pt idx="4">
                  <c:v>100000.0</c:v>
                </c:pt>
                <c:pt idx="5">
                  <c:v>250000.0</c:v>
                </c:pt>
                <c:pt idx="6">
                  <c:v>66000.0</c:v>
                </c:pt>
                <c:pt idx="7">
                  <c:v>150000.0</c:v>
                </c:pt>
                <c:pt idx="8">
                  <c:v>259200.0</c:v>
                </c:pt>
                <c:pt idx="9">
                  <c:v>70000.0</c:v>
                </c:pt>
                <c:pt idx="10">
                  <c:v>144000.0</c:v>
                </c:pt>
                <c:pt idx="11">
                  <c:v>252000.0</c:v>
                </c:pt>
                <c:pt idx="12">
                  <c:v>60000.0</c:v>
                </c:pt>
                <c:pt idx="13">
                  <c:v>126000.0</c:v>
                </c:pt>
                <c:pt idx="14">
                  <c:v>180000.0</c:v>
                </c:pt>
                <c:pt idx="15">
                  <c:v>60000.0</c:v>
                </c:pt>
                <c:pt idx="16">
                  <c:v>180000.0</c:v>
                </c:pt>
                <c:pt idx="17">
                  <c:v>336000.0</c:v>
                </c:pt>
              </c:numCache>
            </c:numRef>
          </c:val>
        </c:ser>
        <c:dLbls/>
        <c:axId val="331862504"/>
        <c:axId val="331879608"/>
      </c:barChart>
      <c:lineChart>
        <c:grouping val="stacked"/>
        <c:ser>
          <c:idx val="0"/>
          <c:order val="0"/>
          <c:tx>
            <c:v>Household EXPENDITURE</c:v>
          </c:tx>
          <c:spPr>
            <a:ln w="63500" cap="rnd" cmpd="sng" algn="ctr">
              <a:solidFill>
                <a:srgbClr val="FF0000"/>
              </a:solidFill>
              <a:prstDash val="solid"/>
              <a:round/>
              <a:headEnd type="none" w="med" len="med"/>
              <a:tailEnd type="none" w="med" len="med"/>
            </a:ln>
          </c:spPr>
          <c:marker>
            <c:symbol val="none"/>
          </c:marker>
          <c:cat>
            <c:multiLvlStrRef>
              <c:f>'FIE %'!$B$100:$S$102</c:f>
              <c:multiLvlStrCache>
                <c:ptCount val="18"/>
                <c:lvl>
                  <c:pt idx="0">
                    <c:v>Poor</c:v>
                  </c:pt>
                  <c:pt idx="1">
                    <c:v>Middle</c:v>
                  </c:pt>
                  <c:pt idx="2">
                    <c:v>Better</c:v>
                  </c:pt>
                  <c:pt idx="3">
                    <c:v>Poor</c:v>
                  </c:pt>
                  <c:pt idx="4">
                    <c:v>Middle</c:v>
                  </c:pt>
                  <c:pt idx="5">
                    <c:v>Better</c:v>
                  </c:pt>
                  <c:pt idx="6">
                    <c:v>Poor</c:v>
                  </c:pt>
                  <c:pt idx="7">
                    <c:v>Middle</c:v>
                  </c:pt>
                  <c:pt idx="8">
                    <c:v>Better</c:v>
                  </c:pt>
                  <c:pt idx="9">
                    <c:v>Poor</c:v>
                  </c:pt>
                  <c:pt idx="10">
                    <c:v>Middle</c:v>
                  </c:pt>
                  <c:pt idx="11">
                    <c:v>Better</c:v>
                  </c:pt>
                  <c:pt idx="12">
                    <c:v>Poor</c:v>
                  </c:pt>
                  <c:pt idx="13">
                    <c:v>Middle</c:v>
                  </c:pt>
                  <c:pt idx="14">
                    <c:v>Better</c:v>
                  </c:pt>
                  <c:pt idx="15">
                    <c:v>Poor</c:v>
                  </c:pt>
                  <c:pt idx="16">
                    <c:v>Middle</c:v>
                  </c:pt>
                  <c:pt idx="17">
                    <c:v>Better</c:v>
                  </c:pt>
                </c:lvl>
                <c:lvl>
                  <c:pt idx="0">
                    <c:v>Hamlet 1</c:v>
                  </c:pt>
                  <c:pt idx="3">
                    <c:v>Hamlet 2</c:v>
                  </c:pt>
                  <c:pt idx="6">
                    <c:v>Hamlet 3</c:v>
                  </c:pt>
                  <c:pt idx="9">
                    <c:v>Hamlet 4</c:v>
                  </c:pt>
                  <c:pt idx="12">
                    <c:v>Hamlet 5</c:v>
                  </c:pt>
                  <c:pt idx="15">
                    <c:v>Hamlet 6</c:v>
                  </c:pt>
                </c:lvl>
                <c:lvl>
                  <c:pt idx="0">
                    <c:v>Agriculture zone</c:v>
                  </c:pt>
                  <c:pt idx="9">
                    <c:v>Fishing zone</c:v>
                  </c:pt>
                </c:lvl>
              </c:multiLvlStrCache>
            </c:multiLvlStrRef>
          </c:cat>
          <c:val>
            <c:numRef>
              <c:f>'FIE %'!$B$56:$S$56</c:f>
              <c:numCache>
                <c:formatCode>#,##0</c:formatCode>
                <c:ptCount val="18"/>
                <c:pt idx="0">
                  <c:v>70000.0</c:v>
                </c:pt>
                <c:pt idx="1">
                  <c:v>100000.0</c:v>
                </c:pt>
                <c:pt idx="2">
                  <c:v>144000.0</c:v>
                </c:pt>
                <c:pt idx="3">
                  <c:v>70000.0</c:v>
                </c:pt>
                <c:pt idx="4">
                  <c:v>100000.0</c:v>
                </c:pt>
                <c:pt idx="5">
                  <c:v>200000.0</c:v>
                </c:pt>
                <c:pt idx="6">
                  <c:v>72000.0</c:v>
                </c:pt>
                <c:pt idx="7">
                  <c:v>144000.0</c:v>
                </c:pt>
                <c:pt idx="8">
                  <c:v>216000.0</c:v>
                </c:pt>
                <c:pt idx="9">
                  <c:v>90000.0</c:v>
                </c:pt>
                <c:pt idx="10">
                  <c:v>120000.0</c:v>
                </c:pt>
                <c:pt idx="11">
                  <c:v>200000.0</c:v>
                </c:pt>
                <c:pt idx="12">
                  <c:v>92000.0</c:v>
                </c:pt>
                <c:pt idx="13">
                  <c:v>129600.0</c:v>
                </c:pt>
                <c:pt idx="14">
                  <c:v>144000.0</c:v>
                </c:pt>
                <c:pt idx="15">
                  <c:v>100000.0</c:v>
                </c:pt>
                <c:pt idx="16">
                  <c:v>180000.0</c:v>
                </c:pt>
                <c:pt idx="17">
                  <c:v>288000.0</c:v>
                </c:pt>
              </c:numCache>
            </c:numRef>
          </c:val>
        </c:ser>
        <c:dLbls/>
        <c:marker val="1"/>
        <c:axId val="331862504"/>
        <c:axId val="331879608"/>
      </c:lineChart>
      <c:catAx>
        <c:axId val="331862504"/>
        <c:scaling>
          <c:orientation val="minMax"/>
        </c:scaling>
        <c:axPos val="b"/>
        <c:tickLblPos val="nextTo"/>
        <c:txPr>
          <a:bodyPr/>
          <a:lstStyle/>
          <a:p>
            <a:pPr>
              <a:defRPr sz="2000" b="1"/>
            </a:pPr>
            <a:endParaRPr lang="en-US"/>
          </a:p>
        </c:txPr>
        <c:crossAx val="331879608"/>
        <c:crosses val="autoZero"/>
        <c:auto val="1"/>
        <c:lblAlgn val="ctr"/>
        <c:lblOffset val="100"/>
      </c:catAx>
      <c:valAx>
        <c:axId val="331879608"/>
        <c:scaling>
          <c:orientation val="minMax"/>
          <c:max val="350000.0"/>
        </c:scaling>
        <c:axPos val="l"/>
        <c:majorGridlines>
          <c:spPr>
            <a:ln>
              <a:noFill/>
            </a:ln>
          </c:spPr>
        </c:majorGridlines>
        <c:numFmt formatCode="#,##0" sourceLinked="1"/>
        <c:tickLblPos val="nextTo"/>
        <c:spPr>
          <a:ln>
            <a:noFill/>
          </a:ln>
        </c:spPr>
        <c:txPr>
          <a:bodyPr/>
          <a:lstStyle/>
          <a:p>
            <a:pPr>
              <a:defRPr sz="2000" b="1"/>
            </a:pPr>
            <a:endParaRPr lang="en-US"/>
          </a:p>
        </c:txPr>
        <c:crossAx val="331862504"/>
        <c:crosses val="autoZero"/>
        <c:crossBetween val="between"/>
      </c:valAx>
      <c:spPr>
        <a:ln>
          <a:noFill/>
        </a:ln>
      </c:spPr>
    </c:plotArea>
    <c:legend>
      <c:legendPos val="r"/>
      <c:layout>
        <c:manualLayout>
          <c:xMode val="edge"/>
          <c:yMode val="edge"/>
          <c:x val="0.135114391951006"/>
          <c:y val="0.00127456984543599"/>
          <c:w val="0.816148909120735"/>
          <c:h val="0.0901187832290194"/>
        </c:manualLayout>
      </c:layout>
      <c:txPr>
        <a:bodyPr/>
        <a:lstStyle/>
        <a:p>
          <a:pPr>
            <a:defRPr sz="2400" b="1"/>
          </a:pPr>
          <a:endParaRPr lang="en-US"/>
        </a:p>
      </c:txPr>
    </c:legend>
    <c:plotVisOnly val="1"/>
    <c:dispBlanksAs val="zero"/>
  </c:chart>
  <c:spPr>
    <a:ln>
      <a:noFill/>
    </a:ln>
  </c:spPr>
  <c:txPr>
    <a:bodyPr/>
    <a:lstStyle/>
    <a:p>
      <a:pPr>
        <a:defRPr sz="9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style val="18"/>
  <c:chart>
    <c:plotArea>
      <c:layout/>
      <c:barChart>
        <c:barDir val="col"/>
        <c:grouping val="stacked"/>
        <c:ser>
          <c:idx val="0"/>
          <c:order val="0"/>
          <c:tx>
            <c:strRef>
              <c:f>Sheet1!$A$1</c:f>
              <c:strCache>
                <c:ptCount val="1"/>
                <c:pt idx="0">
                  <c:v>Own production</c:v>
                </c:pt>
              </c:strCache>
            </c:strRef>
          </c:tx>
          <c:spPr>
            <a:solidFill>
              <a:srgbClr val="96CB00"/>
            </a:solidFill>
            <a:ln>
              <a:solidFill>
                <a:schemeClr val="tx1"/>
              </a:solidFill>
            </a:ln>
          </c:spPr>
          <c:val>
            <c:numRef>
              <c:f>Sheet1!$B$1</c:f>
              <c:numCache>
                <c:formatCode>General</c:formatCode>
                <c:ptCount val="1"/>
                <c:pt idx="0">
                  <c:v>400.0</c:v>
                </c:pt>
              </c:numCache>
            </c:numRef>
          </c:val>
        </c:ser>
        <c:ser>
          <c:idx val="1"/>
          <c:order val="1"/>
          <c:tx>
            <c:strRef>
              <c:f>Sheet1!$A$2</c:f>
              <c:strCache>
                <c:ptCount val="1"/>
                <c:pt idx="0">
                  <c:v>Cash income</c:v>
                </c:pt>
              </c:strCache>
            </c:strRef>
          </c:tx>
          <c:spPr>
            <a:solidFill>
              <a:srgbClr val="FF0000"/>
            </a:solidFill>
            <a:ln>
              <a:solidFill>
                <a:schemeClr val="tx1"/>
              </a:solidFill>
            </a:ln>
          </c:spPr>
          <c:val>
            <c:numRef>
              <c:f>Sheet1!$B$2</c:f>
              <c:numCache>
                <c:formatCode>General</c:formatCode>
                <c:ptCount val="1"/>
                <c:pt idx="0">
                  <c:v>1100.0</c:v>
                </c:pt>
              </c:numCache>
            </c:numRef>
          </c:val>
        </c:ser>
        <c:ser>
          <c:idx val="2"/>
          <c:order val="2"/>
          <c:tx>
            <c:strRef>
              <c:f>Sheet1!$A$3</c:f>
              <c:strCache>
                <c:ptCount val="1"/>
                <c:pt idx="0">
                  <c:v>Food aid</c:v>
                </c:pt>
              </c:strCache>
            </c:strRef>
          </c:tx>
          <c:spPr>
            <a:solidFill>
              <a:srgbClr val="3366FF"/>
            </a:solidFill>
            <a:ln>
              <a:solidFill>
                <a:schemeClr val="tx1"/>
              </a:solidFill>
            </a:ln>
          </c:spPr>
          <c:val>
            <c:numRef>
              <c:f>Sheet1!$B$3</c:f>
              <c:numCache>
                <c:formatCode>General</c:formatCode>
                <c:ptCount val="1"/>
                <c:pt idx="0">
                  <c:v>200.0</c:v>
                </c:pt>
              </c:numCache>
            </c:numRef>
          </c:val>
        </c:ser>
        <c:dLbls/>
        <c:overlap val="100"/>
        <c:axId val="331928936"/>
        <c:axId val="69560712"/>
      </c:barChart>
      <c:catAx>
        <c:axId val="331928936"/>
        <c:scaling>
          <c:orientation val="minMax"/>
        </c:scaling>
        <c:delete val="1"/>
        <c:axPos val="b"/>
        <c:title>
          <c:tx>
            <c:rich>
              <a:bodyPr/>
              <a:lstStyle/>
              <a:p>
                <a:pPr>
                  <a:defRPr sz="2400"/>
                </a:pPr>
                <a:r>
                  <a:rPr lang="en-US" sz="2400"/>
                  <a:t>Very poor</a:t>
                </a:r>
              </a:p>
            </c:rich>
          </c:tx>
        </c:title>
        <c:tickLblPos val="nextTo"/>
        <c:crossAx val="69560712"/>
        <c:crosses val="autoZero"/>
        <c:auto val="1"/>
        <c:lblAlgn val="ctr"/>
        <c:lblOffset val="100"/>
      </c:catAx>
      <c:valAx>
        <c:axId val="69560712"/>
        <c:scaling>
          <c:orientation val="minMax"/>
          <c:max val="3000.0"/>
        </c:scaling>
        <c:axPos val="l"/>
        <c:majorGridlines/>
        <c:numFmt formatCode="General" sourceLinked="1"/>
        <c:tickLblPos val="nextTo"/>
        <c:txPr>
          <a:bodyPr/>
          <a:lstStyle/>
          <a:p>
            <a:pPr>
              <a:defRPr sz="1800"/>
            </a:pPr>
            <a:endParaRPr lang="en-US"/>
          </a:p>
        </c:txPr>
        <c:crossAx val="331928936"/>
        <c:crosses val="autoZero"/>
        <c:crossBetween val="between"/>
      </c:valAx>
    </c:plotArea>
    <c:legend>
      <c:legendPos val="r"/>
      <c:layout>
        <c:manualLayout>
          <c:xMode val="edge"/>
          <c:yMode val="edge"/>
          <c:x val="0.653712717728466"/>
          <c:y val="0.49831066571224"/>
          <c:w val="0.324168637312202"/>
          <c:h val="0.422179471884196"/>
        </c:manualLayout>
      </c:layout>
      <c:txPr>
        <a:bodyPr/>
        <a:lstStyle/>
        <a:p>
          <a:pPr>
            <a:defRPr sz="2400"/>
          </a:pPr>
          <a:endParaRPr lang="en-US"/>
        </a:p>
      </c:txPr>
    </c:legend>
    <c:plotVisOnly val="1"/>
    <c:dispBlanksAs val="gap"/>
  </c:chart>
  <c:spPr>
    <a:ln>
      <a:noFill/>
    </a:ln>
  </c:spPr>
  <c:externalData r:id="rId1"/>
  <c:userShapes r:id="rId2"/>
</c:chartSpace>
</file>

<file path=ppt/diagrams/_rels/data1.xml.rels><?xml version="1.0" encoding="UTF-8" standalone="yes"?>
<Relationships xmlns="http://schemas.openxmlformats.org/package/2006/relationships"><Relationship Id="rId1" Type="http://schemas.openxmlformats.org/officeDocument/2006/relationships/image" Target="../media/image15.jpeg"/><Relationship Id="rId2" Type="http://schemas.openxmlformats.org/officeDocument/2006/relationships/image" Target="../media/image16.jpeg"/><Relationship Id="rId3" Type="http://schemas.openxmlformats.org/officeDocument/2006/relationships/image" Target="../media/image1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D043F1-6ABE-9B45-BD9B-608CDF45F35D}" type="doc">
      <dgm:prSet loTypeId="urn:microsoft.com/office/officeart/2005/8/layout/pList2#2" loCatId="" qsTypeId="urn:microsoft.com/office/officeart/2005/8/quickstyle/simple4" qsCatId="simple" csTypeId="urn:microsoft.com/office/officeart/2005/8/colors/accent1_2" csCatId="accent1" phldr="1"/>
      <dgm:spPr/>
    </dgm:pt>
    <dgm:pt modelId="{96E66952-9D9B-FE49-87A0-CBCFDA4B72BC}">
      <dgm:prSet phldrT="[Text]"/>
      <dgm:spPr/>
      <dgm:t>
        <a:bodyPr/>
        <a:lstStyle/>
        <a:p>
          <a:r>
            <a:rPr lang="en-US" dirty="0" smtClean="0">
              <a:solidFill>
                <a:srgbClr val="000000"/>
              </a:solidFill>
            </a:rPr>
            <a:t>Past</a:t>
          </a:r>
        </a:p>
        <a:p>
          <a:r>
            <a:rPr lang="en-US" dirty="0" smtClean="0">
              <a:solidFill>
                <a:srgbClr val="000000"/>
              </a:solidFill>
            </a:rPr>
            <a:t>Baseline</a:t>
          </a:r>
          <a:endParaRPr lang="en-US" dirty="0">
            <a:solidFill>
              <a:srgbClr val="000000"/>
            </a:solidFill>
          </a:endParaRPr>
        </a:p>
      </dgm:t>
    </dgm:pt>
    <dgm:pt modelId="{D5DEBA66-4715-B14A-A8D7-AC51E4B78336}" type="parTrans" cxnId="{0E8CB86A-6196-754C-A476-6458DFBE4489}">
      <dgm:prSet/>
      <dgm:spPr/>
      <dgm:t>
        <a:bodyPr/>
        <a:lstStyle/>
        <a:p>
          <a:endParaRPr lang="en-US"/>
        </a:p>
      </dgm:t>
    </dgm:pt>
    <dgm:pt modelId="{2C10C3C8-8D1A-8843-86FC-C07469B4A481}" type="sibTrans" cxnId="{0E8CB86A-6196-754C-A476-6458DFBE4489}">
      <dgm:prSet/>
      <dgm:spPr/>
      <dgm:t>
        <a:bodyPr/>
        <a:lstStyle/>
        <a:p>
          <a:endParaRPr lang="en-US"/>
        </a:p>
      </dgm:t>
    </dgm:pt>
    <dgm:pt modelId="{53DC0531-F42E-5A44-8184-7B64FEC2029B}">
      <dgm:prSet phldrT="[Text]"/>
      <dgm:spPr/>
      <dgm:t>
        <a:bodyPr/>
        <a:lstStyle/>
        <a:p>
          <a:r>
            <a:rPr lang="en-US" dirty="0" smtClean="0">
              <a:solidFill>
                <a:srgbClr val="000000"/>
              </a:solidFill>
            </a:rPr>
            <a:t>Present</a:t>
          </a:r>
        </a:p>
        <a:p>
          <a:r>
            <a:rPr lang="en-US" dirty="0" smtClean="0">
              <a:solidFill>
                <a:srgbClr val="000000"/>
              </a:solidFill>
            </a:rPr>
            <a:t>Impact</a:t>
          </a:r>
          <a:endParaRPr lang="en-US" dirty="0">
            <a:solidFill>
              <a:srgbClr val="000000"/>
            </a:solidFill>
          </a:endParaRPr>
        </a:p>
      </dgm:t>
    </dgm:pt>
    <dgm:pt modelId="{50703F7A-8FF8-CD41-AA3E-62F561F80F1F}" type="parTrans" cxnId="{990C3687-A930-784E-8112-D8A7305E8CE1}">
      <dgm:prSet/>
      <dgm:spPr/>
      <dgm:t>
        <a:bodyPr/>
        <a:lstStyle/>
        <a:p>
          <a:endParaRPr lang="en-US"/>
        </a:p>
      </dgm:t>
    </dgm:pt>
    <dgm:pt modelId="{CFFD18B1-7540-FC44-93CF-C0BAFED3C613}" type="sibTrans" cxnId="{990C3687-A930-784E-8112-D8A7305E8CE1}">
      <dgm:prSet/>
      <dgm:spPr/>
      <dgm:t>
        <a:bodyPr/>
        <a:lstStyle/>
        <a:p>
          <a:endParaRPr lang="en-US"/>
        </a:p>
      </dgm:t>
    </dgm:pt>
    <dgm:pt modelId="{639E918C-4F2A-5A44-975D-B20B4EF03C95}">
      <dgm:prSet phldrT="[Text]"/>
      <dgm:spPr/>
      <dgm:t>
        <a:bodyPr/>
        <a:lstStyle/>
        <a:p>
          <a:r>
            <a:rPr lang="en-US" dirty="0" smtClean="0">
              <a:solidFill>
                <a:srgbClr val="000000"/>
              </a:solidFill>
            </a:rPr>
            <a:t>Future</a:t>
          </a:r>
        </a:p>
        <a:p>
          <a:r>
            <a:rPr lang="en-US" dirty="0" smtClean="0">
              <a:solidFill>
                <a:srgbClr val="000000"/>
              </a:solidFill>
            </a:rPr>
            <a:t>Forecast</a:t>
          </a:r>
          <a:endParaRPr lang="en-US" dirty="0">
            <a:solidFill>
              <a:srgbClr val="000000"/>
            </a:solidFill>
          </a:endParaRPr>
        </a:p>
      </dgm:t>
    </dgm:pt>
    <dgm:pt modelId="{F81B79C7-AB8D-D749-B411-3D0134118DFD}" type="parTrans" cxnId="{89BAD81B-72B6-FE4D-A14B-BA5D0B3856E3}">
      <dgm:prSet/>
      <dgm:spPr/>
      <dgm:t>
        <a:bodyPr/>
        <a:lstStyle/>
        <a:p>
          <a:endParaRPr lang="en-US"/>
        </a:p>
      </dgm:t>
    </dgm:pt>
    <dgm:pt modelId="{618E3916-4D0C-F346-BEEC-FE8067C7FA3F}" type="sibTrans" cxnId="{89BAD81B-72B6-FE4D-A14B-BA5D0B3856E3}">
      <dgm:prSet/>
      <dgm:spPr/>
      <dgm:t>
        <a:bodyPr/>
        <a:lstStyle/>
        <a:p>
          <a:endParaRPr lang="en-US"/>
        </a:p>
      </dgm:t>
    </dgm:pt>
    <dgm:pt modelId="{A9623E9F-B459-2944-8752-EBBA48B8D12B}" type="pres">
      <dgm:prSet presAssocID="{90D043F1-6ABE-9B45-BD9B-608CDF45F35D}" presName="Name0" presStyleCnt="0">
        <dgm:presLayoutVars>
          <dgm:dir/>
          <dgm:resizeHandles val="exact"/>
        </dgm:presLayoutVars>
      </dgm:prSet>
      <dgm:spPr/>
    </dgm:pt>
    <dgm:pt modelId="{493983D8-96C4-8943-9495-DA118BF96E79}" type="pres">
      <dgm:prSet presAssocID="{90D043F1-6ABE-9B45-BD9B-608CDF45F35D}" presName="bkgdShp" presStyleLbl="alignAccFollowNode1" presStyleIdx="0" presStyleCnt="1"/>
      <dgm:spPr/>
    </dgm:pt>
    <dgm:pt modelId="{D590704F-1988-D447-94DC-001BD9F3FF09}" type="pres">
      <dgm:prSet presAssocID="{90D043F1-6ABE-9B45-BD9B-608CDF45F35D}" presName="linComp" presStyleCnt="0"/>
      <dgm:spPr/>
    </dgm:pt>
    <dgm:pt modelId="{510C37C0-893B-E84F-9C17-E44CB670335D}" type="pres">
      <dgm:prSet presAssocID="{96E66952-9D9B-FE49-87A0-CBCFDA4B72BC}" presName="compNode" presStyleCnt="0"/>
      <dgm:spPr/>
    </dgm:pt>
    <dgm:pt modelId="{A86B2266-9474-D24E-AF9D-9EAAD48D6F4B}" type="pres">
      <dgm:prSet presAssocID="{96E66952-9D9B-FE49-87A0-CBCFDA4B72BC}" presName="node" presStyleLbl="node1" presStyleIdx="0" presStyleCnt="3">
        <dgm:presLayoutVars>
          <dgm:bulletEnabled val="1"/>
        </dgm:presLayoutVars>
      </dgm:prSet>
      <dgm:spPr/>
      <dgm:t>
        <a:bodyPr/>
        <a:lstStyle/>
        <a:p>
          <a:endParaRPr lang="en-US"/>
        </a:p>
      </dgm:t>
    </dgm:pt>
    <dgm:pt modelId="{59296351-0B97-0747-B571-55843DB4AE42}" type="pres">
      <dgm:prSet presAssocID="{96E66952-9D9B-FE49-87A0-CBCFDA4B72BC}" presName="invisiNode" presStyleLbl="node1" presStyleIdx="0" presStyleCnt="3"/>
      <dgm:spPr/>
    </dgm:pt>
    <dgm:pt modelId="{13554098-DCDF-8E41-AE0E-7FCAD100C678}" type="pres">
      <dgm:prSet presAssocID="{96E66952-9D9B-FE49-87A0-CBCFDA4B72BC}"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xmlns:r="http://schemas.openxmlformats.org/officeDocument/2006/relationships" xmlns:a="http://schemas.openxmlformats.org/drawingml/2006/main" xmlns:dgm="http://schemas.openxmlformats.org/drawingml/2006/diagram" xmlns="" val="0"/>
              </a:ext>
            </a:extLst>
          </a:blip>
          <a:srcRect/>
          <a:stretch>
            <a:fillRect t="-54000" b="-54000"/>
          </a:stretch>
        </a:blipFill>
      </dgm:spPr>
    </dgm:pt>
    <dgm:pt modelId="{14B22D1F-5449-2748-A7EE-CA17B67D111E}" type="pres">
      <dgm:prSet presAssocID="{2C10C3C8-8D1A-8843-86FC-C07469B4A481}" presName="sibTrans" presStyleLbl="sibTrans2D1" presStyleIdx="0" presStyleCnt="0"/>
      <dgm:spPr/>
      <dgm:t>
        <a:bodyPr/>
        <a:lstStyle/>
        <a:p>
          <a:endParaRPr lang="en-US"/>
        </a:p>
      </dgm:t>
    </dgm:pt>
    <dgm:pt modelId="{3F9FAEC9-2964-CF4D-B884-79A89E160801}" type="pres">
      <dgm:prSet presAssocID="{53DC0531-F42E-5A44-8184-7B64FEC2029B}" presName="compNode" presStyleCnt="0"/>
      <dgm:spPr/>
    </dgm:pt>
    <dgm:pt modelId="{D43B999B-83EE-4741-985A-0306B7E03F4E}" type="pres">
      <dgm:prSet presAssocID="{53DC0531-F42E-5A44-8184-7B64FEC2029B}" presName="node" presStyleLbl="node1" presStyleIdx="1" presStyleCnt="3">
        <dgm:presLayoutVars>
          <dgm:bulletEnabled val="1"/>
        </dgm:presLayoutVars>
      </dgm:prSet>
      <dgm:spPr/>
      <dgm:t>
        <a:bodyPr/>
        <a:lstStyle/>
        <a:p>
          <a:endParaRPr lang="en-US"/>
        </a:p>
      </dgm:t>
    </dgm:pt>
    <dgm:pt modelId="{58F886C8-ED55-FE41-A9D4-E9B38D04D1CE}" type="pres">
      <dgm:prSet presAssocID="{53DC0531-F42E-5A44-8184-7B64FEC2029B}" presName="invisiNode" presStyleLbl="node1" presStyleIdx="1" presStyleCnt="3"/>
      <dgm:spPr/>
    </dgm:pt>
    <dgm:pt modelId="{86AE03BC-34EB-A843-9D97-60402E8C331C}" type="pres">
      <dgm:prSet presAssocID="{53DC0531-F42E-5A44-8184-7B64FEC2029B}"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xmlns:r="http://schemas.openxmlformats.org/officeDocument/2006/relationships" xmlns:a="http://schemas.openxmlformats.org/drawingml/2006/main" xmlns:dgm="http://schemas.openxmlformats.org/drawingml/2006/diagram" xmlns="" val="0"/>
              </a:ext>
            </a:extLst>
          </a:blip>
          <a:srcRect/>
          <a:stretch>
            <a:fillRect t="-2000" b="-2000"/>
          </a:stretch>
        </a:blipFill>
      </dgm:spPr>
    </dgm:pt>
    <dgm:pt modelId="{3AE0EF35-866D-DD42-B20F-0C55260B8BF6}" type="pres">
      <dgm:prSet presAssocID="{CFFD18B1-7540-FC44-93CF-C0BAFED3C613}" presName="sibTrans" presStyleLbl="sibTrans2D1" presStyleIdx="0" presStyleCnt="0"/>
      <dgm:spPr/>
      <dgm:t>
        <a:bodyPr/>
        <a:lstStyle/>
        <a:p>
          <a:endParaRPr lang="en-US"/>
        </a:p>
      </dgm:t>
    </dgm:pt>
    <dgm:pt modelId="{67D9B161-8C4E-F344-A02E-2117F7BA2377}" type="pres">
      <dgm:prSet presAssocID="{639E918C-4F2A-5A44-975D-B20B4EF03C95}" presName="compNode" presStyleCnt="0"/>
      <dgm:spPr/>
    </dgm:pt>
    <dgm:pt modelId="{CFC8951C-B613-8843-8BCA-BE60635EC39A}" type="pres">
      <dgm:prSet presAssocID="{639E918C-4F2A-5A44-975D-B20B4EF03C95}" presName="node" presStyleLbl="node1" presStyleIdx="2" presStyleCnt="3">
        <dgm:presLayoutVars>
          <dgm:bulletEnabled val="1"/>
        </dgm:presLayoutVars>
      </dgm:prSet>
      <dgm:spPr/>
      <dgm:t>
        <a:bodyPr/>
        <a:lstStyle/>
        <a:p>
          <a:endParaRPr lang="en-US"/>
        </a:p>
      </dgm:t>
    </dgm:pt>
    <dgm:pt modelId="{EB93EAD4-3E9D-9F43-9E2D-A33F682B1380}" type="pres">
      <dgm:prSet presAssocID="{639E918C-4F2A-5A44-975D-B20B4EF03C95}" presName="invisiNode" presStyleLbl="node1" presStyleIdx="2" presStyleCnt="3"/>
      <dgm:spPr/>
    </dgm:pt>
    <dgm:pt modelId="{4E3563B4-8AAF-E94D-BB86-9C71CD8ACD78}" type="pres">
      <dgm:prSet presAssocID="{639E918C-4F2A-5A44-975D-B20B4EF03C95}"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xmlns:r="http://schemas.openxmlformats.org/officeDocument/2006/relationships" xmlns:a="http://schemas.openxmlformats.org/drawingml/2006/main" xmlns:dgm="http://schemas.openxmlformats.org/drawingml/2006/diagram" xmlns="" val="0"/>
              </a:ext>
            </a:extLst>
          </a:blip>
          <a:srcRect/>
          <a:stretch>
            <a:fillRect t="-4000" b="-4000"/>
          </a:stretch>
        </a:blipFill>
      </dgm:spPr>
    </dgm:pt>
  </dgm:ptLst>
  <dgm:cxnLst>
    <dgm:cxn modelId="{5F4CF109-F0EB-3948-AFE5-2A6B65FE018A}" type="presOf" srcId="{90D043F1-6ABE-9B45-BD9B-608CDF45F35D}" destId="{A9623E9F-B459-2944-8752-EBBA48B8D12B}" srcOrd="0" destOrd="0" presId="urn:microsoft.com/office/officeart/2005/8/layout/pList2#2"/>
    <dgm:cxn modelId="{A5A1D720-4FD4-8343-994C-1A22C475624F}" type="presOf" srcId="{53DC0531-F42E-5A44-8184-7B64FEC2029B}" destId="{D43B999B-83EE-4741-985A-0306B7E03F4E}" srcOrd="0" destOrd="0" presId="urn:microsoft.com/office/officeart/2005/8/layout/pList2#2"/>
    <dgm:cxn modelId="{990C3687-A930-784E-8112-D8A7305E8CE1}" srcId="{90D043F1-6ABE-9B45-BD9B-608CDF45F35D}" destId="{53DC0531-F42E-5A44-8184-7B64FEC2029B}" srcOrd="1" destOrd="0" parTransId="{50703F7A-8FF8-CD41-AA3E-62F561F80F1F}" sibTransId="{CFFD18B1-7540-FC44-93CF-C0BAFED3C613}"/>
    <dgm:cxn modelId="{27327389-9F47-964D-9C23-6740194A2459}" type="presOf" srcId="{2C10C3C8-8D1A-8843-86FC-C07469B4A481}" destId="{14B22D1F-5449-2748-A7EE-CA17B67D111E}" srcOrd="0" destOrd="0" presId="urn:microsoft.com/office/officeart/2005/8/layout/pList2#2"/>
    <dgm:cxn modelId="{BB2CDD9D-BC71-344A-9E0F-A624092FFE3E}" type="presOf" srcId="{639E918C-4F2A-5A44-975D-B20B4EF03C95}" destId="{CFC8951C-B613-8843-8BCA-BE60635EC39A}" srcOrd="0" destOrd="0" presId="urn:microsoft.com/office/officeart/2005/8/layout/pList2#2"/>
    <dgm:cxn modelId="{B27D1867-0068-2647-AC42-A6388ABC42D9}" type="presOf" srcId="{CFFD18B1-7540-FC44-93CF-C0BAFED3C613}" destId="{3AE0EF35-866D-DD42-B20F-0C55260B8BF6}" srcOrd="0" destOrd="0" presId="urn:microsoft.com/office/officeart/2005/8/layout/pList2#2"/>
    <dgm:cxn modelId="{A54ECB9D-9C3B-364E-B563-07301B6DDE98}" type="presOf" srcId="{96E66952-9D9B-FE49-87A0-CBCFDA4B72BC}" destId="{A86B2266-9474-D24E-AF9D-9EAAD48D6F4B}" srcOrd="0" destOrd="0" presId="urn:microsoft.com/office/officeart/2005/8/layout/pList2#2"/>
    <dgm:cxn modelId="{0E8CB86A-6196-754C-A476-6458DFBE4489}" srcId="{90D043F1-6ABE-9B45-BD9B-608CDF45F35D}" destId="{96E66952-9D9B-FE49-87A0-CBCFDA4B72BC}" srcOrd="0" destOrd="0" parTransId="{D5DEBA66-4715-B14A-A8D7-AC51E4B78336}" sibTransId="{2C10C3C8-8D1A-8843-86FC-C07469B4A481}"/>
    <dgm:cxn modelId="{89BAD81B-72B6-FE4D-A14B-BA5D0B3856E3}" srcId="{90D043F1-6ABE-9B45-BD9B-608CDF45F35D}" destId="{639E918C-4F2A-5A44-975D-B20B4EF03C95}" srcOrd="2" destOrd="0" parTransId="{F81B79C7-AB8D-D749-B411-3D0134118DFD}" sibTransId="{618E3916-4D0C-F346-BEEC-FE8067C7FA3F}"/>
    <dgm:cxn modelId="{D213222C-F84E-6D45-A50B-B5CA3CD8F830}" type="presParOf" srcId="{A9623E9F-B459-2944-8752-EBBA48B8D12B}" destId="{493983D8-96C4-8943-9495-DA118BF96E79}" srcOrd="0" destOrd="0" presId="urn:microsoft.com/office/officeart/2005/8/layout/pList2#2"/>
    <dgm:cxn modelId="{A792E5B3-80BD-6742-9C71-1EA51A180B06}" type="presParOf" srcId="{A9623E9F-B459-2944-8752-EBBA48B8D12B}" destId="{D590704F-1988-D447-94DC-001BD9F3FF09}" srcOrd="1" destOrd="0" presId="urn:microsoft.com/office/officeart/2005/8/layout/pList2#2"/>
    <dgm:cxn modelId="{13FC0E64-4DDC-D448-9102-1A2649215872}" type="presParOf" srcId="{D590704F-1988-D447-94DC-001BD9F3FF09}" destId="{510C37C0-893B-E84F-9C17-E44CB670335D}" srcOrd="0" destOrd="0" presId="urn:microsoft.com/office/officeart/2005/8/layout/pList2#2"/>
    <dgm:cxn modelId="{A38A2A18-FA66-3B45-A882-6BDC9C65D1CF}" type="presParOf" srcId="{510C37C0-893B-E84F-9C17-E44CB670335D}" destId="{A86B2266-9474-D24E-AF9D-9EAAD48D6F4B}" srcOrd="0" destOrd="0" presId="urn:microsoft.com/office/officeart/2005/8/layout/pList2#2"/>
    <dgm:cxn modelId="{D19D7D20-DBB4-A445-ADFE-4DC1641FB2A6}" type="presParOf" srcId="{510C37C0-893B-E84F-9C17-E44CB670335D}" destId="{59296351-0B97-0747-B571-55843DB4AE42}" srcOrd="1" destOrd="0" presId="urn:microsoft.com/office/officeart/2005/8/layout/pList2#2"/>
    <dgm:cxn modelId="{3AFFB00F-B05E-DF47-9EF5-650604850405}" type="presParOf" srcId="{510C37C0-893B-E84F-9C17-E44CB670335D}" destId="{13554098-DCDF-8E41-AE0E-7FCAD100C678}" srcOrd="2" destOrd="0" presId="urn:microsoft.com/office/officeart/2005/8/layout/pList2#2"/>
    <dgm:cxn modelId="{3621AD79-108D-224A-B2AE-14BCE8ABDB2C}" type="presParOf" srcId="{D590704F-1988-D447-94DC-001BD9F3FF09}" destId="{14B22D1F-5449-2748-A7EE-CA17B67D111E}" srcOrd="1" destOrd="0" presId="urn:microsoft.com/office/officeart/2005/8/layout/pList2#2"/>
    <dgm:cxn modelId="{FE855BCE-AB2F-184C-B59D-424FFFE65E13}" type="presParOf" srcId="{D590704F-1988-D447-94DC-001BD9F3FF09}" destId="{3F9FAEC9-2964-CF4D-B884-79A89E160801}" srcOrd="2" destOrd="0" presId="urn:microsoft.com/office/officeart/2005/8/layout/pList2#2"/>
    <dgm:cxn modelId="{1B1C5F3C-A61B-F446-BBCB-4B0BB65B5B1B}" type="presParOf" srcId="{3F9FAEC9-2964-CF4D-B884-79A89E160801}" destId="{D43B999B-83EE-4741-985A-0306B7E03F4E}" srcOrd="0" destOrd="0" presId="urn:microsoft.com/office/officeart/2005/8/layout/pList2#2"/>
    <dgm:cxn modelId="{EB676282-6BE6-A541-B4F4-E52845BA7C14}" type="presParOf" srcId="{3F9FAEC9-2964-CF4D-B884-79A89E160801}" destId="{58F886C8-ED55-FE41-A9D4-E9B38D04D1CE}" srcOrd="1" destOrd="0" presId="urn:microsoft.com/office/officeart/2005/8/layout/pList2#2"/>
    <dgm:cxn modelId="{7B1F19DC-58A8-5145-940F-2702AD834CED}" type="presParOf" srcId="{3F9FAEC9-2964-CF4D-B884-79A89E160801}" destId="{86AE03BC-34EB-A843-9D97-60402E8C331C}" srcOrd="2" destOrd="0" presId="urn:microsoft.com/office/officeart/2005/8/layout/pList2#2"/>
    <dgm:cxn modelId="{87E2E204-3749-3241-8AA1-3AD695F5EBF6}" type="presParOf" srcId="{D590704F-1988-D447-94DC-001BD9F3FF09}" destId="{3AE0EF35-866D-DD42-B20F-0C55260B8BF6}" srcOrd="3" destOrd="0" presId="urn:microsoft.com/office/officeart/2005/8/layout/pList2#2"/>
    <dgm:cxn modelId="{25C43201-D76D-BF4A-B7E8-1610F9B64EC5}" type="presParOf" srcId="{D590704F-1988-D447-94DC-001BD9F3FF09}" destId="{67D9B161-8C4E-F344-A02E-2117F7BA2377}" srcOrd="4" destOrd="0" presId="urn:microsoft.com/office/officeart/2005/8/layout/pList2#2"/>
    <dgm:cxn modelId="{C6FC0C09-F780-5740-8E9B-05B2A8B4E67E}" type="presParOf" srcId="{67D9B161-8C4E-F344-A02E-2117F7BA2377}" destId="{CFC8951C-B613-8843-8BCA-BE60635EC39A}" srcOrd="0" destOrd="0" presId="urn:microsoft.com/office/officeart/2005/8/layout/pList2#2"/>
    <dgm:cxn modelId="{7F49714C-2D01-9947-A87D-231783B6CE9B}" type="presParOf" srcId="{67D9B161-8C4E-F344-A02E-2117F7BA2377}" destId="{EB93EAD4-3E9D-9F43-9E2D-A33F682B1380}" srcOrd="1" destOrd="0" presId="urn:microsoft.com/office/officeart/2005/8/layout/pList2#2"/>
    <dgm:cxn modelId="{6A56F04F-A7F1-4F4B-A8FF-80F06B1796EE}" type="presParOf" srcId="{67D9B161-8C4E-F344-A02E-2117F7BA2377}" destId="{4E3563B4-8AAF-E94D-BB86-9C71CD8ACD78}" srcOrd="2" destOrd="0" presId="urn:microsoft.com/office/officeart/2005/8/layout/pList2#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FEA2AB-8A44-504A-94A1-012A295A2DAF}"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n-US"/>
        </a:p>
      </dgm:t>
    </dgm:pt>
    <dgm:pt modelId="{91B299FD-8F64-2943-864B-6B870E701F6D}">
      <dgm:prSet phldrT="[Text]"/>
      <dgm:spPr/>
      <dgm:t>
        <a:bodyPr/>
        <a:lstStyle/>
        <a:p>
          <a:pPr rtl="0"/>
          <a:r>
            <a:rPr kumimoji="0" lang="en-US" b="1" i="0" u="none" strike="noStrike" cap="none" normalizeH="0" baseline="0" dirty="0" smtClean="0">
              <a:ln>
                <a:noFill/>
              </a:ln>
              <a:solidFill>
                <a:srgbClr val="000000"/>
              </a:solidFill>
              <a:effectLst/>
              <a:latin typeface="Corbel"/>
              <a:ea typeface="MS Pゴシック" charset="0"/>
              <a:cs typeface="MS Pゴシック" charset="0"/>
            </a:rPr>
            <a:t>Field Observations</a:t>
          </a:r>
          <a:endParaRPr lang="en-US" dirty="0">
            <a:solidFill>
              <a:srgbClr val="000000"/>
            </a:solidFill>
          </a:endParaRPr>
        </a:p>
      </dgm:t>
    </dgm:pt>
    <dgm:pt modelId="{36B2A65D-D06F-D541-8461-930B4716CAAA}" type="parTrans" cxnId="{4636F3E4-995A-1940-BC71-4E2817290222}">
      <dgm:prSet/>
      <dgm:spPr/>
      <dgm:t>
        <a:bodyPr/>
        <a:lstStyle/>
        <a:p>
          <a:endParaRPr lang="en-US">
            <a:solidFill>
              <a:srgbClr val="000000"/>
            </a:solidFill>
          </a:endParaRPr>
        </a:p>
      </dgm:t>
    </dgm:pt>
    <dgm:pt modelId="{42ACA9A0-197C-B842-96EF-1993196375EF}" type="sibTrans" cxnId="{4636F3E4-995A-1940-BC71-4E2817290222}">
      <dgm:prSet/>
      <dgm:spPr/>
      <dgm:t>
        <a:bodyPr/>
        <a:lstStyle/>
        <a:p>
          <a:endParaRPr lang="en-US">
            <a:solidFill>
              <a:srgbClr val="000000"/>
            </a:solidFill>
          </a:endParaRPr>
        </a:p>
      </dgm:t>
    </dgm:pt>
    <dgm:pt modelId="{0AF52B80-835C-5B4E-AB3A-4237EBDAE7A3}">
      <dgm:prSet phldrT="[Text]" custT="1"/>
      <dgm:spPr/>
      <dgm:t>
        <a:bodyPr/>
        <a:lstStyle/>
        <a:p>
          <a:pPr rtl="0"/>
          <a:r>
            <a:rPr kumimoji="0" lang="en-US" sz="1800" b="0" i="0" u="none" strike="noStrike" cap="none" normalizeH="0" baseline="0" dirty="0" smtClean="0">
              <a:ln>
                <a:noFill/>
              </a:ln>
              <a:solidFill>
                <a:srgbClr val="000000"/>
              </a:solidFill>
              <a:effectLst/>
              <a:latin typeface="Corbel"/>
              <a:ea typeface="MS Pゴシック" charset="0"/>
              <a:cs typeface="MS Pゴシック" charset="0"/>
            </a:rPr>
            <a:t>Observed disruptions to producers and businesses</a:t>
          </a:r>
          <a:endParaRPr lang="en-US" sz="1800" dirty="0">
            <a:solidFill>
              <a:srgbClr val="000000"/>
            </a:solidFill>
          </a:endParaRPr>
        </a:p>
      </dgm:t>
    </dgm:pt>
    <dgm:pt modelId="{8C1378AD-E549-314F-8ABD-5920D01D8321}" type="parTrans" cxnId="{07C7E916-A253-8B4A-9B0E-08998F8E4774}">
      <dgm:prSet/>
      <dgm:spPr/>
      <dgm:t>
        <a:bodyPr/>
        <a:lstStyle/>
        <a:p>
          <a:endParaRPr lang="en-US">
            <a:solidFill>
              <a:srgbClr val="000000"/>
            </a:solidFill>
          </a:endParaRPr>
        </a:p>
      </dgm:t>
    </dgm:pt>
    <dgm:pt modelId="{E135AB76-400A-EB4D-8AF9-222966A89AC3}" type="sibTrans" cxnId="{07C7E916-A253-8B4A-9B0E-08998F8E4774}">
      <dgm:prSet/>
      <dgm:spPr/>
      <dgm:t>
        <a:bodyPr/>
        <a:lstStyle/>
        <a:p>
          <a:endParaRPr lang="en-US">
            <a:solidFill>
              <a:srgbClr val="000000"/>
            </a:solidFill>
          </a:endParaRPr>
        </a:p>
      </dgm:t>
    </dgm:pt>
    <dgm:pt modelId="{561BCC38-8AF1-C54B-B034-7101067A7CD7}">
      <dgm:prSet phldrT="[Text]"/>
      <dgm:spPr/>
      <dgm:t>
        <a:bodyPr/>
        <a:lstStyle/>
        <a:p>
          <a:pPr rtl="0"/>
          <a:r>
            <a:rPr kumimoji="0" lang="en-US" b="1" i="0" u="none" strike="noStrike" cap="none" normalizeH="0" baseline="0" dirty="0" smtClean="0">
              <a:ln>
                <a:noFill/>
              </a:ln>
              <a:solidFill>
                <a:srgbClr val="000000"/>
              </a:solidFill>
              <a:effectLst/>
              <a:latin typeface="Corbel"/>
              <a:ea typeface="MS Pゴシック" charset="0"/>
              <a:cs typeface="MS Pゴシック" charset="0"/>
            </a:rPr>
            <a:t>Availability</a:t>
          </a:r>
          <a:endParaRPr lang="en-US" dirty="0">
            <a:solidFill>
              <a:srgbClr val="000000"/>
            </a:solidFill>
          </a:endParaRPr>
        </a:p>
      </dgm:t>
    </dgm:pt>
    <dgm:pt modelId="{A9E97305-EA31-7448-B003-A88EF563D383}" type="parTrans" cxnId="{1B4BAEA4-F722-BD42-B4EA-E8B452663FCC}">
      <dgm:prSet/>
      <dgm:spPr/>
      <dgm:t>
        <a:bodyPr/>
        <a:lstStyle/>
        <a:p>
          <a:endParaRPr lang="en-US">
            <a:solidFill>
              <a:srgbClr val="000000"/>
            </a:solidFill>
          </a:endParaRPr>
        </a:p>
      </dgm:t>
    </dgm:pt>
    <dgm:pt modelId="{BC4161B5-50F0-DC47-8861-0E3D6E87E3CA}" type="sibTrans" cxnId="{1B4BAEA4-F722-BD42-B4EA-E8B452663FCC}">
      <dgm:prSet/>
      <dgm:spPr/>
      <dgm:t>
        <a:bodyPr/>
        <a:lstStyle/>
        <a:p>
          <a:endParaRPr lang="en-US">
            <a:solidFill>
              <a:srgbClr val="000000"/>
            </a:solidFill>
          </a:endParaRPr>
        </a:p>
      </dgm:t>
    </dgm:pt>
    <dgm:pt modelId="{E4FF8485-0BB6-3249-A6F9-AFA5DCB2F8BF}">
      <dgm:prSet phldrT="[Text]" custT="1"/>
      <dgm:spPr/>
      <dgm:t>
        <a:bodyPr/>
        <a:lstStyle/>
        <a:p>
          <a:pPr rtl="0"/>
          <a:r>
            <a:rPr kumimoji="0" lang="en-US" sz="1800" b="0" i="0" u="none" strike="noStrike" cap="none" normalizeH="0" baseline="0" dirty="0" smtClean="0">
              <a:ln>
                <a:noFill/>
              </a:ln>
              <a:solidFill>
                <a:srgbClr val="000000"/>
              </a:solidFill>
              <a:effectLst/>
              <a:latin typeface="Corbel"/>
              <a:ea typeface="MS Pゴシック" charset="0"/>
              <a:cs typeface="MS Pゴシック" charset="0"/>
            </a:rPr>
            <a:t>Volumes of production &amp; trade in different parts of the system</a:t>
          </a:r>
          <a:endParaRPr lang="en-US" sz="1800" dirty="0">
            <a:solidFill>
              <a:srgbClr val="000000"/>
            </a:solidFill>
          </a:endParaRPr>
        </a:p>
      </dgm:t>
    </dgm:pt>
    <dgm:pt modelId="{6D88A16B-E4FA-AD4B-B673-8FB9F7703451}" type="parTrans" cxnId="{12F527E2-4274-214C-856A-F20B4458CDA9}">
      <dgm:prSet/>
      <dgm:spPr/>
      <dgm:t>
        <a:bodyPr/>
        <a:lstStyle/>
        <a:p>
          <a:endParaRPr lang="en-US">
            <a:solidFill>
              <a:srgbClr val="000000"/>
            </a:solidFill>
          </a:endParaRPr>
        </a:p>
      </dgm:t>
    </dgm:pt>
    <dgm:pt modelId="{C9E544A7-85EA-C24A-BE7E-00C2D0550477}" type="sibTrans" cxnId="{12F527E2-4274-214C-856A-F20B4458CDA9}">
      <dgm:prSet/>
      <dgm:spPr/>
      <dgm:t>
        <a:bodyPr/>
        <a:lstStyle/>
        <a:p>
          <a:endParaRPr lang="en-US">
            <a:solidFill>
              <a:srgbClr val="000000"/>
            </a:solidFill>
          </a:endParaRPr>
        </a:p>
      </dgm:t>
    </dgm:pt>
    <dgm:pt modelId="{E78C41A9-894E-2846-8DB3-C294A4B15A4C}">
      <dgm:prSet phldrT="[Text]"/>
      <dgm:spPr/>
      <dgm:t>
        <a:bodyPr/>
        <a:lstStyle/>
        <a:p>
          <a:pPr rtl="0"/>
          <a:r>
            <a:rPr kumimoji="0" lang="en-US" b="1" i="0" u="none" strike="noStrike" cap="none" normalizeH="0" baseline="0" dirty="0" smtClean="0">
              <a:ln>
                <a:noFill/>
              </a:ln>
              <a:solidFill>
                <a:srgbClr val="000000"/>
              </a:solidFill>
              <a:effectLst/>
              <a:latin typeface="Corbel"/>
              <a:ea typeface="MS Pゴシック" charset="0"/>
              <a:cs typeface="MS Pゴシック" charset="0"/>
            </a:rPr>
            <a:t>Market integration</a:t>
          </a:r>
          <a:endParaRPr lang="en-US" dirty="0">
            <a:solidFill>
              <a:srgbClr val="000000"/>
            </a:solidFill>
          </a:endParaRPr>
        </a:p>
      </dgm:t>
    </dgm:pt>
    <dgm:pt modelId="{71F176DD-B2AA-6C4D-A42E-C315CE2FEC3B}" type="parTrans" cxnId="{B6D06560-BF76-3043-B128-1E032C0112F8}">
      <dgm:prSet/>
      <dgm:spPr/>
      <dgm:t>
        <a:bodyPr/>
        <a:lstStyle/>
        <a:p>
          <a:endParaRPr lang="en-US">
            <a:solidFill>
              <a:srgbClr val="000000"/>
            </a:solidFill>
          </a:endParaRPr>
        </a:p>
      </dgm:t>
    </dgm:pt>
    <dgm:pt modelId="{4388E436-DA47-F647-92DB-7FEB15BCB218}" type="sibTrans" cxnId="{B6D06560-BF76-3043-B128-1E032C0112F8}">
      <dgm:prSet/>
      <dgm:spPr/>
      <dgm:t>
        <a:bodyPr/>
        <a:lstStyle/>
        <a:p>
          <a:endParaRPr lang="en-US">
            <a:solidFill>
              <a:srgbClr val="000000"/>
            </a:solidFill>
          </a:endParaRPr>
        </a:p>
      </dgm:t>
    </dgm:pt>
    <dgm:pt modelId="{B37DAE72-5175-6D4C-86DE-9E71D8235B78}">
      <dgm:prSet custT="1"/>
      <dgm:spPr/>
      <dgm:t>
        <a:bodyPr/>
        <a:lstStyle/>
        <a:p>
          <a:pPr rtl="0"/>
          <a:r>
            <a:rPr kumimoji="0" lang="en-US" sz="1800" b="0" i="0" u="none" strike="noStrike" cap="none" normalizeH="0" baseline="0" dirty="0" smtClean="0">
              <a:ln>
                <a:noFill/>
              </a:ln>
              <a:solidFill>
                <a:srgbClr val="000000"/>
              </a:solidFill>
              <a:effectLst/>
              <a:latin typeface="Corbel"/>
              <a:ea typeface="MS Pゴシック" charset="0"/>
              <a:cs typeface="MS Pゴシック" charset="0"/>
            </a:rPr>
            <a:t>Reported disruptions to market linkages, transactions</a:t>
          </a:r>
        </a:p>
      </dgm:t>
    </dgm:pt>
    <dgm:pt modelId="{40DB0C31-6A45-404E-AF04-EC3CCF173C00}" type="parTrans" cxnId="{93EF7ED7-7811-D342-A9F3-F696653EFED2}">
      <dgm:prSet/>
      <dgm:spPr/>
      <dgm:t>
        <a:bodyPr/>
        <a:lstStyle/>
        <a:p>
          <a:endParaRPr lang="en-US">
            <a:solidFill>
              <a:srgbClr val="000000"/>
            </a:solidFill>
          </a:endParaRPr>
        </a:p>
      </dgm:t>
    </dgm:pt>
    <dgm:pt modelId="{E7DC24F5-019A-2B45-8564-B076CC1FA8CB}" type="sibTrans" cxnId="{93EF7ED7-7811-D342-A9F3-F696653EFED2}">
      <dgm:prSet/>
      <dgm:spPr/>
      <dgm:t>
        <a:bodyPr/>
        <a:lstStyle/>
        <a:p>
          <a:endParaRPr lang="en-US">
            <a:solidFill>
              <a:srgbClr val="000000"/>
            </a:solidFill>
          </a:endParaRPr>
        </a:p>
      </dgm:t>
    </dgm:pt>
    <dgm:pt modelId="{632C4271-31EB-0249-AACC-EF4BBBFE748E}">
      <dgm:prSet custT="1"/>
      <dgm:spPr/>
      <dgm:t>
        <a:bodyPr/>
        <a:lstStyle/>
        <a:p>
          <a:pPr rtl="0"/>
          <a:r>
            <a:rPr kumimoji="0" lang="en-US" sz="1800" b="0" i="0" u="none" strike="noStrike" cap="none" normalizeH="0" baseline="0" dirty="0" smtClean="0">
              <a:ln>
                <a:noFill/>
              </a:ln>
              <a:solidFill>
                <a:srgbClr val="000000"/>
              </a:solidFill>
              <a:effectLst/>
              <a:latin typeface="Corbel"/>
              <a:ea typeface="MS Pゴシック" charset="0"/>
              <a:cs typeface="MS Pゴシック" charset="0"/>
            </a:rPr>
            <a:t>Reported disruptions to infrastructure &amp; supporting services</a:t>
          </a:r>
        </a:p>
      </dgm:t>
    </dgm:pt>
    <dgm:pt modelId="{27B2F9C0-DA48-D940-B7ED-3D464501DE22}" type="parTrans" cxnId="{D8B8F118-D912-7646-9E8C-187314973301}">
      <dgm:prSet/>
      <dgm:spPr/>
      <dgm:t>
        <a:bodyPr/>
        <a:lstStyle/>
        <a:p>
          <a:endParaRPr lang="en-US">
            <a:solidFill>
              <a:srgbClr val="000000"/>
            </a:solidFill>
          </a:endParaRPr>
        </a:p>
      </dgm:t>
    </dgm:pt>
    <dgm:pt modelId="{A0578871-4C69-E84D-A520-E6208B25576D}" type="sibTrans" cxnId="{D8B8F118-D912-7646-9E8C-187314973301}">
      <dgm:prSet/>
      <dgm:spPr/>
      <dgm:t>
        <a:bodyPr/>
        <a:lstStyle/>
        <a:p>
          <a:endParaRPr lang="en-US">
            <a:solidFill>
              <a:srgbClr val="000000"/>
            </a:solidFill>
          </a:endParaRPr>
        </a:p>
      </dgm:t>
    </dgm:pt>
    <dgm:pt modelId="{75B7F589-EF66-C241-9B25-AA6BB88CD293}">
      <dgm:prSet custT="1"/>
      <dgm:spPr/>
      <dgm:t>
        <a:bodyPr/>
        <a:lstStyle/>
        <a:p>
          <a:pPr rtl="0"/>
          <a:r>
            <a:rPr kumimoji="0" lang="en-US" sz="1800" b="0" i="0" u="none" strike="noStrike" cap="none" normalizeH="0" baseline="0" dirty="0" smtClean="0">
              <a:ln>
                <a:noFill/>
              </a:ln>
              <a:solidFill>
                <a:srgbClr val="000000"/>
              </a:solidFill>
              <a:effectLst/>
              <a:latin typeface="Corbel"/>
              <a:ea typeface="MS Pゴシック" charset="0"/>
              <a:cs typeface="MS Pゴシック" charset="0"/>
            </a:rPr>
            <a:t>Current stocks, and lead times for supplies</a:t>
          </a:r>
        </a:p>
      </dgm:t>
    </dgm:pt>
    <dgm:pt modelId="{D1C0AF80-E356-F046-8751-FCED6A297E7D}" type="parTrans" cxnId="{BE7A6741-12C1-0645-9458-E3CDF656323A}">
      <dgm:prSet/>
      <dgm:spPr/>
      <dgm:t>
        <a:bodyPr/>
        <a:lstStyle/>
        <a:p>
          <a:endParaRPr lang="en-US">
            <a:solidFill>
              <a:srgbClr val="000000"/>
            </a:solidFill>
          </a:endParaRPr>
        </a:p>
      </dgm:t>
    </dgm:pt>
    <dgm:pt modelId="{24F79245-9BA6-5144-8D35-DEDE26A3DF5D}" type="sibTrans" cxnId="{BE7A6741-12C1-0645-9458-E3CDF656323A}">
      <dgm:prSet/>
      <dgm:spPr/>
      <dgm:t>
        <a:bodyPr/>
        <a:lstStyle/>
        <a:p>
          <a:endParaRPr lang="en-US">
            <a:solidFill>
              <a:srgbClr val="000000"/>
            </a:solidFill>
          </a:endParaRPr>
        </a:p>
      </dgm:t>
    </dgm:pt>
    <dgm:pt modelId="{DE711CAB-C282-7D4E-91FD-DBA42C4D36FF}">
      <dgm:prSet/>
      <dgm:spPr/>
      <dgm:t>
        <a:bodyPr/>
        <a:lstStyle/>
        <a:p>
          <a:pPr rtl="0"/>
          <a:r>
            <a:rPr kumimoji="0" lang="en-US" b="1" i="0" u="none" strike="noStrike" cap="none" normalizeH="0" baseline="0" dirty="0" smtClean="0">
              <a:ln>
                <a:noFill/>
              </a:ln>
              <a:solidFill>
                <a:srgbClr val="000000"/>
              </a:solidFill>
              <a:effectLst/>
              <a:latin typeface="Corbel"/>
              <a:ea typeface="MS Pゴシック" charset="0"/>
              <a:cs typeface="MS Pゴシック" charset="0"/>
            </a:rPr>
            <a:t>Conduct of other actors</a:t>
          </a:r>
        </a:p>
      </dgm:t>
    </dgm:pt>
    <dgm:pt modelId="{09EA8950-5CF0-E74F-8FB1-8109C009CA18}" type="parTrans" cxnId="{7CF9A5C8-EF0E-EA44-B160-B0BEF6204B76}">
      <dgm:prSet/>
      <dgm:spPr/>
      <dgm:t>
        <a:bodyPr/>
        <a:lstStyle/>
        <a:p>
          <a:endParaRPr lang="en-US">
            <a:solidFill>
              <a:srgbClr val="000000"/>
            </a:solidFill>
          </a:endParaRPr>
        </a:p>
      </dgm:t>
    </dgm:pt>
    <dgm:pt modelId="{60EE5F7C-37A3-5C4A-A820-C7B6684C38B5}" type="sibTrans" cxnId="{7CF9A5C8-EF0E-EA44-B160-B0BEF6204B76}">
      <dgm:prSet/>
      <dgm:spPr/>
      <dgm:t>
        <a:bodyPr/>
        <a:lstStyle/>
        <a:p>
          <a:endParaRPr lang="en-US">
            <a:solidFill>
              <a:srgbClr val="000000"/>
            </a:solidFill>
          </a:endParaRPr>
        </a:p>
      </dgm:t>
    </dgm:pt>
    <dgm:pt modelId="{B7067CC7-447D-0140-AC9F-939A5CD9461B}">
      <dgm:prSet/>
      <dgm:spPr/>
      <dgm:t>
        <a:bodyPr/>
        <a:lstStyle/>
        <a:p>
          <a:pPr rtl="0"/>
          <a:r>
            <a:rPr kumimoji="0" lang="en-US" b="1" i="0" u="none" strike="noStrike" cap="none" normalizeH="0" baseline="0" dirty="0" smtClean="0">
              <a:ln>
                <a:noFill/>
              </a:ln>
              <a:solidFill>
                <a:srgbClr val="000000"/>
              </a:solidFill>
              <a:effectLst/>
              <a:latin typeface="Corbel"/>
              <a:ea typeface="MS Pゴシック" charset="0"/>
              <a:cs typeface="MS Pゴシック" charset="0"/>
            </a:rPr>
            <a:t>Price information</a:t>
          </a:r>
        </a:p>
      </dgm:t>
    </dgm:pt>
    <dgm:pt modelId="{BC9B9A2B-65B2-9C41-BAE5-F0FB81086601}" type="parTrans" cxnId="{E8CD899E-8D67-0A4E-8DE0-87393E96D844}">
      <dgm:prSet/>
      <dgm:spPr/>
      <dgm:t>
        <a:bodyPr/>
        <a:lstStyle/>
        <a:p>
          <a:endParaRPr lang="en-US">
            <a:solidFill>
              <a:srgbClr val="000000"/>
            </a:solidFill>
          </a:endParaRPr>
        </a:p>
      </dgm:t>
    </dgm:pt>
    <dgm:pt modelId="{F3CD8855-D8F4-CA47-8994-323379AED93E}" type="sibTrans" cxnId="{E8CD899E-8D67-0A4E-8DE0-87393E96D844}">
      <dgm:prSet/>
      <dgm:spPr/>
      <dgm:t>
        <a:bodyPr/>
        <a:lstStyle/>
        <a:p>
          <a:endParaRPr lang="en-US">
            <a:solidFill>
              <a:srgbClr val="000000"/>
            </a:solidFill>
          </a:endParaRPr>
        </a:p>
      </dgm:t>
    </dgm:pt>
    <dgm:pt modelId="{E105E2FB-087E-B24B-B5B9-31B5A6BECB79}">
      <dgm:prSet custT="1"/>
      <dgm:spPr/>
      <dgm:t>
        <a:bodyPr/>
        <a:lstStyle/>
        <a:p>
          <a:pPr rtl="0"/>
          <a:r>
            <a:rPr kumimoji="0" lang="en-US" sz="1800" b="0" i="0" u="none" strike="noStrike" cap="none" normalizeH="0" baseline="0" dirty="0" smtClean="0">
              <a:ln>
                <a:noFill/>
              </a:ln>
              <a:solidFill>
                <a:srgbClr val="000000"/>
              </a:solidFill>
              <a:effectLst/>
              <a:latin typeface="Corbel"/>
              <a:ea typeface="MS Pゴシック" charset="0"/>
              <a:cs typeface="MS Pゴシック" charset="0"/>
            </a:rPr>
            <a:t>Actor numbers (and implications this has for market power)</a:t>
          </a:r>
        </a:p>
      </dgm:t>
    </dgm:pt>
    <dgm:pt modelId="{69C0C999-D048-C545-98BA-C9CDB6024DFC}" type="parTrans" cxnId="{1630AA92-621E-A744-AF7C-FB046EB12EA8}">
      <dgm:prSet/>
      <dgm:spPr/>
      <dgm:t>
        <a:bodyPr/>
        <a:lstStyle/>
        <a:p>
          <a:endParaRPr lang="en-US">
            <a:solidFill>
              <a:srgbClr val="000000"/>
            </a:solidFill>
          </a:endParaRPr>
        </a:p>
      </dgm:t>
    </dgm:pt>
    <dgm:pt modelId="{A70C55B8-8463-624A-89F6-4F94CD51B26B}" type="sibTrans" cxnId="{1630AA92-621E-A744-AF7C-FB046EB12EA8}">
      <dgm:prSet/>
      <dgm:spPr/>
      <dgm:t>
        <a:bodyPr/>
        <a:lstStyle/>
        <a:p>
          <a:endParaRPr lang="en-US">
            <a:solidFill>
              <a:srgbClr val="000000"/>
            </a:solidFill>
          </a:endParaRPr>
        </a:p>
      </dgm:t>
    </dgm:pt>
    <dgm:pt modelId="{8144EA64-5901-6249-9C87-AF5DAA2EFAB0}">
      <dgm:prSet custT="1"/>
      <dgm:spPr/>
      <dgm:t>
        <a:bodyPr/>
        <a:lstStyle/>
        <a:p>
          <a:pPr rtl="0"/>
          <a:r>
            <a:rPr kumimoji="0" lang="en-US" sz="1800" b="0" i="0" u="none" strike="noStrike" cap="none" normalizeH="0" baseline="0" dirty="0" smtClean="0">
              <a:ln>
                <a:noFill/>
              </a:ln>
              <a:solidFill>
                <a:srgbClr val="000000"/>
              </a:solidFill>
              <a:effectLst/>
              <a:latin typeface="Corbel"/>
              <a:ea typeface="MS Pゴシック" charset="0"/>
              <a:cs typeface="MS Pゴシック" charset="0"/>
            </a:rPr>
            <a:t>Uncompetitive </a:t>
          </a:r>
          <a:r>
            <a:rPr kumimoji="0" lang="en-US" sz="1800" b="0" i="0" u="none" strike="noStrike" cap="none" normalizeH="0" baseline="0" dirty="0" err="1" smtClean="0">
              <a:ln>
                <a:noFill/>
              </a:ln>
              <a:solidFill>
                <a:srgbClr val="000000"/>
              </a:solidFill>
              <a:effectLst/>
              <a:latin typeface="Corbel"/>
              <a:ea typeface="MS Pゴシック" charset="0"/>
              <a:cs typeface="MS Pゴシック" charset="0"/>
            </a:rPr>
            <a:t>behaviour</a:t>
          </a:r>
          <a:r>
            <a:rPr kumimoji="0" lang="en-US" sz="1800" b="0" i="0" u="none" strike="noStrike" cap="none" normalizeH="0" baseline="0" dirty="0" smtClean="0">
              <a:ln>
                <a:noFill/>
              </a:ln>
              <a:solidFill>
                <a:srgbClr val="000000"/>
              </a:solidFill>
              <a:effectLst/>
              <a:latin typeface="Corbel"/>
              <a:ea typeface="MS Pゴシック" charset="0"/>
              <a:cs typeface="MS Pゴシック" charset="0"/>
            </a:rPr>
            <a:t> or rules, cartels and barriers to entry</a:t>
          </a:r>
        </a:p>
      </dgm:t>
    </dgm:pt>
    <dgm:pt modelId="{ADD9F1FD-6FAD-EC4B-8EBC-B0FBE06A4632}" type="parTrans" cxnId="{C2AA071E-BB96-4049-9DF2-BFF1765053CF}">
      <dgm:prSet/>
      <dgm:spPr/>
      <dgm:t>
        <a:bodyPr/>
        <a:lstStyle/>
        <a:p>
          <a:endParaRPr lang="en-US">
            <a:solidFill>
              <a:srgbClr val="000000"/>
            </a:solidFill>
          </a:endParaRPr>
        </a:p>
      </dgm:t>
    </dgm:pt>
    <dgm:pt modelId="{D473C07D-D7F5-AC43-8B97-D8CD94A26842}" type="sibTrans" cxnId="{C2AA071E-BB96-4049-9DF2-BFF1765053CF}">
      <dgm:prSet/>
      <dgm:spPr/>
      <dgm:t>
        <a:bodyPr/>
        <a:lstStyle/>
        <a:p>
          <a:endParaRPr lang="en-US">
            <a:solidFill>
              <a:srgbClr val="000000"/>
            </a:solidFill>
          </a:endParaRPr>
        </a:p>
      </dgm:t>
    </dgm:pt>
    <dgm:pt modelId="{5B1FE4D3-ABE9-3A4C-A0ED-582BD8A2E5BE}">
      <dgm:prSet custT="1"/>
      <dgm:spPr/>
      <dgm:t>
        <a:bodyPr/>
        <a:lstStyle/>
        <a:p>
          <a:pPr rtl="0"/>
          <a:r>
            <a:rPr kumimoji="0" lang="en-US" sz="1800" b="0" i="0" u="none" strike="noStrike" cap="none" normalizeH="0" baseline="0" dirty="0" smtClean="0">
              <a:ln>
                <a:noFill/>
              </a:ln>
              <a:solidFill>
                <a:srgbClr val="000000"/>
              </a:solidFill>
              <a:effectLst/>
              <a:latin typeface="Corbel"/>
              <a:ea typeface="MS Pゴシック" charset="0"/>
              <a:cs typeface="MS Pゴシック" charset="0"/>
            </a:rPr>
            <a:t>Strength of trade linkages with other, unaffected markets</a:t>
          </a:r>
        </a:p>
      </dgm:t>
    </dgm:pt>
    <dgm:pt modelId="{8A262670-AB71-E94B-A956-6897C8EF07C0}" type="parTrans" cxnId="{1600AC14-5578-DE4F-924E-61D81C964FAD}">
      <dgm:prSet/>
      <dgm:spPr/>
      <dgm:t>
        <a:bodyPr/>
        <a:lstStyle/>
        <a:p>
          <a:endParaRPr lang="en-US">
            <a:solidFill>
              <a:srgbClr val="000000"/>
            </a:solidFill>
          </a:endParaRPr>
        </a:p>
      </dgm:t>
    </dgm:pt>
    <dgm:pt modelId="{D587D22D-12EB-534D-9C20-FF2547841364}" type="sibTrans" cxnId="{1600AC14-5578-DE4F-924E-61D81C964FAD}">
      <dgm:prSet/>
      <dgm:spPr/>
      <dgm:t>
        <a:bodyPr/>
        <a:lstStyle/>
        <a:p>
          <a:endParaRPr lang="en-US">
            <a:solidFill>
              <a:srgbClr val="000000"/>
            </a:solidFill>
          </a:endParaRPr>
        </a:p>
      </dgm:t>
    </dgm:pt>
    <dgm:pt modelId="{B6F920BE-4FB4-8449-94A2-33DCE00740F1}">
      <dgm:prSet custT="1"/>
      <dgm:spPr/>
      <dgm:t>
        <a:bodyPr/>
        <a:lstStyle/>
        <a:p>
          <a:pPr rtl="0"/>
          <a:r>
            <a:rPr kumimoji="0" lang="en-US" sz="1800" b="0" i="0" u="none" strike="noStrike" cap="none" normalizeH="0" baseline="0" dirty="0" smtClean="0">
              <a:ln>
                <a:noFill/>
              </a:ln>
              <a:solidFill>
                <a:srgbClr val="000000"/>
              </a:solidFill>
              <a:effectLst/>
              <a:latin typeface="Corbel"/>
              <a:ea typeface="MS Pゴシック" charset="0"/>
              <a:cs typeface="MS Pゴシック" charset="0"/>
            </a:rPr>
            <a:t>Changes in prices compared to baseline situation</a:t>
          </a:r>
        </a:p>
      </dgm:t>
    </dgm:pt>
    <dgm:pt modelId="{742D9261-BB20-4C40-9FC8-771EE6A129AF}" type="parTrans" cxnId="{3C82E513-4811-554C-8D18-395CA65B452C}">
      <dgm:prSet/>
      <dgm:spPr/>
      <dgm:t>
        <a:bodyPr/>
        <a:lstStyle/>
        <a:p>
          <a:endParaRPr lang="en-US">
            <a:solidFill>
              <a:srgbClr val="000000"/>
            </a:solidFill>
          </a:endParaRPr>
        </a:p>
      </dgm:t>
    </dgm:pt>
    <dgm:pt modelId="{C0F73439-1BBB-5746-A921-7D932B4F2838}" type="sibTrans" cxnId="{3C82E513-4811-554C-8D18-395CA65B452C}">
      <dgm:prSet/>
      <dgm:spPr/>
      <dgm:t>
        <a:bodyPr/>
        <a:lstStyle/>
        <a:p>
          <a:endParaRPr lang="en-US">
            <a:solidFill>
              <a:srgbClr val="000000"/>
            </a:solidFill>
          </a:endParaRPr>
        </a:p>
      </dgm:t>
    </dgm:pt>
    <dgm:pt modelId="{7EBB7B3E-6FC3-E54A-99C9-06F45970685B}">
      <dgm:prSet custT="1"/>
      <dgm:spPr/>
      <dgm:t>
        <a:bodyPr/>
        <a:lstStyle/>
        <a:p>
          <a:pPr rtl="0"/>
          <a:r>
            <a:rPr kumimoji="0" lang="en-US" sz="1800" b="0" i="0" u="none" strike="noStrike" cap="none" normalizeH="0" baseline="0" dirty="0" smtClean="0">
              <a:ln>
                <a:noFill/>
              </a:ln>
              <a:solidFill>
                <a:srgbClr val="000000"/>
              </a:solidFill>
              <a:effectLst/>
              <a:latin typeface="Corbel"/>
              <a:ea typeface="MS Pゴシック" charset="0"/>
              <a:cs typeface="MS Pゴシック" charset="0"/>
            </a:rPr>
            <a:t>Price trends (direction &amp; volatility of price movements)</a:t>
          </a:r>
        </a:p>
      </dgm:t>
    </dgm:pt>
    <dgm:pt modelId="{9A1B8717-F9FD-E345-8CE4-C0019CD5E507}" type="parTrans" cxnId="{648F78A4-374B-164B-98EF-1E023698B6DE}">
      <dgm:prSet/>
      <dgm:spPr/>
      <dgm:t>
        <a:bodyPr/>
        <a:lstStyle/>
        <a:p>
          <a:endParaRPr lang="en-US">
            <a:solidFill>
              <a:srgbClr val="000000"/>
            </a:solidFill>
          </a:endParaRPr>
        </a:p>
      </dgm:t>
    </dgm:pt>
    <dgm:pt modelId="{26134FD2-F5E7-564A-AED5-9CC44D253DB7}" type="sibTrans" cxnId="{648F78A4-374B-164B-98EF-1E023698B6DE}">
      <dgm:prSet/>
      <dgm:spPr/>
      <dgm:t>
        <a:bodyPr/>
        <a:lstStyle/>
        <a:p>
          <a:endParaRPr lang="en-US">
            <a:solidFill>
              <a:srgbClr val="000000"/>
            </a:solidFill>
          </a:endParaRPr>
        </a:p>
      </dgm:t>
    </dgm:pt>
    <dgm:pt modelId="{C62E42C1-8117-9D4F-AC9D-3CDD34318F24}">
      <dgm:prSet custT="1"/>
      <dgm:spPr/>
      <dgm:t>
        <a:bodyPr/>
        <a:lstStyle/>
        <a:p>
          <a:pPr rtl="0"/>
          <a:r>
            <a:rPr kumimoji="0" lang="en-US" sz="1800" b="0" i="0" u="none" strike="noStrike" cap="none" normalizeH="0" baseline="0" dirty="0" smtClean="0">
              <a:ln>
                <a:noFill/>
              </a:ln>
              <a:solidFill>
                <a:srgbClr val="000000"/>
              </a:solidFill>
              <a:effectLst/>
              <a:latin typeface="Corbel"/>
              <a:ea typeface="MS Pゴシック" charset="0"/>
              <a:cs typeface="MS Pゴシック" charset="0"/>
            </a:rPr>
            <a:t>Analysis of margins along the chain</a:t>
          </a:r>
        </a:p>
      </dgm:t>
    </dgm:pt>
    <dgm:pt modelId="{ED775A56-2725-B14D-9013-DE3F209C24D7}" type="parTrans" cxnId="{042A8F7A-6D44-7440-9CCF-4949867B867D}">
      <dgm:prSet/>
      <dgm:spPr/>
      <dgm:t>
        <a:bodyPr/>
        <a:lstStyle/>
        <a:p>
          <a:endParaRPr lang="en-US">
            <a:solidFill>
              <a:srgbClr val="000000"/>
            </a:solidFill>
          </a:endParaRPr>
        </a:p>
      </dgm:t>
    </dgm:pt>
    <dgm:pt modelId="{31C09A79-5A18-0C49-BD82-7FA589A5242D}" type="sibTrans" cxnId="{042A8F7A-6D44-7440-9CCF-4949867B867D}">
      <dgm:prSet/>
      <dgm:spPr/>
      <dgm:t>
        <a:bodyPr/>
        <a:lstStyle/>
        <a:p>
          <a:endParaRPr lang="en-US">
            <a:solidFill>
              <a:srgbClr val="000000"/>
            </a:solidFill>
          </a:endParaRPr>
        </a:p>
      </dgm:t>
    </dgm:pt>
    <dgm:pt modelId="{1A147231-1103-2F4E-8BAE-44B4DDE7AA3F}" type="pres">
      <dgm:prSet presAssocID="{A5FEA2AB-8A44-504A-94A1-012A295A2DAF}" presName="Name0" presStyleCnt="0">
        <dgm:presLayoutVars>
          <dgm:dir/>
          <dgm:animLvl val="lvl"/>
          <dgm:resizeHandles val="exact"/>
        </dgm:presLayoutVars>
      </dgm:prSet>
      <dgm:spPr/>
      <dgm:t>
        <a:bodyPr/>
        <a:lstStyle/>
        <a:p>
          <a:endParaRPr lang="en-US"/>
        </a:p>
      </dgm:t>
    </dgm:pt>
    <dgm:pt modelId="{65073513-3E01-3E4B-BE9D-CDF7206CC601}" type="pres">
      <dgm:prSet presAssocID="{91B299FD-8F64-2943-864B-6B870E701F6D}" presName="linNode" presStyleCnt="0"/>
      <dgm:spPr/>
    </dgm:pt>
    <dgm:pt modelId="{B8CBD094-550F-6043-8756-B83A6A057DA2}" type="pres">
      <dgm:prSet presAssocID="{91B299FD-8F64-2943-864B-6B870E701F6D}" presName="parentText" presStyleLbl="node1" presStyleIdx="0" presStyleCnt="5">
        <dgm:presLayoutVars>
          <dgm:chMax val="1"/>
          <dgm:bulletEnabled val="1"/>
        </dgm:presLayoutVars>
      </dgm:prSet>
      <dgm:spPr/>
      <dgm:t>
        <a:bodyPr/>
        <a:lstStyle/>
        <a:p>
          <a:endParaRPr lang="en-US"/>
        </a:p>
      </dgm:t>
    </dgm:pt>
    <dgm:pt modelId="{BBDFE581-138F-9742-89DE-8449037A3AE7}" type="pres">
      <dgm:prSet presAssocID="{91B299FD-8F64-2943-864B-6B870E701F6D}" presName="descendantText" presStyleLbl="alignAccFollowNode1" presStyleIdx="0" presStyleCnt="5" custScaleY="144150">
        <dgm:presLayoutVars>
          <dgm:bulletEnabled val="1"/>
        </dgm:presLayoutVars>
      </dgm:prSet>
      <dgm:spPr/>
      <dgm:t>
        <a:bodyPr/>
        <a:lstStyle/>
        <a:p>
          <a:endParaRPr lang="en-US"/>
        </a:p>
      </dgm:t>
    </dgm:pt>
    <dgm:pt modelId="{13730EAA-EE14-EB42-801B-706B64524AF3}" type="pres">
      <dgm:prSet presAssocID="{42ACA9A0-197C-B842-96EF-1993196375EF}" presName="sp" presStyleCnt="0"/>
      <dgm:spPr/>
    </dgm:pt>
    <dgm:pt modelId="{418382C5-C62D-4445-9853-1F72EB0DFB31}" type="pres">
      <dgm:prSet presAssocID="{561BCC38-8AF1-C54B-B034-7101067A7CD7}" presName="linNode" presStyleCnt="0"/>
      <dgm:spPr/>
    </dgm:pt>
    <dgm:pt modelId="{FE0262EB-A55C-C944-8076-965B07A03D6C}" type="pres">
      <dgm:prSet presAssocID="{561BCC38-8AF1-C54B-B034-7101067A7CD7}" presName="parentText" presStyleLbl="node1" presStyleIdx="1" presStyleCnt="5">
        <dgm:presLayoutVars>
          <dgm:chMax val="1"/>
          <dgm:bulletEnabled val="1"/>
        </dgm:presLayoutVars>
      </dgm:prSet>
      <dgm:spPr/>
      <dgm:t>
        <a:bodyPr/>
        <a:lstStyle/>
        <a:p>
          <a:endParaRPr lang="en-US"/>
        </a:p>
      </dgm:t>
    </dgm:pt>
    <dgm:pt modelId="{E6B18707-36D6-0147-B026-07C53E6313A6}" type="pres">
      <dgm:prSet presAssocID="{561BCC38-8AF1-C54B-B034-7101067A7CD7}" presName="descendantText" presStyleLbl="alignAccFollowNode1" presStyleIdx="1" presStyleCnt="5" custScaleY="133832" custLinFactNeighborY="7830">
        <dgm:presLayoutVars>
          <dgm:bulletEnabled val="1"/>
        </dgm:presLayoutVars>
      </dgm:prSet>
      <dgm:spPr/>
      <dgm:t>
        <a:bodyPr/>
        <a:lstStyle/>
        <a:p>
          <a:endParaRPr lang="en-US"/>
        </a:p>
      </dgm:t>
    </dgm:pt>
    <dgm:pt modelId="{5C0827DF-3C98-8544-B09C-54FC96F35FF2}" type="pres">
      <dgm:prSet presAssocID="{BC4161B5-50F0-DC47-8861-0E3D6E87E3CA}" presName="sp" presStyleCnt="0"/>
      <dgm:spPr/>
    </dgm:pt>
    <dgm:pt modelId="{0A977994-831B-AF42-83DA-9443B34283D8}" type="pres">
      <dgm:prSet presAssocID="{E78C41A9-894E-2846-8DB3-C294A4B15A4C}" presName="linNode" presStyleCnt="0"/>
      <dgm:spPr/>
    </dgm:pt>
    <dgm:pt modelId="{2957CA4E-7CCE-EC4E-B728-F71FB8823E9D}" type="pres">
      <dgm:prSet presAssocID="{E78C41A9-894E-2846-8DB3-C294A4B15A4C}" presName="parentText" presStyleLbl="node1" presStyleIdx="2" presStyleCnt="5">
        <dgm:presLayoutVars>
          <dgm:chMax val="1"/>
          <dgm:bulletEnabled val="1"/>
        </dgm:presLayoutVars>
      </dgm:prSet>
      <dgm:spPr/>
      <dgm:t>
        <a:bodyPr/>
        <a:lstStyle/>
        <a:p>
          <a:endParaRPr lang="en-US"/>
        </a:p>
      </dgm:t>
    </dgm:pt>
    <dgm:pt modelId="{D6BF5AB5-3708-BF4D-9499-C633799DF461}" type="pres">
      <dgm:prSet presAssocID="{E78C41A9-894E-2846-8DB3-C294A4B15A4C}" presName="descendantText" presStyleLbl="alignAccFollowNode1" presStyleIdx="2" presStyleCnt="5" custScaleY="136948">
        <dgm:presLayoutVars>
          <dgm:bulletEnabled val="1"/>
        </dgm:presLayoutVars>
      </dgm:prSet>
      <dgm:spPr/>
      <dgm:t>
        <a:bodyPr/>
        <a:lstStyle/>
        <a:p>
          <a:endParaRPr lang="en-US"/>
        </a:p>
      </dgm:t>
    </dgm:pt>
    <dgm:pt modelId="{A1370905-6E7A-D84C-AD44-903DD9DE2D80}" type="pres">
      <dgm:prSet presAssocID="{4388E436-DA47-F647-92DB-7FEB15BCB218}" presName="sp" presStyleCnt="0"/>
      <dgm:spPr/>
    </dgm:pt>
    <dgm:pt modelId="{88EC99F2-D588-684C-8A0A-04D01CE5CEFC}" type="pres">
      <dgm:prSet presAssocID="{B7067CC7-447D-0140-AC9F-939A5CD9461B}" presName="linNode" presStyleCnt="0"/>
      <dgm:spPr/>
    </dgm:pt>
    <dgm:pt modelId="{28EECCA7-38CE-5A40-BB92-26FC0173D0E5}" type="pres">
      <dgm:prSet presAssocID="{B7067CC7-447D-0140-AC9F-939A5CD9461B}" presName="parentText" presStyleLbl="node1" presStyleIdx="3" presStyleCnt="5">
        <dgm:presLayoutVars>
          <dgm:chMax val="1"/>
          <dgm:bulletEnabled val="1"/>
        </dgm:presLayoutVars>
      </dgm:prSet>
      <dgm:spPr/>
      <dgm:t>
        <a:bodyPr/>
        <a:lstStyle/>
        <a:p>
          <a:endParaRPr lang="en-US"/>
        </a:p>
      </dgm:t>
    </dgm:pt>
    <dgm:pt modelId="{D14FAA98-B336-444F-B981-337ACDC34A9F}" type="pres">
      <dgm:prSet presAssocID="{B7067CC7-447D-0140-AC9F-939A5CD9461B}" presName="descendantText" presStyleLbl="alignAccFollowNode1" presStyleIdx="3" presStyleCnt="5" custScaleY="140166">
        <dgm:presLayoutVars>
          <dgm:bulletEnabled val="1"/>
        </dgm:presLayoutVars>
      </dgm:prSet>
      <dgm:spPr/>
      <dgm:t>
        <a:bodyPr/>
        <a:lstStyle/>
        <a:p>
          <a:endParaRPr lang="en-US"/>
        </a:p>
      </dgm:t>
    </dgm:pt>
    <dgm:pt modelId="{82FF8BCF-6908-694F-9798-4639498E0CB1}" type="pres">
      <dgm:prSet presAssocID="{F3CD8855-D8F4-CA47-8994-323379AED93E}" presName="sp" presStyleCnt="0"/>
      <dgm:spPr/>
    </dgm:pt>
    <dgm:pt modelId="{20DAC941-5A0B-D044-B5CA-66B237066D0F}" type="pres">
      <dgm:prSet presAssocID="{DE711CAB-C282-7D4E-91FD-DBA42C4D36FF}" presName="linNode" presStyleCnt="0"/>
      <dgm:spPr/>
    </dgm:pt>
    <dgm:pt modelId="{4C0B0D62-094F-A949-9C42-A3F71A6565DC}" type="pres">
      <dgm:prSet presAssocID="{DE711CAB-C282-7D4E-91FD-DBA42C4D36FF}" presName="parentText" presStyleLbl="node1" presStyleIdx="4" presStyleCnt="5" custLinFactNeighborY="229">
        <dgm:presLayoutVars>
          <dgm:chMax val="1"/>
          <dgm:bulletEnabled val="1"/>
        </dgm:presLayoutVars>
      </dgm:prSet>
      <dgm:spPr/>
      <dgm:t>
        <a:bodyPr/>
        <a:lstStyle/>
        <a:p>
          <a:endParaRPr lang="en-US"/>
        </a:p>
      </dgm:t>
    </dgm:pt>
    <dgm:pt modelId="{FC7F7E16-AB9A-6947-AE78-467B2D690668}" type="pres">
      <dgm:prSet presAssocID="{DE711CAB-C282-7D4E-91FD-DBA42C4D36FF}" presName="descendantText" presStyleLbl="alignAccFollowNode1" presStyleIdx="4" presStyleCnt="5" custScaleY="125732">
        <dgm:presLayoutVars>
          <dgm:bulletEnabled val="1"/>
        </dgm:presLayoutVars>
      </dgm:prSet>
      <dgm:spPr/>
      <dgm:t>
        <a:bodyPr/>
        <a:lstStyle/>
        <a:p>
          <a:endParaRPr lang="en-US"/>
        </a:p>
      </dgm:t>
    </dgm:pt>
  </dgm:ptLst>
  <dgm:cxnLst>
    <dgm:cxn modelId="{B6D06560-BF76-3043-B128-1E032C0112F8}" srcId="{A5FEA2AB-8A44-504A-94A1-012A295A2DAF}" destId="{E78C41A9-894E-2846-8DB3-C294A4B15A4C}" srcOrd="2" destOrd="0" parTransId="{71F176DD-B2AA-6C4D-A42E-C315CE2FEC3B}" sibTransId="{4388E436-DA47-F647-92DB-7FEB15BCB218}"/>
    <dgm:cxn modelId="{7CF9A5C8-EF0E-EA44-B160-B0BEF6204B76}" srcId="{A5FEA2AB-8A44-504A-94A1-012A295A2DAF}" destId="{DE711CAB-C282-7D4E-91FD-DBA42C4D36FF}" srcOrd="4" destOrd="0" parTransId="{09EA8950-5CF0-E74F-8FB1-8109C009CA18}" sibTransId="{60EE5F7C-37A3-5C4A-A820-C7B6684C38B5}"/>
    <dgm:cxn modelId="{43DDC4D1-6037-6C49-9BDE-AC610CBA7A37}" type="presOf" srcId="{561BCC38-8AF1-C54B-B034-7101067A7CD7}" destId="{FE0262EB-A55C-C944-8076-965B07A03D6C}" srcOrd="0" destOrd="0" presId="urn:microsoft.com/office/officeart/2005/8/layout/vList5"/>
    <dgm:cxn modelId="{9B51C6A6-ED4C-B54B-B694-299EDB886CDA}" type="presOf" srcId="{C62E42C1-8117-9D4F-AC9D-3CDD34318F24}" destId="{D14FAA98-B336-444F-B981-337ACDC34A9F}" srcOrd="0" destOrd="2" presId="urn:microsoft.com/office/officeart/2005/8/layout/vList5"/>
    <dgm:cxn modelId="{328B12EF-35B8-244B-9BF0-0DBED8492336}" type="presOf" srcId="{5B1FE4D3-ABE9-3A4C-A0ED-582BD8A2E5BE}" destId="{D6BF5AB5-3708-BF4D-9499-C633799DF461}" srcOrd="0" destOrd="0" presId="urn:microsoft.com/office/officeart/2005/8/layout/vList5"/>
    <dgm:cxn modelId="{1B4BAEA4-F722-BD42-B4EA-E8B452663FCC}" srcId="{A5FEA2AB-8A44-504A-94A1-012A295A2DAF}" destId="{561BCC38-8AF1-C54B-B034-7101067A7CD7}" srcOrd="1" destOrd="0" parTransId="{A9E97305-EA31-7448-B003-A88EF563D383}" sibTransId="{BC4161B5-50F0-DC47-8861-0E3D6E87E3CA}"/>
    <dgm:cxn modelId="{648F78A4-374B-164B-98EF-1E023698B6DE}" srcId="{B7067CC7-447D-0140-AC9F-939A5CD9461B}" destId="{7EBB7B3E-6FC3-E54A-99C9-06F45970685B}" srcOrd="1" destOrd="0" parTransId="{9A1B8717-F9FD-E345-8CE4-C0019CD5E507}" sibTransId="{26134FD2-F5E7-564A-AED5-9CC44D253DB7}"/>
    <dgm:cxn modelId="{7C92AD0F-A389-4743-8AA6-E43F54CD4CA0}" type="presOf" srcId="{75B7F589-EF66-C241-9B25-AA6BB88CD293}" destId="{E6B18707-36D6-0147-B026-07C53E6313A6}" srcOrd="0" destOrd="1" presId="urn:microsoft.com/office/officeart/2005/8/layout/vList5"/>
    <dgm:cxn modelId="{D97384BA-15C3-BF48-8852-4316095237CA}" type="presOf" srcId="{B37DAE72-5175-6D4C-86DE-9E71D8235B78}" destId="{BBDFE581-138F-9742-89DE-8449037A3AE7}" srcOrd="0" destOrd="1" presId="urn:microsoft.com/office/officeart/2005/8/layout/vList5"/>
    <dgm:cxn modelId="{5F652B61-9DCB-0241-9845-62A4BCBEEBBC}" type="presOf" srcId="{A5FEA2AB-8A44-504A-94A1-012A295A2DAF}" destId="{1A147231-1103-2F4E-8BAE-44B4DDE7AA3F}" srcOrd="0" destOrd="0" presId="urn:microsoft.com/office/officeart/2005/8/layout/vList5"/>
    <dgm:cxn modelId="{0DC06C90-5B20-AF4D-85BE-C455FD9342ED}" type="presOf" srcId="{E105E2FB-087E-B24B-B5B9-31B5A6BECB79}" destId="{FC7F7E16-AB9A-6947-AE78-467B2D690668}" srcOrd="0" destOrd="0" presId="urn:microsoft.com/office/officeart/2005/8/layout/vList5"/>
    <dgm:cxn modelId="{69A03130-8C9B-7E45-B65A-C07B64658DCE}" type="presOf" srcId="{91B299FD-8F64-2943-864B-6B870E701F6D}" destId="{B8CBD094-550F-6043-8756-B83A6A057DA2}" srcOrd="0" destOrd="0" presId="urn:microsoft.com/office/officeart/2005/8/layout/vList5"/>
    <dgm:cxn modelId="{C2AA071E-BB96-4049-9DF2-BFF1765053CF}" srcId="{DE711CAB-C282-7D4E-91FD-DBA42C4D36FF}" destId="{8144EA64-5901-6249-9C87-AF5DAA2EFAB0}" srcOrd="1" destOrd="0" parTransId="{ADD9F1FD-6FAD-EC4B-8EBC-B0FBE06A4632}" sibTransId="{D473C07D-D7F5-AC43-8B97-D8CD94A26842}"/>
    <dgm:cxn modelId="{1B5BB6A8-CDEF-654E-AA29-55C935A0E66C}" type="presOf" srcId="{0AF52B80-835C-5B4E-AB3A-4237EBDAE7A3}" destId="{BBDFE581-138F-9742-89DE-8449037A3AE7}" srcOrd="0" destOrd="0" presId="urn:microsoft.com/office/officeart/2005/8/layout/vList5"/>
    <dgm:cxn modelId="{64143A39-9464-864B-85C0-F831ECC8DE3B}" type="presOf" srcId="{8144EA64-5901-6249-9C87-AF5DAA2EFAB0}" destId="{FC7F7E16-AB9A-6947-AE78-467B2D690668}" srcOrd="0" destOrd="1" presId="urn:microsoft.com/office/officeart/2005/8/layout/vList5"/>
    <dgm:cxn modelId="{3E5AC692-8059-7740-B8AD-5BB8E2F4A391}" type="presOf" srcId="{E78C41A9-894E-2846-8DB3-C294A4B15A4C}" destId="{2957CA4E-7CCE-EC4E-B728-F71FB8823E9D}" srcOrd="0" destOrd="0" presId="urn:microsoft.com/office/officeart/2005/8/layout/vList5"/>
    <dgm:cxn modelId="{1630AA92-621E-A744-AF7C-FB046EB12EA8}" srcId="{DE711CAB-C282-7D4E-91FD-DBA42C4D36FF}" destId="{E105E2FB-087E-B24B-B5B9-31B5A6BECB79}" srcOrd="0" destOrd="0" parTransId="{69C0C999-D048-C545-98BA-C9CDB6024DFC}" sibTransId="{A70C55B8-8463-624A-89F6-4F94CD51B26B}"/>
    <dgm:cxn modelId="{E8CD899E-8D67-0A4E-8DE0-87393E96D844}" srcId="{A5FEA2AB-8A44-504A-94A1-012A295A2DAF}" destId="{B7067CC7-447D-0140-AC9F-939A5CD9461B}" srcOrd="3" destOrd="0" parTransId="{BC9B9A2B-65B2-9C41-BAE5-F0FB81086601}" sibTransId="{F3CD8855-D8F4-CA47-8994-323379AED93E}"/>
    <dgm:cxn modelId="{4C97BCF0-C608-954A-BFD1-E3C9E24F3B90}" type="presOf" srcId="{632C4271-31EB-0249-AACC-EF4BBBFE748E}" destId="{BBDFE581-138F-9742-89DE-8449037A3AE7}" srcOrd="0" destOrd="2" presId="urn:microsoft.com/office/officeart/2005/8/layout/vList5"/>
    <dgm:cxn modelId="{C72B35F1-5120-2E4B-B40C-4E37E7F28EC0}" type="presOf" srcId="{DE711CAB-C282-7D4E-91FD-DBA42C4D36FF}" destId="{4C0B0D62-094F-A949-9C42-A3F71A6565DC}" srcOrd="0" destOrd="0" presId="urn:microsoft.com/office/officeart/2005/8/layout/vList5"/>
    <dgm:cxn modelId="{07C7E916-A253-8B4A-9B0E-08998F8E4774}" srcId="{91B299FD-8F64-2943-864B-6B870E701F6D}" destId="{0AF52B80-835C-5B4E-AB3A-4237EBDAE7A3}" srcOrd="0" destOrd="0" parTransId="{8C1378AD-E549-314F-8ABD-5920D01D8321}" sibTransId="{E135AB76-400A-EB4D-8AF9-222966A89AC3}"/>
    <dgm:cxn modelId="{042A8F7A-6D44-7440-9CCF-4949867B867D}" srcId="{B7067CC7-447D-0140-AC9F-939A5CD9461B}" destId="{C62E42C1-8117-9D4F-AC9D-3CDD34318F24}" srcOrd="2" destOrd="0" parTransId="{ED775A56-2725-B14D-9013-DE3F209C24D7}" sibTransId="{31C09A79-5A18-0C49-BD82-7FA589A5242D}"/>
    <dgm:cxn modelId="{1600AC14-5578-DE4F-924E-61D81C964FAD}" srcId="{E78C41A9-894E-2846-8DB3-C294A4B15A4C}" destId="{5B1FE4D3-ABE9-3A4C-A0ED-582BD8A2E5BE}" srcOrd="0" destOrd="0" parTransId="{8A262670-AB71-E94B-A956-6897C8EF07C0}" sibTransId="{D587D22D-12EB-534D-9C20-FF2547841364}"/>
    <dgm:cxn modelId="{D8B8F118-D912-7646-9E8C-187314973301}" srcId="{91B299FD-8F64-2943-864B-6B870E701F6D}" destId="{632C4271-31EB-0249-AACC-EF4BBBFE748E}" srcOrd="2" destOrd="0" parTransId="{27B2F9C0-DA48-D940-B7ED-3D464501DE22}" sibTransId="{A0578871-4C69-E84D-A520-E6208B25576D}"/>
    <dgm:cxn modelId="{12F527E2-4274-214C-856A-F20B4458CDA9}" srcId="{561BCC38-8AF1-C54B-B034-7101067A7CD7}" destId="{E4FF8485-0BB6-3249-A6F9-AFA5DCB2F8BF}" srcOrd="0" destOrd="0" parTransId="{6D88A16B-E4FA-AD4B-B673-8FB9F7703451}" sibTransId="{C9E544A7-85EA-C24A-BE7E-00C2D0550477}"/>
    <dgm:cxn modelId="{BE7A6741-12C1-0645-9458-E3CDF656323A}" srcId="{561BCC38-8AF1-C54B-B034-7101067A7CD7}" destId="{75B7F589-EF66-C241-9B25-AA6BB88CD293}" srcOrd="1" destOrd="0" parTransId="{D1C0AF80-E356-F046-8751-FCED6A297E7D}" sibTransId="{24F79245-9BA6-5144-8D35-DEDE26A3DF5D}"/>
    <dgm:cxn modelId="{92D4EF73-8458-504C-B4F5-F78F4EF60A17}" type="presOf" srcId="{E4FF8485-0BB6-3249-A6F9-AFA5DCB2F8BF}" destId="{E6B18707-36D6-0147-B026-07C53E6313A6}" srcOrd="0" destOrd="0" presId="urn:microsoft.com/office/officeart/2005/8/layout/vList5"/>
    <dgm:cxn modelId="{0674B7A7-7D4E-D04B-979F-D3D074518744}" type="presOf" srcId="{B7067CC7-447D-0140-AC9F-939A5CD9461B}" destId="{28EECCA7-38CE-5A40-BB92-26FC0173D0E5}" srcOrd="0" destOrd="0" presId="urn:microsoft.com/office/officeart/2005/8/layout/vList5"/>
    <dgm:cxn modelId="{4636F3E4-995A-1940-BC71-4E2817290222}" srcId="{A5FEA2AB-8A44-504A-94A1-012A295A2DAF}" destId="{91B299FD-8F64-2943-864B-6B870E701F6D}" srcOrd="0" destOrd="0" parTransId="{36B2A65D-D06F-D541-8461-930B4716CAAA}" sibTransId="{42ACA9A0-197C-B842-96EF-1993196375EF}"/>
    <dgm:cxn modelId="{AB7CA709-9CDD-5D4C-BABF-90B29A273C9B}" type="presOf" srcId="{B6F920BE-4FB4-8449-94A2-33DCE00740F1}" destId="{D14FAA98-B336-444F-B981-337ACDC34A9F}" srcOrd="0" destOrd="0" presId="urn:microsoft.com/office/officeart/2005/8/layout/vList5"/>
    <dgm:cxn modelId="{3C82E513-4811-554C-8D18-395CA65B452C}" srcId="{B7067CC7-447D-0140-AC9F-939A5CD9461B}" destId="{B6F920BE-4FB4-8449-94A2-33DCE00740F1}" srcOrd="0" destOrd="0" parTransId="{742D9261-BB20-4C40-9FC8-771EE6A129AF}" sibTransId="{C0F73439-1BBB-5746-A921-7D932B4F2838}"/>
    <dgm:cxn modelId="{93EF7ED7-7811-D342-A9F3-F696653EFED2}" srcId="{91B299FD-8F64-2943-864B-6B870E701F6D}" destId="{B37DAE72-5175-6D4C-86DE-9E71D8235B78}" srcOrd="1" destOrd="0" parTransId="{40DB0C31-6A45-404E-AF04-EC3CCF173C00}" sibTransId="{E7DC24F5-019A-2B45-8564-B076CC1FA8CB}"/>
    <dgm:cxn modelId="{5B0312CF-1FA6-5346-845F-1A650A339855}" type="presOf" srcId="{7EBB7B3E-6FC3-E54A-99C9-06F45970685B}" destId="{D14FAA98-B336-444F-B981-337ACDC34A9F}" srcOrd="0" destOrd="1" presId="urn:microsoft.com/office/officeart/2005/8/layout/vList5"/>
    <dgm:cxn modelId="{913C0691-8BCF-DD45-93DF-E22557932198}" type="presParOf" srcId="{1A147231-1103-2F4E-8BAE-44B4DDE7AA3F}" destId="{65073513-3E01-3E4B-BE9D-CDF7206CC601}" srcOrd="0" destOrd="0" presId="urn:microsoft.com/office/officeart/2005/8/layout/vList5"/>
    <dgm:cxn modelId="{33A5C9F8-2C97-9C44-903C-DA2D2B91F9D5}" type="presParOf" srcId="{65073513-3E01-3E4B-BE9D-CDF7206CC601}" destId="{B8CBD094-550F-6043-8756-B83A6A057DA2}" srcOrd="0" destOrd="0" presId="urn:microsoft.com/office/officeart/2005/8/layout/vList5"/>
    <dgm:cxn modelId="{327F2743-D79B-0642-B484-5B4729642D31}" type="presParOf" srcId="{65073513-3E01-3E4B-BE9D-CDF7206CC601}" destId="{BBDFE581-138F-9742-89DE-8449037A3AE7}" srcOrd="1" destOrd="0" presId="urn:microsoft.com/office/officeart/2005/8/layout/vList5"/>
    <dgm:cxn modelId="{C400AFBD-FE11-FB45-A310-83273E77BC6E}" type="presParOf" srcId="{1A147231-1103-2F4E-8BAE-44B4DDE7AA3F}" destId="{13730EAA-EE14-EB42-801B-706B64524AF3}" srcOrd="1" destOrd="0" presId="urn:microsoft.com/office/officeart/2005/8/layout/vList5"/>
    <dgm:cxn modelId="{E5029760-D1A2-7E4C-B16C-0B0F9BC16DBD}" type="presParOf" srcId="{1A147231-1103-2F4E-8BAE-44B4DDE7AA3F}" destId="{418382C5-C62D-4445-9853-1F72EB0DFB31}" srcOrd="2" destOrd="0" presId="urn:microsoft.com/office/officeart/2005/8/layout/vList5"/>
    <dgm:cxn modelId="{E404E3F2-6974-384A-8991-E46DE2E11A13}" type="presParOf" srcId="{418382C5-C62D-4445-9853-1F72EB0DFB31}" destId="{FE0262EB-A55C-C944-8076-965B07A03D6C}" srcOrd="0" destOrd="0" presId="urn:microsoft.com/office/officeart/2005/8/layout/vList5"/>
    <dgm:cxn modelId="{53DA0F8B-4D52-FF47-A9E2-8970E296C9F3}" type="presParOf" srcId="{418382C5-C62D-4445-9853-1F72EB0DFB31}" destId="{E6B18707-36D6-0147-B026-07C53E6313A6}" srcOrd="1" destOrd="0" presId="urn:microsoft.com/office/officeart/2005/8/layout/vList5"/>
    <dgm:cxn modelId="{7208D6CE-75A0-834A-B83C-8D52DE88C7AE}" type="presParOf" srcId="{1A147231-1103-2F4E-8BAE-44B4DDE7AA3F}" destId="{5C0827DF-3C98-8544-B09C-54FC96F35FF2}" srcOrd="3" destOrd="0" presId="urn:microsoft.com/office/officeart/2005/8/layout/vList5"/>
    <dgm:cxn modelId="{4BA1ADEF-4F4D-944B-A29E-4AB5F65B9226}" type="presParOf" srcId="{1A147231-1103-2F4E-8BAE-44B4DDE7AA3F}" destId="{0A977994-831B-AF42-83DA-9443B34283D8}" srcOrd="4" destOrd="0" presId="urn:microsoft.com/office/officeart/2005/8/layout/vList5"/>
    <dgm:cxn modelId="{A84DBD74-CDF4-B143-A7A7-DC6008645E66}" type="presParOf" srcId="{0A977994-831B-AF42-83DA-9443B34283D8}" destId="{2957CA4E-7CCE-EC4E-B728-F71FB8823E9D}" srcOrd="0" destOrd="0" presId="urn:microsoft.com/office/officeart/2005/8/layout/vList5"/>
    <dgm:cxn modelId="{C508E292-1129-6547-A498-485D572B10FA}" type="presParOf" srcId="{0A977994-831B-AF42-83DA-9443B34283D8}" destId="{D6BF5AB5-3708-BF4D-9499-C633799DF461}" srcOrd="1" destOrd="0" presId="urn:microsoft.com/office/officeart/2005/8/layout/vList5"/>
    <dgm:cxn modelId="{5382225D-99E6-104A-ACD3-BDE838B251FD}" type="presParOf" srcId="{1A147231-1103-2F4E-8BAE-44B4DDE7AA3F}" destId="{A1370905-6E7A-D84C-AD44-903DD9DE2D80}" srcOrd="5" destOrd="0" presId="urn:microsoft.com/office/officeart/2005/8/layout/vList5"/>
    <dgm:cxn modelId="{8B15D18E-65CD-1447-A059-028B8CE7916B}" type="presParOf" srcId="{1A147231-1103-2F4E-8BAE-44B4DDE7AA3F}" destId="{88EC99F2-D588-684C-8A0A-04D01CE5CEFC}" srcOrd="6" destOrd="0" presId="urn:microsoft.com/office/officeart/2005/8/layout/vList5"/>
    <dgm:cxn modelId="{577F9114-3E35-394A-ACCD-61ADB535FBF8}" type="presParOf" srcId="{88EC99F2-D588-684C-8A0A-04D01CE5CEFC}" destId="{28EECCA7-38CE-5A40-BB92-26FC0173D0E5}" srcOrd="0" destOrd="0" presId="urn:microsoft.com/office/officeart/2005/8/layout/vList5"/>
    <dgm:cxn modelId="{7B70E25B-F444-2D44-87BA-1C00A5A4B9BF}" type="presParOf" srcId="{88EC99F2-D588-684C-8A0A-04D01CE5CEFC}" destId="{D14FAA98-B336-444F-B981-337ACDC34A9F}" srcOrd="1" destOrd="0" presId="urn:microsoft.com/office/officeart/2005/8/layout/vList5"/>
    <dgm:cxn modelId="{321C3FC2-E23A-544D-950E-B58E920ADE0B}" type="presParOf" srcId="{1A147231-1103-2F4E-8BAE-44B4DDE7AA3F}" destId="{82FF8BCF-6908-694F-9798-4639498E0CB1}" srcOrd="7" destOrd="0" presId="urn:microsoft.com/office/officeart/2005/8/layout/vList5"/>
    <dgm:cxn modelId="{92976498-3BDF-DA4A-A547-7FC32A36D096}" type="presParOf" srcId="{1A147231-1103-2F4E-8BAE-44B4DDE7AA3F}" destId="{20DAC941-5A0B-D044-B5CA-66B237066D0F}" srcOrd="8" destOrd="0" presId="urn:microsoft.com/office/officeart/2005/8/layout/vList5"/>
    <dgm:cxn modelId="{CF18C4F0-16D1-A641-A5E1-EA530F8DD2C9}" type="presParOf" srcId="{20DAC941-5A0B-D044-B5CA-66B237066D0F}" destId="{4C0B0D62-094F-A949-9C42-A3F71A6565DC}" srcOrd="0" destOrd="0" presId="urn:microsoft.com/office/officeart/2005/8/layout/vList5"/>
    <dgm:cxn modelId="{0E1FF462-EE5D-5746-81DC-A6C07DF83AEC}" type="presParOf" srcId="{20DAC941-5A0B-D044-B5CA-66B237066D0F}" destId="{FC7F7E16-AB9A-6947-AE78-467B2D690668}"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ECB1AA-57CD-1C40-8483-62C8DF51AEB2}" type="doc">
      <dgm:prSet loTypeId="urn:microsoft.com/office/officeart/2005/8/layout/process1" loCatId="process" qsTypeId="urn:microsoft.com/office/officeart/2005/8/quickstyle/simple4" qsCatId="simple" csTypeId="urn:microsoft.com/office/officeart/2005/8/colors/colorful3" csCatId="colorful" phldr="1"/>
      <dgm:spPr/>
    </dgm:pt>
    <dgm:pt modelId="{BB709995-AFFA-B94A-8A46-720678498869}">
      <dgm:prSet phldrT="[Text]"/>
      <dgm:spPr>
        <a:solidFill>
          <a:srgbClr val="3366FF"/>
        </a:solidFill>
        <a:ln>
          <a:solidFill>
            <a:schemeClr val="tx1"/>
          </a:solidFill>
        </a:ln>
      </dgm:spPr>
      <dgm:t>
        <a:bodyPr/>
        <a:lstStyle/>
        <a:p>
          <a:r>
            <a:rPr lang="en-US" b="1" dirty="0" smtClean="0">
              <a:solidFill>
                <a:srgbClr val="000000"/>
              </a:solidFill>
            </a:rPr>
            <a:t>Markets</a:t>
          </a:r>
          <a:endParaRPr lang="en-US" b="1" dirty="0">
            <a:solidFill>
              <a:srgbClr val="000000"/>
            </a:solidFill>
          </a:endParaRPr>
        </a:p>
      </dgm:t>
    </dgm:pt>
    <dgm:pt modelId="{39DDBA5C-EA0C-4445-ABAC-CD16C269AD54}" type="parTrans" cxnId="{BE85367C-75C1-8A47-88B0-D8F341A92543}">
      <dgm:prSet/>
      <dgm:spPr/>
      <dgm:t>
        <a:bodyPr/>
        <a:lstStyle/>
        <a:p>
          <a:endParaRPr lang="en-US"/>
        </a:p>
      </dgm:t>
    </dgm:pt>
    <dgm:pt modelId="{104B2DA0-C5C0-CB44-9A0C-02FE814A1559}" type="sibTrans" cxnId="{BE85367C-75C1-8A47-88B0-D8F341A92543}">
      <dgm:prSet/>
      <dgm:spPr>
        <a:solidFill>
          <a:srgbClr val="008000"/>
        </a:solidFill>
        <a:ln w="12700" cap="flat" cmpd="sng" algn="ctr">
          <a:solidFill>
            <a:schemeClr val="tx1"/>
          </a:solidFill>
          <a:prstDash val="solid"/>
          <a:round/>
          <a:headEnd type="none" w="med" len="med"/>
          <a:tailEnd type="none" w="med" len="med"/>
        </a:ln>
      </dgm:spPr>
      <dgm:t>
        <a:bodyPr/>
        <a:lstStyle/>
        <a:p>
          <a:endParaRPr lang="en-US" b="1">
            <a:solidFill>
              <a:srgbClr val="000000"/>
            </a:solidFill>
          </a:endParaRPr>
        </a:p>
      </dgm:t>
    </dgm:pt>
    <dgm:pt modelId="{B3E9D6C4-61F0-BE43-B6DA-134A211CB870}">
      <dgm:prSet phldrT="[Text]"/>
      <dgm:spPr>
        <a:solidFill>
          <a:srgbClr val="FFFF00"/>
        </a:solidFill>
        <a:ln>
          <a:solidFill>
            <a:schemeClr val="tx1"/>
          </a:solidFill>
        </a:ln>
      </dgm:spPr>
      <dgm:t>
        <a:bodyPr/>
        <a:lstStyle/>
        <a:p>
          <a:r>
            <a:rPr lang="en-US" b="1" dirty="0" smtClean="0">
              <a:solidFill>
                <a:srgbClr val="000000"/>
              </a:solidFill>
            </a:rPr>
            <a:t>Prices</a:t>
          </a:r>
          <a:endParaRPr lang="en-US" b="1" dirty="0">
            <a:solidFill>
              <a:srgbClr val="000000"/>
            </a:solidFill>
          </a:endParaRPr>
        </a:p>
      </dgm:t>
    </dgm:pt>
    <dgm:pt modelId="{F27A2CD8-3D06-A643-AAA0-76F04C2AE7A1}" type="parTrans" cxnId="{7C57339F-02F4-EC4D-B92B-914C1A48B017}">
      <dgm:prSet/>
      <dgm:spPr/>
      <dgm:t>
        <a:bodyPr/>
        <a:lstStyle/>
        <a:p>
          <a:endParaRPr lang="en-US"/>
        </a:p>
      </dgm:t>
    </dgm:pt>
    <dgm:pt modelId="{137658DD-969A-E145-9A02-5CAC40D9AEA4}" type="sibTrans" cxnId="{7C57339F-02F4-EC4D-B92B-914C1A48B017}">
      <dgm:prSet/>
      <dgm:spPr>
        <a:solidFill>
          <a:srgbClr val="008000"/>
        </a:solidFill>
        <a:ln w="12700" cap="flat" cmpd="sng" algn="ctr">
          <a:solidFill>
            <a:schemeClr val="tx1"/>
          </a:solidFill>
          <a:prstDash val="solid"/>
          <a:round/>
          <a:headEnd type="none" w="med" len="med"/>
          <a:tailEnd type="none" w="med" len="med"/>
        </a:ln>
      </dgm:spPr>
      <dgm:t>
        <a:bodyPr/>
        <a:lstStyle/>
        <a:p>
          <a:endParaRPr lang="en-US" b="1">
            <a:solidFill>
              <a:srgbClr val="000000"/>
            </a:solidFill>
          </a:endParaRPr>
        </a:p>
      </dgm:t>
    </dgm:pt>
    <dgm:pt modelId="{739FE75E-B5EF-5645-B200-09495012040D}">
      <dgm:prSet phldrT="[Text]"/>
      <dgm:spPr>
        <a:solidFill>
          <a:srgbClr val="FF0000"/>
        </a:solidFill>
        <a:ln>
          <a:solidFill>
            <a:schemeClr val="tx1"/>
          </a:solidFill>
        </a:ln>
      </dgm:spPr>
      <dgm:t>
        <a:bodyPr/>
        <a:lstStyle/>
        <a:p>
          <a:r>
            <a:rPr lang="en-US" b="1" dirty="0" smtClean="0">
              <a:solidFill>
                <a:srgbClr val="000000"/>
              </a:solidFill>
            </a:rPr>
            <a:t>Households</a:t>
          </a:r>
          <a:endParaRPr lang="en-US" b="1" dirty="0">
            <a:solidFill>
              <a:srgbClr val="000000"/>
            </a:solidFill>
          </a:endParaRPr>
        </a:p>
      </dgm:t>
    </dgm:pt>
    <dgm:pt modelId="{53D06EA7-8807-6840-8817-56D8F00FE573}" type="parTrans" cxnId="{A20D89AC-D484-9440-8507-9A683FBB965C}">
      <dgm:prSet/>
      <dgm:spPr/>
      <dgm:t>
        <a:bodyPr/>
        <a:lstStyle/>
        <a:p>
          <a:endParaRPr lang="en-US"/>
        </a:p>
      </dgm:t>
    </dgm:pt>
    <dgm:pt modelId="{32FBD73F-E993-2B4F-B590-C8ACF6AB2915}" type="sibTrans" cxnId="{A20D89AC-D484-9440-8507-9A683FBB965C}">
      <dgm:prSet/>
      <dgm:spPr/>
      <dgm:t>
        <a:bodyPr/>
        <a:lstStyle/>
        <a:p>
          <a:endParaRPr lang="en-US"/>
        </a:p>
      </dgm:t>
    </dgm:pt>
    <dgm:pt modelId="{E27C2046-A0D8-584D-B45F-62A03E7FC039}" type="pres">
      <dgm:prSet presAssocID="{AEECB1AA-57CD-1C40-8483-62C8DF51AEB2}" presName="Name0" presStyleCnt="0">
        <dgm:presLayoutVars>
          <dgm:dir/>
          <dgm:resizeHandles val="exact"/>
        </dgm:presLayoutVars>
      </dgm:prSet>
      <dgm:spPr/>
    </dgm:pt>
    <dgm:pt modelId="{6ADCC57B-73F2-3A4B-8EEA-BE80009FEE7B}" type="pres">
      <dgm:prSet presAssocID="{BB709995-AFFA-B94A-8A46-720678498869}" presName="node" presStyleLbl="node1" presStyleIdx="0" presStyleCnt="3" custLinFactNeighborX="7072">
        <dgm:presLayoutVars>
          <dgm:bulletEnabled val="1"/>
        </dgm:presLayoutVars>
      </dgm:prSet>
      <dgm:spPr/>
      <dgm:t>
        <a:bodyPr/>
        <a:lstStyle/>
        <a:p>
          <a:endParaRPr lang="en-US"/>
        </a:p>
      </dgm:t>
    </dgm:pt>
    <dgm:pt modelId="{7F84966B-E2F3-604A-9E4A-F1BCC5B3F576}" type="pres">
      <dgm:prSet presAssocID="{104B2DA0-C5C0-CB44-9A0C-02FE814A1559}" presName="sibTrans" presStyleLbl="sibTrans2D1" presStyleIdx="0" presStyleCnt="2" custScaleX="176583"/>
      <dgm:spPr>
        <a:prstGeom prst="leftRightArrow">
          <a:avLst/>
        </a:prstGeom>
      </dgm:spPr>
      <dgm:t>
        <a:bodyPr/>
        <a:lstStyle/>
        <a:p>
          <a:endParaRPr lang="en-US"/>
        </a:p>
      </dgm:t>
    </dgm:pt>
    <dgm:pt modelId="{859CD799-9B3A-C845-9A8E-ADD3B2E65942}" type="pres">
      <dgm:prSet presAssocID="{104B2DA0-C5C0-CB44-9A0C-02FE814A1559}" presName="connectorText" presStyleLbl="sibTrans2D1" presStyleIdx="0" presStyleCnt="2"/>
      <dgm:spPr/>
      <dgm:t>
        <a:bodyPr/>
        <a:lstStyle/>
        <a:p>
          <a:endParaRPr lang="en-US"/>
        </a:p>
      </dgm:t>
    </dgm:pt>
    <dgm:pt modelId="{7623945C-CE35-B94B-8351-F5A23F72EF2A}" type="pres">
      <dgm:prSet presAssocID="{B3E9D6C4-61F0-BE43-B6DA-134A211CB870}" presName="node" presStyleLbl="node1" presStyleIdx="1" presStyleCnt="3">
        <dgm:presLayoutVars>
          <dgm:bulletEnabled val="1"/>
        </dgm:presLayoutVars>
      </dgm:prSet>
      <dgm:spPr/>
      <dgm:t>
        <a:bodyPr/>
        <a:lstStyle/>
        <a:p>
          <a:endParaRPr lang="en-US"/>
        </a:p>
      </dgm:t>
    </dgm:pt>
    <dgm:pt modelId="{C2D3A82A-A05E-6241-BA97-EF2D9942B057}" type="pres">
      <dgm:prSet presAssocID="{137658DD-969A-E145-9A02-5CAC40D9AEA4}" presName="sibTrans" presStyleLbl="sibTrans2D1" presStyleIdx="1" presStyleCnt="2" custScaleX="178564"/>
      <dgm:spPr>
        <a:prstGeom prst="leftRightArrow">
          <a:avLst/>
        </a:prstGeom>
      </dgm:spPr>
      <dgm:t>
        <a:bodyPr/>
        <a:lstStyle/>
        <a:p>
          <a:endParaRPr lang="en-US"/>
        </a:p>
      </dgm:t>
    </dgm:pt>
    <dgm:pt modelId="{1966EF87-D605-8649-AB6C-58237529A29F}" type="pres">
      <dgm:prSet presAssocID="{137658DD-969A-E145-9A02-5CAC40D9AEA4}" presName="connectorText" presStyleLbl="sibTrans2D1" presStyleIdx="1" presStyleCnt="2"/>
      <dgm:spPr/>
      <dgm:t>
        <a:bodyPr/>
        <a:lstStyle/>
        <a:p>
          <a:endParaRPr lang="en-US"/>
        </a:p>
      </dgm:t>
    </dgm:pt>
    <dgm:pt modelId="{63AC1DF2-6E6F-E545-964B-594951F4D121}" type="pres">
      <dgm:prSet presAssocID="{739FE75E-B5EF-5645-B200-09495012040D}" presName="node" presStyleLbl="node1" presStyleIdx="2" presStyleCnt="3" custLinFactNeighborX="-7152">
        <dgm:presLayoutVars>
          <dgm:bulletEnabled val="1"/>
        </dgm:presLayoutVars>
      </dgm:prSet>
      <dgm:spPr/>
      <dgm:t>
        <a:bodyPr/>
        <a:lstStyle/>
        <a:p>
          <a:endParaRPr lang="en-US"/>
        </a:p>
      </dgm:t>
    </dgm:pt>
  </dgm:ptLst>
  <dgm:cxnLst>
    <dgm:cxn modelId="{F6E8C8D7-FBC3-884B-A594-C553CADC6165}" type="presOf" srcId="{739FE75E-B5EF-5645-B200-09495012040D}" destId="{63AC1DF2-6E6F-E545-964B-594951F4D121}" srcOrd="0" destOrd="0" presId="urn:microsoft.com/office/officeart/2005/8/layout/process1"/>
    <dgm:cxn modelId="{1DF6B1F8-1FAF-9A44-A390-A1F36D3C5249}" type="presOf" srcId="{104B2DA0-C5C0-CB44-9A0C-02FE814A1559}" destId="{859CD799-9B3A-C845-9A8E-ADD3B2E65942}" srcOrd="1" destOrd="0" presId="urn:microsoft.com/office/officeart/2005/8/layout/process1"/>
    <dgm:cxn modelId="{46540802-D9BD-9048-B426-9094E41A55C1}" type="presOf" srcId="{BB709995-AFFA-B94A-8A46-720678498869}" destId="{6ADCC57B-73F2-3A4B-8EEA-BE80009FEE7B}" srcOrd="0" destOrd="0" presId="urn:microsoft.com/office/officeart/2005/8/layout/process1"/>
    <dgm:cxn modelId="{7C57339F-02F4-EC4D-B92B-914C1A48B017}" srcId="{AEECB1AA-57CD-1C40-8483-62C8DF51AEB2}" destId="{B3E9D6C4-61F0-BE43-B6DA-134A211CB870}" srcOrd="1" destOrd="0" parTransId="{F27A2CD8-3D06-A643-AAA0-76F04C2AE7A1}" sibTransId="{137658DD-969A-E145-9A02-5CAC40D9AEA4}"/>
    <dgm:cxn modelId="{B9016847-0921-FF4D-8FA2-45EDAE9A9970}" type="presOf" srcId="{137658DD-969A-E145-9A02-5CAC40D9AEA4}" destId="{1966EF87-D605-8649-AB6C-58237529A29F}" srcOrd="1" destOrd="0" presId="urn:microsoft.com/office/officeart/2005/8/layout/process1"/>
    <dgm:cxn modelId="{DA7CB321-5DB2-7647-AE8A-79CE3D155AC9}" type="presOf" srcId="{AEECB1AA-57CD-1C40-8483-62C8DF51AEB2}" destId="{E27C2046-A0D8-584D-B45F-62A03E7FC039}" srcOrd="0" destOrd="0" presId="urn:microsoft.com/office/officeart/2005/8/layout/process1"/>
    <dgm:cxn modelId="{C756CEBB-F592-FB42-909F-CADF564AA9EB}" type="presOf" srcId="{137658DD-969A-E145-9A02-5CAC40D9AEA4}" destId="{C2D3A82A-A05E-6241-BA97-EF2D9942B057}" srcOrd="0" destOrd="0" presId="urn:microsoft.com/office/officeart/2005/8/layout/process1"/>
    <dgm:cxn modelId="{1746EEB5-5DC2-2841-919F-9B3C7F12CD6E}" type="presOf" srcId="{B3E9D6C4-61F0-BE43-B6DA-134A211CB870}" destId="{7623945C-CE35-B94B-8351-F5A23F72EF2A}" srcOrd="0" destOrd="0" presId="urn:microsoft.com/office/officeart/2005/8/layout/process1"/>
    <dgm:cxn modelId="{58E7D5A1-789B-0F4B-82B4-BC7DD47C05C5}" type="presOf" srcId="{104B2DA0-C5C0-CB44-9A0C-02FE814A1559}" destId="{7F84966B-E2F3-604A-9E4A-F1BCC5B3F576}" srcOrd="0" destOrd="0" presId="urn:microsoft.com/office/officeart/2005/8/layout/process1"/>
    <dgm:cxn modelId="{BE85367C-75C1-8A47-88B0-D8F341A92543}" srcId="{AEECB1AA-57CD-1C40-8483-62C8DF51AEB2}" destId="{BB709995-AFFA-B94A-8A46-720678498869}" srcOrd="0" destOrd="0" parTransId="{39DDBA5C-EA0C-4445-ABAC-CD16C269AD54}" sibTransId="{104B2DA0-C5C0-CB44-9A0C-02FE814A1559}"/>
    <dgm:cxn modelId="{A20D89AC-D484-9440-8507-9A683FBB965C}" srcId="{AEECB1AA-57CD-1C40-8483-62C8DF51AEB2}" destId="{739FE75E-B5EF-5645-B200-09495012040D}" srcOrd="2" destOrd="0" parTransId="{53D06EA7-8807-6840-8817-56D8F00FE573}" sibTransId="{32FBD73F-E993-2B4F-B590-C8ACF6AB2915}"/>
    <dgm:cxn modelId="{5D984BBC-EC2E-ED4B-8EB4-CE57DDB592F1}" type="presParOf" srcId="{E27C2046-A0D8-584D-B45F-62A03E7FC039}" destId="{6ADCC57B-73F2-3A4B-8EEA-BE80009FEE7B}" srcOrd="0" destOrd="0" presId="urn:microsoft.com/office/officeart/2005/8/layout/process1"/>
    <dgm:cxn modelId="{4F2062E5-62EF-3B47-A53E-DF277DDB4BC9}" type="presParOf" srcId="{E27C2046-A0D8-584D-B45F-62A03E7FC039}" destId="{7F84966B-E2F3-604A-9E4A-F1BCC5B3F576}" srcOrd="1" destOrd="0" presId="urn:microsoft.com/office/officeart/2005/8/layout/process1"/>
    <dgm:cxn modelId="{F563DB94-30EC-E346-97D3-EC1F586A1B90}" type="presParOf" srcId="{7F84966B-E2F3-604A-9E4A-F1BCC5B3F576}" destId="{859CD799-9B3A-C845-9A8E-ADD3B2E65942}" srcOrd="0" destOrd="0" presId="urn:microsoft.com/office/officeart/2005/8/layout/process1"/>
    <dgm:cxn modelId="{9ADBE2D1-AB97-B64B-9256-80F4D8209EEA}" type="presParOf" srcId="{E27C2046-A0D8-584D-B45F-62A03E7FC039}" destId="{7623945C-CE35-B94B-8351-F5A23F72EF2A}" srcOrd="2" destOrd="0" presId="urn:microsoft.com/office/officeart/2005/8/layout/process1"/>
    <dgm:cxn modelId="{32B9CEA1-0891-AE4C-B5D2-D927BA15BA62}" type="presParOf" srcId="{E27C2046-A0D8-584D-B45F-62A03E7FC039}" destId="{C2D3A82A-A05E-6241-BA97-EF2D9942B057}" srcOrd="3" destOrd="0" presId="urn:microsoft.com/office/officeart/2005/8/layout/process1"/>
    <dgm:cxn modelId="{2974BFDE-6B9D-814D-AB2F-F7C1D710D551}" type="presParOf" srcId="{C2D3A82A-A05E-6241-BA97-EF2D9942B057}" destId="{1966EF87-D605-8649-AB6C-58237529A29F}" srcOrd="0" destOrd="0" presId="urn:microsoft.com/office/officeart/2005/8/layout/process1"/>
    <dgm:cxn modelId="{7E51CE3A-ACE4-1141-9AD8-DFC0989F6CE4}" type="presParOf" srcId="{E27C2046-A0D8-584D-B45F-62A03E7FC039}" destId="{63AC1DF2-6E6F-E545-964B-594951F4D121}" srcOrd="4"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7E572A-4764-E645-A50B-3157D010353F}" type="doc">
      <dgm:prSet loTypeId="urn:microsoft.com/office/officeart/2005/8/layout/hierarchy4" loCatId="hierarchy" qsTypeId="urn:microsoft.com/office/officeart/2005/8/quickstyle/simple4" qsCatId="simple" csTypeId="urn:microsoft.com/office/officeart/2005/8/colors/accent1_2" csCatId="accent1" phldr="1"/>
      <dgm:spPr/>
      <dgm:t>
        <a:bodyPr/>
        <a:lstStyle/>
        <a:p>
          <a:endParaRPr lang="en-US"/>
        </a:p>
      </dgm:t>
    </dgm:pt>
    <dgm:pt modelId="{42AEF57A-5AC9-F046-AC84-C4EDB022A096}">
      <dgm:prSet phldrT="[Text]"/>
      <dgm:spPr>
        <a:solidFill>
          <a:schemeClr val="accent1"/>
        </a:solidFill>
        <a:ln>
          <a:solidFill>
            <a:srgbClr val="000000"/>
          </a:solidFill>
        </a:ln>
      </dgm:spPr>
      <dgm:t>
        <a:bodyPr/>
        <a:lstStyle/>
        <a:p>
          <a:r>
            <a:rPr lang="en-US" b="1" dirty="0" smtClean="0">
              <a:solidFill>
                <a:schemeClr val="tx1"/>
              </a:solidFill>
            </a:rPr>
            <a:t>Survival</a:t>
          </a:r>
          <a:endParaRPr lang="en-US" b="1" dirty="0">
            <a:solidFill>
              <a:schemeClr val="tx1"/>
            </a:solidFill>
          </a:endParaRPr>
        </a:p>
      </dgm:t>
    </dgm:pt>
    <dgm:pt modelId="{E578553F-285D-1649-A911-6940C642D4B1}" type="parTrans" cxnId="{3AE11143-90B8-EA4A-A4F9-AC25969E18F4}">
      <dgm:prSet/>
      <dgm:spPr/>
      <dgm:t>
        <a:bodyPr/>
        <a:lstStyle/>
        <a:p>
          <a:endParaRPr lang="en-US"/>
        </a:p>
      </dgm:t>
    </dgm:pt>
    <dgm:pt modelId="{DB5424FE-0EF7-AA48-A30B-EE5579817E22}" type="sibTrans" cxnId="{3AE11143-90B8-EA4A-A4F9-AC25969E18F4}">
      <dgm:prSet/>
      <dgm:spPr/>
      <dgm:t>
        <a:bodyPr/>
        <a:lstStyle/>
        <a:p>
          <a:endParaRPr lang="en-US"/>
        </a:p>
      </dgm:t>
    </dgm:pt>
    <dgm:pt modelId="{FCB9087D-880C-7F4A-9006-B7D2C96EB520}">
      <dgm:prSet phldrT="[Text]"/>
      <dgm:spPr>
        <a:solidFill>
          <a:schemeClr val="accent5">
            <a:lumMod val="20000"/>
            <a:lumOff val="80000"/>
          </a:schemeClr>
        </a:solidFill>
        <a:ln>
          <a:solidFill>
            <a:srgbClr val="000000"/>
          </a:solidFill>
        </a:ln>
      </dgm:spPr>
      <dgm:t>
        <a:bodyPr/>
        <a:lstStyle/>
        <a:p>
          <a:r>
            <a:rPr lang="en-US" b="1" dirty="0" smtClean="0">
              <a:solidFill>
                <a:schemeClr val="tx1"/>
              </a:solidFill>
            </a:rPr>
            <a:t>Supply market systems</a:t>
          </a:r>
          <a:endParaRPr lang="en-US" b="1" dirty="0">
            <a:solidFill>
              <a:schemeClr val="tx1"/>
            </a:solidFill>
          </a:endParaRPr>
        </a:p>
      </dgm:t>
    </dgm:pt>
    <dgm:pt modelId="{7AB57082-3541-1046-902A-0F4443882985}" type="parTrans" cxnId="{B9E8544B-1BF8-9045-A6B7-0619B6F36097}">
      <dgm:prSet/>
      <dgm:spPr/>
      <dgm:t>
        <a:bodyPr/>
        <a:lstStyle/>
        <a:p>
          <a:endParaRPr lang="en-US"/>
        </a:p>
      </dgm:t>
    </dgm:pt>
    <dgm:pt modelId="{AE512035-EB05-274F-AF81-AB49E2FD1BA1}" type="sibTrans" cxnId="{B9E8544B-1BF8-9045-A6B7-0619B6F36097}">
      <dgm:prSet/>
      <dgm:spPr/>
      <dgm:t>
        <a:bodyPr/>
        <a:lstStyle/>
        <a:p>
          <a:endParaRPr lang="en-US"/>
        </a:p>
      </dgm:t>
    </dgm:pt>
    <dgm:pt modelId="{E6B7D97C-EBB8-0B42-924F-5980EA883753}">
      <dgm:prSet phldrT="[Text]"/>
      <dgm:spPr>
        <a:solidFill>
          <a:schemeClr val="accent5">
            <a:lumMod val="20000"/>
            <a:lumOff val="80000"/>
          </a:schemeClr>
        </a:solidFill>
        <a:ln>
          <a:solidFill>
            <a:srgbClr val="000000"/>
          </a:solidFill>
        </a:ln>
      </dgm:spPr>
      <dgm:t>
        <a:bodyPr/>
        <a:lstStyle/>
        <a:p>
          <a:r>
            <a:rPr lang="en-US" b="1" dirty="0" smtClean="0">
              <a:solidFill>
                <a:schemeClr val="tx1"/>
              </a:solidFill>
            </a:rPr>
            <a:t>Income market systems</a:t>
          </a:r>
          <a:endParaRPr lang="en-US" b="1" dirty="0">
            <a:solidFill>
              <a:schemeClr val="tx1"/>
            </a:solidFill>
          </a:endParaRPr>
        </a:p>
      </dgm:t>
    </dgm:pt>
    <dgm:pt modelId="{4BE4FCE8-46F2-AB48-B392-80BB8E3860C9}" type="parTrans" cxnId="{B09D6B5C-CA2E-5E4F-9945-39303EFE0A57}">
      <dgm:prSet/>
      <dgm:spPr/>
      <dgm:t>
        <a:bodyPr/>
        <a:lstStyle/>
        <a:p>
          <a:endParaRPr lang="en-US"/>
        </a:p>
      </dgm:t>
    </dgm:pt>
    <dgm:pt modelId="{26B6BE11-8F6F-744A-A707-96BA9A5E04B2}" type="sibTrans" cxnId="{B09D6B5C-CA2E-5E4F-9945-39303EFE0A57}">
      <dgm:prSet/>
      <dgm:spPr/>
      <dgm:t>
        <a:bodyPr/>
        <a:lstStyle/>
        <a:p>
          <a:endParaRPr lang="en-US"/>
        </a:p>
      </dgm:t>
    </dgm:pt>
    <dgm:pt modelId="{31EA03C3-1BEC-F64D-889D-D3CA13A35978}">
      <dgm:prSet phldrT="[Text]"/>
      <dgm:spPr>
        <a:solidFill>
          <a:schemeClr val="tx2">
            <a:lumMod val="75000"/>
            <a:lumOff val="25000"/>
          </a:schemeClr>
        </a:solidFill>
        <a:ln>
          <a:solidFill>
            <a:srgbClr val="000000"/>
          </a:solidFill>
        </a:ln>
      </dgm:spPr>
      <dgm:t>
        <a:bodyPr/>
        <a:lstStyle/>
        <a:p>
          <a:r>
            <a:rPr lang="en-US" b="1" dirty="0" smtClean="0">
              <a:solidFill>
                <a:schemeClr val="tx1"/>
              </a:solidFill>
            </a:rPr>
            <a:t>Critical market systems</a:t>
          </a:r>
          <a:endParaRPr lang="en-US" b="1" dirty="0">
            <a:solidFill>
              <a:schemeClr val="tx1"/>
            </a:solidFill>
          </a:endParaRPr>
        </a:p>
      </dgm:t>
    </dgm:pt>
    <dgm:pt modelId="{A373DC52-570F-B24F-9B49-93DDE19E6AB7}" type="sibTrans" cxnId="{B07E5385-136A-0B43-88FD-CD63C6448B67}">
      <dgm:prSet/>
      <dgm:spPr/>
      <dgm:t>
        <a:bodyPr/>
        <a:lstStyle/>
        <a:p>
          <a:endParaRPr lang="en-US"/>
        </a:p>
      </dgm:t>
    </dgm:pt>
    <dgm:pt modelId="{1C52B0E9-9C71-6448-9C1B-B50EAB985837}" type="parTrans" cxnId="{B07E5385-136A-0B43-88FD-CD63C6448B67}">
      <dgm:prSet/>
      <dgm:spPr/>
      <dgm:t>
        <a:bodyPr/>
        <a:lstStyle/>
        <a:p>
          <a:endParaRPr lang="en-US"/>
        </a:p>
      </dgm:t>
    </dgm:pt>
    <dgm:pt modelId="{8FBED1F8-3AC7-9247-8B1B-D840EF337FDB}">
      <dgm:prSet phldrT="[Text]"/>
      <dgm:spPr>
        <a:solidFill>
          <a:schemeClr val="accent1">
            <a:lumMod val="60000"/>
            <a:lumOff val="40000"/>
          </a:schemeClr>
        </a:solidFill>
        <a:ln>
          <a:solidFill>
            <a:srgbClr val="000000"/>
          </a:solidFill>
        </a:ln>
      </dgm:spPr>
      <dgm:t>
        <a:bodyPr/>
        <a:lstStyle/>
        <a:p>
          <a:r>
            <a:rPr lang="en-US" b="1" dirty="0" smtClean="0">
              <a:solidFill>
                <a:schemeClr val="tx1"/>
              </a:solidFill>
            </a:rPr>
            <a:t>Supply market systems</a:t>
          </a:r>
          <a:endParaRPr lang="en-US" b="1" dirty="0">
            <a:solidFill>
              <a:schemeClr val="tx1"/>
            </a:solidFill>
          </a:endParaRPr>
        </a:p>
      </dgm:t>
    </dgm:pt>
    <dgm:pt modelId="{85F724BF-C9A7-7843-9840-DD89C4CB70CC}" type="parTrans" cxnId="{B29620BC-F195-A04C-B208-AF134B916AD1}">
      <dgm:prSet/>
      <dgm:spPr/>
      <dgm:t>
        <a:bodyPr/>
        <a:lstStyle/>
        <a:p>
          <a:endParaRPr lang="en-US"/>
        </a:p>
      </dgm:t>
    </dgm:pt>
    <dgm:pt modelId="{6C780DE7-DE29-414F-B68B-D75D2388586B}" type="sibTrans" cxnId="{B29620BC-F195-A04C-B208-AF134B916AD1}">
      <dgm:prSet/>
      <dgm:spPr/>
      <dgm:t>
        <a:bodyPr/>
        <a:lstStyle/>
        <a:p>
          <a:endParaRPr lang="en-US"/>
        </a:p>
      </dgm:t>
    </dgm:pt>
    <dgm:pt modelId="{43FC8D08-47B7-4C4C-ACFE-89471C2726BF}">
      <dgm:prSet phldrT="[Text]"/>
      <dgm:spPr>
        <a:solidFill>
          <a:schemeClr val="accent5">
            <a:lumMod val="60000"/>
            <a:lumOff val="40000"/>
          </a:schemeClr>
        </a:solidFill>
        <a:ln>
          <a:solidFill>
            <a:srgbClr val="000000"/>
          </a:solidFill>
        </a:ln>
      </dgm:spPr>
      <dgm:t>
        <a:bodyPr/>
        <a:lstStyle/>
        <a:p>
          <a:r>
            <a:rPr lang="en-US" b="1" dirty="0" smtClean="0">
              <a:solidFill>
                <a:schemeClr val="tx1"/>
              </a:solidFill>
            </a:rPr>
            <a:t>Livelihoods</a:t>
          </a:r>
          <a:endParaRPr lang="en-US" b="1" dirty="0">
            <a:solidFill>
              <a:schemeClr val="tx1"/>
            </a:solidFill>
          </a:endParaRPr>
        </a:p>
      </dgm:t>
    </dgm:pt>
    <dgm:pt modelId="{F42471F0-E536-7F4F-AC23-C9C1FE982E17}" type="parTrans" cxnId="{59623B92-3D50-3049-ACC1-68C05EF95E0C}">
      <dgm:prSet/>
      <dgm:spPr/>
      <dgm:t>
        <a:bodyPr/>
        <a:lstStyle/>
        <a:p>
          <a:endParaRPr lang="en-US"/>
        </a:p>
      </dgm:t>
    </dgm:pt>
    <dgm:pt modelId="{9ADCA361-CFC7-A745-8372-F128E9F741AA}" type="sibTrans" cxnId="{59623B92-3D50-3049-ACC1-68C05EF95E0C}">
      <dgm:prSet/>
      <dgm:spPr/>
      <dgm:t>
        <a:bodyPr/>
        <a:lstStyle/>
        <a:p>
          <a:endParaRPr lang="en-US"/>
        </a:p>
      </dgm:t>
    </dgm:pt>
    <dgm:pt modelId="{AA7466D1-FEB0-344F-B0AD-0F42398FCC1C}" type="pres">
      <dgm:prSet presAssocID="{597E572A-4764-E645-A50B-3157D010353F}" presName="Name0" presStyleCnt="0">
        <dgm:presLayoutVars>
          <dgm:chPref val="1"/>
          <dgm:dir/>
          <dgm:animOne val="branch"/>
          <dgm:animLvl val="lvl"/>
          <dgm:resizeHandles/>
        </dgm:presLayoutVars>
      </dgm:prSet>
      <dgm:spPr/>
      <dgm:t>
        <a:bodyPr/>
        <a:lstStyle/>
        <a:p>
          <a:endParaRPr lang="en-US"/>
        </a:p>
      </dgm:t>
    </dgm:pt>
    <dgm:pt modelId="{FFB8B8AD-5930-8747-962E-B1914D4ACB36}" type="pres">
      <dgm:prSet presAssocID="{31EA03C3-1BEC-F64D-889D-D3CA13A35978}" presName="vertOne" presStyleCnt="0"/>
      <dgm:spPr/>
    </dgm:pt>
    <dgm:pt modelId="{2AD6943D-1C36-9548-A94E-6ABF84CCAA57}" type="pres">
      <dgm:prSet presAssocID="{31EA03C3-1BEC-F64D-889D-D3CA13A35978}" presName="txOne" presStyleLbl="node0" presStyleIdx="0" presStyleCnt="1">
        <dgm:presLayoutVars>
          <dgm:chPref val="3"/>
        </dgm:presLayoutVars>
      </dgm:prSet>
      <dgm:spPr/>
      <dgm:t>
        <a:bodyPr/>
        <a:lstStyle/>
        <a:p>
          <a:endParaRPr lang="en-US"/>
        </a:p>
      </dgm:t>
    </dgm:pt>
    <dgm:pt modelId="{061E0FCA-A28D-B047-85BE-1C19E4A86620}" type="pres">
      <dgm:prSet presAssocID="{31EA03C3-1BEC-F64D-889D-D3CA13A35978}" presName="parTransOne" presStyleCnt="0"/>
      <dgm:spPr/>
    </dgm:pt>
    <dgm:pt modelId="{91C55AE2-23E4-D24A-91BA-E5268273396B}" type="pres">
      <dgm:prSet presAssocID="{31EA03C3-1BEC-F64D-889D-D3CA13A35978}" presName="horzOne" presStyleCnt="0"/>
      <dgm:spPr/>
    </dgm:pt>
    <dgm:pt modelId="{6FCF3484-0921-714B-9B2F-4058795AC1B1}" type="pres">
      <dgm:prSet presAssocID="{42AEF57A-5AC9-F046-AC84-C4EDB022A096}" presName="vertTwo" presStyleCnt="0"/>
      <dgm:spPr/>
    </dgm:pt>
    <dgm:pt modelId="{DD9F2E07-B253-B841-9F4E-7A2E7E25813B}" type="pres">
      <dgm:prSet presAssocID="{42AEF57A-5AC9-F046-AC84-C4EDB022A096}" presName="txTwo" presStyleLbl="node2" presStyleIdx="0" presStyleCnt="2">
        <dgm:presLayoutVars>
          <dgm:chPref val="3"/>
        </dgm:presLayoutVars>
      </dgm:prSet>
      <dgm:spPr/>
      <dgm:t>
        <a:bodyPr/>
        <a:lstStyle/>
        <a:p>
          <a:endParaRPr lang="en-US"/>
        </a:p>
      </dgm:t>
    </dgm:pt>
    <dgm:pt modelId="{D52B80A3-09AA-7E46-8279-289E7C1233B4}" type="pres">
      <dgm:prSet presAssocID="{42AEF57A-5AC9-F046-AC84-C4EDB022A096}" presName="parTransTwo" presStyleCnt="0"/>
      <dgm:spPr/>
    </dgm:pt>
    <dgm:pt modelId="{6B578FD7-F203-2245-B43E-7FCDE6E39321}" type="pres">
      <dgm:prSet presAssocID="{42AEF57A-5AC9-F046-AC84-C4EDB022A096}" presName="horzTwo" presStyleCnt="0"/>
      <dgm:spPr/>
    </dgm:pt>
    <dgm:pt modelId="{498A1BAC-E6C6-2240-9DB8-DB4476BCDDB9}" type="pres">
      <dgm:prSet presAssocID="{8FBED1F8-3AC7-9247-8B1B-D840EF337FDB}" presName="vertThree" presStyleCnt="0"/>
      <dgm:spPr/>
    </dgm:pt>
    <dgm:pt modelId="{56E7E119-C120-744E-9838-07CB1EB3D65C}" type="pres">
      <dgm:prSet presAssocID="{8FBED1F8-3AC7-9247-8B1B-D840EF337FDB}" presName="txThree" presStyleLbl="node3" presStyleIdx="0" presStyleCnt="3" custLinFactNeighborY="1262">
        <dgm:presLayoutVars>
          <dgm:chPref val="3"/>
        </dgm:presLayoutVars>
      </dgm:prSet>
      <dgm:spPr/>
      <dgm:t>
        <a:bodyPr/>
        <a:lstStyle/>
        <a:p>
          <a:endParaRPr lang="en-US"/>
        </a:p>
      </dgm:t>
    </dgm:pt>
    <dgm:pt modelId="{A023377B-BB87-AD4E-AB5D-28FB4AF68FCC}" type="pres">
      <dgm:prSet presAssocID="{8FBED1F8-3AC7-9247-8B1B-D840EF337FDB}" presName="horzThree" presStyleCnt="0"/>
      <dgm:spPr/>
    </dgm:pt>
    <dgm:pt modelId="{D2DDF205-657F-1947-A332-B615B5ED8E1D}" type="pres">
      <dgm:prSet presAssocID="{DB5424FE-0EF7-AA48-A30B-EE5579817E22}" presName="sibSpaceTwo" presStyleCnt="0"/>
      <dgm:spPr/>
    </dgm:pt>
    <dgm:pt modelId="{F99FB24C-3A2E-2343-81F9-36EBE558092A}" type="pres">
      <dgm:prSet presAssocID="{43FC8D08-47B7-4C4C-ACFE-89471C2726BF}" presName="vertTwo" presStyleCnt="0"/>
      <dgm:spPr/>
    </dgm:pt>
    <dgm:pt modelId="{D1332BAA-C8C2-F54D-91A5-C60F337AA7E2}" type="pres">
      <dgm:prSet presAssocID="{43FC8D08-47B7-4C4C-ACFE-89471C2726BF}" presName="txTwo" presStyleLbl="node2" presStyleIdx="1" presStyleCnt="2">
        <dgm:presLayoutVars>
          <dgm:chPref val="3"/>
        </dgm:presLayoutVars>
      </dgm:prSet>
      <dgm:spPr/>
      <dgm:t>
        <a:bodyPr/>
        <a:lstStyle/>
        <a:p>
          <a:endParaRPr lang="en-US"/>
        </a:p>
      </dgm:t>
    </dgm:pt>
    <dgm:pt modelId="{BD752F00-F46A-574B-B6BA-4669FD921D80}" type="pres">
      <dgm:prSet presAssocID="{43FC8D08-47B7-4C4C-ACFE-89471C2726BF}" presName="parTransTwo" presStyleCnt="0"/>
      <dgm:spPr/>
    </dgm:pt>
    <dgm:pt modelId="{2C32CD19-6796-1946-9361-7F998C56D70E}" type="pres">
      <dgm:prSet presAssocID="{43FC8D08-47B7-4C4C-ACFE-89471C2726BF}" presName="horzTwo" presStyleCnt="0"/>
      <dgm:spPr/>
    </dgm:pt>
    <dgm:pt modelId="{3D5354E4-CB7F-7C4E-A3C0-7BC4EA71FBBC}" type="pres">
      <dgm:prSet presAssocID="{FCB9087D-880C-7F4A-9006-B7D2C96EB520}" presName="vertThree" presStyleCnt="0"/>
      <dgm:spPr/>
    </dgm:pt>
    <dgm:pt modelId="{10545ABC-6E02-D247-BAE5-36A36AE82335}" type="pres">
      <dgm:prSet presAssocID="{FCB9087D-880C-7F4A-9006-B7D2C96EB520}" presName="txThree" presStyleLbl="node3" presStyleIdx="1" presStyleCnt="3">
        <dgm:presLayoutVars>
          <dgm:chPref val="3"/>
        </dgm:presLayoutVars>
      </dgm:prSet>
      <dgm:spPr/>
      <dgm:t>
        <a:bodyPr/>
        <a:lstStyle/>
        <a:p>
          <a:endParaRPr lang="en-US"/>
        </a:p>
      </dgm:t>
    </dgm:pt>
    <dgm:pt modelId="{2A984AF7-1880-A94E-9B99-FC095B858CF1}" type="pres">
      <dgm:prSet presAssocID="{FCB9087D-880C-7F4A-9006-B7D2C96EB520}" presName="horzThree" presStyleCnt="0"/>
      <dgm:spPr/>
    </dgm:pt>
    <dgm:pt modelId="{31059FB7-A255-5E4A-AE9E-099B0F613480}" type="pres">
      <dgm:prSet presAssocID="{AE512035-EB05-274F-AF81-AB49E2FD1BA1}" presName="sibSpaceThree" presStyleCnt="0"/>
      <dgm:spPr/>
    </dgm:pt>
    <dgm:pt modelId="{62FB59BF-5F0A-074B-AEC3-39A9FFD8B394}" type="pres">
      <dgm:prSet presAssocID="{E6B7D97C-EBB8-0B42-924F-5980EA883753}" presName="vertThree" presStyleCnt="0"/>
      <dgm:spPr/>
    </dgm:pt>
    <dgm:pt modelId="{AEE59E0C-9E2C-9B44-89A3-3E4523A4D9A9}" type="pres">
      <dgm:prSet presAssocID="{E6B7D97C-EBB8-0B42-924F-5980EA883753}" presName="txThree" presStyleLbl="node3" presStyleIdx="2" presStyleCnt="3">
        <dgm:presLayoutVars>
          <dgm:chPref val="3"/>
        </dgm:presLayoutVars>
      </dgm:prSet>
      <dgm:spPr/>
      <dgm:t>
        <a:bodyPr/>
        <a:lstStyle/>
        <a:p>
          <a:endParaRPr lang="en-US"/>
        </a:p>
      </dgm:t>
    </dgm:pt>
    <dgm:pt modelId="{7D6EB959-69D7-1349-A467-24928CDADA77}" type="pres">
      <dgm:prSet presAssocID="{E6B7D97C-EBB8-0B42-924F-5980EA883753}" presName="horzThree" presStyleCnt="0"/>
      <dgm:spPr/>
    </dgm:pt>
  </dgm:ptLst>
  <dgm:cxnLst>
    <dgm:cxn modelId="{D1B5245A-032E-1447-B7BD-3EA0838EE563}" type="presOf" srcId="{FCB9087D-880C-7F4A-9006-B7D2C96EB520}" destId="{10545ABC-6E02-D247-BAE5-36A36AE82335}" srcOrd="0" destOrd="0" presId="urn:microsoft.com/office/officeart/2005/8/layout/hierarchy4"/>
    <dgm:cxn modelId="{5F9BB0CD-C7C1-364F-A49B-C719509ABD0F}" type="presOf" srcId="{8FBED1F8-3AC7-9247-8B1B-D840EF337FDB}" destId="{56E7E119-C120-744E-9838-07CB1EB3D65C}" srcOrd="0" destOrd="0" presId="urn:microsoft.com/office/officeart/2005/8/layout/hierarchy4"/>
    <dgm:cxn modelId="{3AE11143-90B8-EA4A-A4F9-AC25969E18F4}" srcId="{31EA03C3-1BEC-F64D-889D-D3CA13A35978}" destId="{42AEF57A-5AC9-F046-AC84-C4EDB022A096}" srcOrd="0" destOrd="0" parTransId="{E578553F-285D-1649-A911-6940C642D4B1}" sibTransId="{DB5424FE-0EF7-AA48-A30B-EE5579817E22}"/>
    <dgm:cxn modelId="{0C98A592-066C-E94E-A45E-C11710A4C4E0}" type="presOf" srcId="{597E572A-4764-E645-A50B-3157D010353F}" destId="{AA7466D1-FEB0-344F-B0AD-0F42398FCC1C}" srcOrd="0" destOrd="0" presId="urn:microsoft.com/office/officeart/2005/8/layout/hierarchy4"/>
    <dgm:cxn modelId="{6135F939-F58A-EE44-9B3E-E110A64E5965}" type="presOf" srcId="{42AEF57A-5AC9-F046-AC84-C4EDB022A096}" destId="{DD9F2E07-B253-B841-9F4E-7A2E7E25813B}" srcOrd="0" destOrd="0" presId="urn:microsoft.com/office/officeart/2005/8/layout/hierarchy4"/>
    <dgm:cxn modelId="{B9E8544B-1BF8-9045-A6B7-0619B6F36097}" srcId="{43FC8D08-47B7-4C4C-ACFE-89471C2726BF}" destId="{FCB9087D-880C-7F4A-9006-B7D2C96EB520}" srcOrd="0" destOrd="0" parTransId="{7AB57082-3541-1046-902A-0F4443882985}" sibTransId="{AE512035-EB05-274F-AF81-AB49E2FD1BA1}"/>
    <dgm:cxn modelId="{B07E5385-136A-0B43-88FD-CD63C6448B67}" srcId="{597E572A-4764-E645-A50B-3157D010353F}" destId="{31EA03C3-1BEC-F64D-889D-D3CA13A35978}" srcOrd="0" destOrd="0" parTransId="{1C52B0E9-9C71-6448-9C1B-B50EAB985837}" sibTransId="{A373DC52-570F-B24F-9B49-93DDE19E6AB7}"/>
    <dgm:cxn modelId="{78209204-C5E2-7744-8071-7D021D420555}" type="presOf" srcId="{43FC8D08-47B7-4C4C-ACFE-89471C2726BF}" destId="{D1332BAA-C8C2-F54D-91A5-C60F337AA7E2}" srcOrd="0" destOrd="0" presId="urn:microsoft.com/office/officeart/2005/8/layout/hierarchy4"/>
    <dgm:cxn modelId="{04154C0C-87C9-B74C-B0CD-F2171CDC534B}" type="presOf" srcId="{31EA03C3-1BEC-F64D-889D-D3CA13A35978}" destId="{2AD6943D-1C36-9548-A94E-6ABF84CCAA57}" srcOrd="0" destOrd="0" presId="urn:microsoft.com/office/officeart/2005/8/layout/hierarchy4"/>
    <dgm:cxn modelId="{B29620BC-F195-A04C-B208-AF134B916AD1}" srcId="{42AEF57A-5AC9-F046-AC84-C4EDB022A096}" destId="{8FBED1F8-3AC7-9247-8B1B-D840EF337FDB}" srcOrd="0" destOrd="0" parTransId="{85F724BF-C9A7-7843-9840-DD89C4CB70CC}" sibTransId="{6C780DE7-DE29-414F-B68B-D75D2388586B}"/>
    <dgm:cxn modelId="{59623B92-3D50-3049-ACC1-68C05EF95E0C}" srcId="{31EA03C3-1BEC-F64D-889D-D3CA13A35978}" destId="{43FC8D08-47B7-4C4C-ACFE-89471C2726BF}" srcOrd="1" destOrd="0" parTransId="{F42471F0-E536-7F4F-AC23-C9C1FE982E17}" sibTransId="{9ADCA361-CFC7-A745-8372-F128E9F741AA}"/>
    <dgm:cxn modelId="{A00B2F82-175F-0548-A818-C4EAF7C115E1}" type="presOf" srcId="{E6B7D97C-EBB8-0B42-924F-5980EA883753}" destId="{AEE59E0C-9E2C-9B44-89A3-3E4523A4D9A9}" srcOrd="0" destOrd="0" presId="urn:microsoft.com/office/officeart/2005/8/layout/hierarchy4"/>
    <dgm:cxn modelId="{B09D6B5C-CA2E-5E4F-9945-39303EFE0A57}" srcId="{43FC8D08-47B7-4C4C-ACFE-89471C2726BF}" destId="{E6B7D97C-EBB8-0B42-924F-5980EA883753}" srcOrd="1" destOrd="0" parTransId="{4BE4FCE8-46F2-AB48-B392-80BB8E3860C9}" sibTransId="{26B6BE11-8F6F-744A-A707-96BA9A5E04B2}"/>
    <dgm:cxn modelId="{A4D3A386-B4B7-684E-A7C0-B5438759A640}" type="presParOf" srcId="{AA7466D1-FEB0-344F-B0AD-0F42398FCC1C}" destId="{FFB8B8AD-5930-8747-962E-B1914D4ACB36}" srcOrd="0" destOrd="0" presId="urn:microsoft.com/office/officeart/2005/8/layout/hierarchy4"/>
    <dgm:cxn modelId="{F07B9173-4333-C847-8CA4-7F1ED6F49ED8}" type="presParOf" srcId="{FFB8B8AD-5930-8747-962E-B1914D4ACB36}" destId="{2AD6943D-1C36-9548-A94E-6ABF84CCAA57}" srcOrd="0" destOrd="0" presId="urn:microsoft.com/office/officeart/2005/8/layout/hierarchy4"/>
    <dgm:cxn modelId="{25D9558F-26C2-A545-9516-6148455EC9C8}" type="presParOf" srcId="{FFB8B8AD-5930-8747-962E-B1914D4ACB36}" destId="{061E0FCA-A28D-B047-85BE-1C19E4A86620}" srcOrd="1" destOrd="0" presId="urn:microsoft.com/office/officeart/2005/8/layout/hierarchy4"/>
    <dgm:cxn modelId="{CF1E5621-31AA-5D45-A1B7-43AEB1918606}" type="presParOf" srcId="{FFB8B8AD-5930-8747-962E-B1914D4ACB36}" destId="{91C55AE2-23E4-D24A-91BA-E5268273396B}" srcOrd="2" destOrd="0" presId="urn:microsoft.com/office/officeart/2005/8/layout/hierarchy4"/>
    <dgm:cxn modelId="{D94091D0-B034-6446-87C0-CC54645B8326}" type="presParOf" srcId="{91C55AE2-23E4-D24A-91BA-E5268273396B}" destId="{6FCF3484-0921-714B-9B2F-4058795AC1B1}" srcOrd="0" destOrd="0" presId="urn:microsoft.com/office/officeart/2005/8/layout/hierarchy4"/>
    <dgm:cxn modelId="{A7E49B0D-2F71-9447-B3F8-C4EF09A98DA3}" type="presParOf" srcId="{6FCF3484-0921-714B-9B2F-4058795AC1B1}" destId="{DD9F2E07-B253-B841-9F4E-7A2E7E25813B}" srcOrd="0" destOrd="0" presId="urn:microsoft.com/office/officeart/2005/8/layout/hierarchy4"/>
    <dgm:cxn modelId="{073E60F9-3CE3-DE49-B789-E5E108C7125A}" type="presParOf" srcId="{6FCF3484-0921-714B-9B2F-4058795AC1B1}" destId="{D52B80A3-09AA-7E46-8279-289E7C1233B4}" srcOrd="1" destOrd="0" presId="urn:microsoft.com/office/officeart/2005/8/layout/hierarchy4"/>
    <dgm:cxn modelId="{4AA7D126-413E-3148-88CC-045B67D8A038}" type="presParOf" srcId="{6FCF3484-0921-714B-9B2F-4058795AC1B1}" destId="{6B578FD7-F203-2245-B43E-7FCDE6E39321}" srcOrd="2" destOrd="0" presId="urn:microsoft.com/office/officeart/2005/8/layout/hierarchy4"/>
    <dgm:cxn modelId="{55D4A7B0-EC34-2C49-A939-55B9B87B6CDA}" type="presParOf" srcId="{6B578FD7-F203-2245-B43E-7FCDE6E39321}" destId="{498A1BAC-E6C6-2240-9DB8-DB4476BCDDB9}" srcOrd="0" destOrd="0" presId="urn:microsoft.com/office/officeart/2005/8/layout/hierarchy4"/>
    <dgm:cxn modelId="{D19FD359-782D-3045-8A50-18A9AB072815}" type="presParOf" srcId="{498A1BAC-E6C6-2240-9DB8-DB4476BCDDB9}" destId="{56E7E119-C120-744E-9838-07CB1EB3D65C}" srcOrd="0" destOrd="0" presId="urn:microsoft.com/office/officeart/2005/8/layout/hierarchy4"/>
    <dgm:cxn modelId="{CA017E5B-1FAF-5444-84A6-305902E0A253}" type="presParOf" srcId="{498A1BAC-E6C6-2240-9DB8-DB4476BCDDB9}" destId="{A023377B-BB87-AD4E-AB5D-28FB4AF68FCC}" srcOrd="1" destOrd="0" presId="urn:microsoft.com/office/officeart/2005/8/layout/hierarchy4"/>
    <dgm:cxn modelId="{51FE269D-1992-C54C-A784-49B6EF9FF144}" type="presParOf" srcId="{91C55AE2-23E4-D24A-91BA-E5268273396B}" destId="{D2DDF205-657F-1947-A332-B615B5ED8E1D}" srcOrd="1" destOrd="0" presId="urn:microsoft.com/office/officeart/2005/8/layout/hierarchy4"/>
    <dgm:cxn modelId="{BF1FC0D1-B9DE-DE4B-9DC7-22AE9E618841}" type="presParOf" srcId="{91C55AE2-23E4-D24A-91BA-E5268273396B}" destId="{F99FB24C-3A2E-2343-81F9-36EBE558092A}" srcOrd="2" destOrd="0" presId="urn:microsoft.com/office/officeart/2005/8/layout/hierarchy4"/>
    <dgm:cxn modelId="{B441ED50-D0ED-DF42-9FF3-6C7E6A9DFF80}" type="presParOf" srcId="{F99FB24C-3A2E-2343-81F9-36EBE558092A}" destId="{D1332BAA-C8C2-F54D-91A5-C60F337AA7E2}" srcOrd="0" destOrd="0" presId="urn:microsoft.com/office/officeart/2005/8/layout/hierarchy4"/>
    <dgm:cxn modelId="{04B654A5-36CB-6644-98FE-7D63AE435136}" type="presParOf" srcId="{F99FB24C-3A2E-2343-81F9-36EBE558092A}" destId="{BD752F00-F46A-574B-B6BA-4669FD921D80}" srcOrd="1" destOrd="0" presId="urn:microsoft.com/office/officeart/2005/8/layout/hierarchy4"/>
    <dgm:cxn modelId="{5C7B83D3-CA9D-8B42-9466-98C64AA396FB}" type="presParOf" srcId="{F99FB24C-3A2E-2343-81F9-36EBE558092A}" destId="{2C32CD19-6796-1946-9361-7F998C56D70E}" srcOrd="2" destOrd="0" presId="urn:microsoft.com/office/officeart/2005/8/layout/hierarchy4"/>
    <dgm:cxn modelId="{C076FE9B-517B-9649-988A-8CDC0B36521F}" type="presParOf" srcId="{2C32CD19-6796-1946-9361-7F998C56D70E}" destId="{3D5354E4-CB7F-7C4E-A3C0-7BC4EA71FBBC}" srcOrd="0" destOrd="0" presId="urn:microsoft.com/office/officeart/2005/8/layout/hierarchy4"/>
    <dgm:cxn modelId="{287C3997-6247-924B-A872-7D3117430656}" type="presParOf" srcId="{3D5354E4-CB7F-7C4E-A3C0-7BC4EA71FBBC}" destId="{10545ABC-6E02-D247-BAE5-36A36AE82335}" srcOrd="0" destOrd="0" presId="urn:microsoft.com/office/officeart/2005/8/layout/hierarchy4"/>
    <dgm:cxn modelId="{4F69755E-F966-1947-B1AB-0880B3D6270F}" type="presParOf" srcId="{3D5354E4-CB7F-7C4E-A3C0-7BC4EA71FBBC}" destId="{2A984AF7-1880-A94E-9B99-FC095B858CF1}" srcOrd="1" destOrd="0" presId="urn:microsoft.com/office/officeart/2005/8/layout/hierarchy4"/>
    <dgm:cxn modelId="{99CDB8B4-9DD3-F240-82DF-D221C42329C5}" type="presParOf" srcId="{2C32CD19-6796-1946-9361-7F998C56D70E}" destId="{31059FB7-A255-5E4A-AE9E-099B0F613480}" srcOrd="1" destOrd="0" presId="urn:microsoft.com/office/officeart/2005/8/layout/hierarchy4"/>
    <dgm:cxn modelId="{14905666-ED5A-9143-9103-328D790E45FD}" type="presParOf" srcId="{2C32CD19-6796-1946-9361-7F998C56D70E}" destId="{62FB59BF-5F0A-074B-AEC3-39A9FFD8B394}" srcOrd="2" destOrd="0" presId="urn:microsoft.com/office/officeart/2005/8/layout/hierarchy4"/>
    <dgm:cxn modelId="{5D63BA5C-FEC7-9F46-8F8F-7A0134628C22}" type="presParOf" srcId="{62FB59BF-5F0A-074B-AEC3-39A9FFD8B394}" destId="{AEE59E0C-9E2C-9B44-89A3-3E4523A4D9A9}" srcOrd="0" destOrd="0" presId="urn:microsoft.com/office/officeart/2005/8/layout/hierarchy4"/>
    <dgm:cxn modelId="{13D81DA5-81B8-374B-BD7B-2A0B5251EC98}" type="presParOf" srcId="{62FB59BF-5F0A-074B-AEC3-39A9FFD8B394}" destId="{7D6EB959-69D7-1349-A467-24928CDADA77}" srcOrd="1" destOrd="0" presId="urn:microsoft.com/office/officeart/2005/8/layout/hierarchy4"/>
  </dgm:cxnLst>
  <dgm:bg/>
  <dgm:whole>
    <a:ln>
      <a:no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List2#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png"/></Relationships>
</file>

<file path=ppt/drawings/drawing1.xml><?xml version="1.0" encoding="utf-8"?>
<c:userShapes xmlns:c="http://schemas.openxmlformats.org/drawingml/2006/chart">
  <cdr:relSizeAnchor xmlns:cdr="http://schemas.openxmlformats.org/drawingml/2006/chartDrawing">
    <cdr:from>
      <cdr:x>0.68182</cdr:x>
      <cdr:y>0.30303</cdr:y>
    </cdr:from>
    <cdr:to>
      <cdr:x>0.89091</cdr:x>
      <cdr:y>0.40707</cdr:y>
    </cdr:to>
    <cdr:sp macro="" textlink="">
      <cdr:nvSpPr>
        <cdr:cNvPr id="2" name="TextBox 1"/>
        <cdr:cNvSpPr txBox="1"/>
      </cdr:nvSpPr>
      <cdr:spPr>
        <a:xfrm xmlns:a="http://schemas.openxmlformats.org/drawingml/2006/main">
          <a:off x="5715000" y="1524000"/>
          <a:ext cx="1752600" cy="5232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eaLnBrk="0" fontAlgn="base" hangingPunct="0">
            <a:spcBef>
              <a:spcPct val="0"/>
            </a:spcBef>
            <a:spcAft>
              <a:spcPct val="0"/>
            </a:spcAft>
            <a:defRPr sz="2400" u="sng" kern="1200">
              <a:solidFill>
                <a:sysClr val="windowText" lastClr="000000"/>
              </a:solidFill>
              <a:latin typeface="Arial" pitchFamily="-112" charset="0"/>
              <a:ea typeface="ＭＳ Ｐゴシック" pitchFamily="-112" charset="-128"/>
              <a:cs typeface="ＭＳ Ｐゴシック" pitchFamily="-112" charset="-128"/>
            </a:defRPr>
          </a:lvl1pPr>
          <a:lvl2pPr marL="457200" algn="l" rtl="0" eaLnBrk="0" fontAlgn="base" hangingPunct="0">
            <a:spcBef>
              <a:spcPct val="0"/>
            </a:spcBef>
            <a:spcAft>
              <a:spcPct val="0"/>
            </a:spcAft>
            <a:defRPr sz="2400" u="sng" kern="1200">
              <a:solidFill>
                <a:sysClr val="windowText" lastClr="000000"/>
              </a:solidFill>
              <a:latin typeface="Arial" pitchFamily="-112" charset="0"/>
              <a:ea typeface="ＭＳ Ｐゴシック" pitchFamily="-112" charset="-128"/>
              <a:cs typeface="ＭＳ Ｐゴシック" pitchFamily="-112" charset="-128"/>
            </a:defRPr>
          </a:lvl2pPr>
          <a:lvl3pPr marL="914400" algn="l" rtl="0" eaLnBrk="0" fontAlgn="base" hangingPunct="0">
            <a:spcBef>
              <a:spcPct val="0"/>
            </a:spcBef>
            <a:spcAft>
              <a:spcPct val="0"/>
            </a:spcAft>
            <a:defRPr sz="2400" u="sng" kern="1200">
              <a:solidFill>
                <a:sysClr val="windowText" lastClr="000000"/>
              </a:solidFill>
              <a:latin typeface="Arial" pitchFamily="-112" charset="0"/>
              <a:ea typeface="ＭＳ Ｐゴシック" pitchFamily="-112" charset="-128"/>
              <a:cs typeface="ＭＳ Ｐゴシック" pitchFamily="-112" charset="-128"/>
            </a:defRPr>
          </a:lvl3pPr>
          <a:lvl4pPr marL="1371600" algn="l" rtl="0" eaLnBrk="0" fontAlgn="base" hangingPunct="0">
            <a:spcBef>
              <a:spcPct val="0"/>
            </a:spcBef>
            <a:spcAft>
              <a:spcPct val="0"/>
            </a:spcAft>
            <a:defRPr sz="2400" u="sng" kern="1200">
              <a:solidFill>
                <a:sysClr val="windowText" lastClr="000000"/>
              </a:solidFill>
              <a:latin typeface="Arial" pitchFamily="-112" charset="0"/>
              <a:ea typeface="ＭＳ Ｐゴシック" pitchFamily="-112" charset="-128"/>
              <a:cs typeface="ＭＳ Ｐゴシック" pitchFamily="-112" charset="-128"/>
            </a:defRPr>
          </a:lvl4pPr>
          <a:lvl5pPr marL="1828800" algn="l" rtl="0" eaLnBrk="0" fontAlgn="base" hangingPunct="0">
            <a:spcBef>
              <a:spcPct val="0"/>
            </a:spcBef>
            <a:spcAft>
              <a:spcPct val="0"/>
            </a:spcAft>
            <a:defRPr sz="2400" u="sng" kern="1200">
              <a:solidFill>
                <a:sysClr val="windowText" lastClr="000000"/>
              </a:solidFill>
              <a:latin typeface="Arial" pitchFamily="-112" charset="0"/>
              <a:ea typeface="ＭＳ Ｐゴシック" pitchFamily="-112" charset="-128"/>
              <a:cs typeface="ＭＳ Ｐゴシック" pitchFamily="-112" charset="-128"/>
            </a:defRPr>
          </a:lvl5pPr>
          <a:lvl6pPr marL="2286000" algn="l" defTabSz="457200" rtl="0" eaLnBrk="1" latinLnBrk="0" hangingPunct="1">
            <a:defRPr sz="2400" u="sng" kern="1200">
              <a:solidFill>
                <a:sysClr val="windowText" lastClr="000000"/>
              </a:solidFill>
              <a:latin typeface="Arial" pitchFamily="-112" charset="0"/>
              <a:ea typeface="ＭＳ Ｐゴシック" pitchFamily="-112" charset="-128"/>
              <a:cs typeface="ＭＳ Ｐゴシック" pitchFamily="-112" charset="-128"/>
            </a:defRPr>
          </a:lvl6pPr>
          <a:lvl7pPr marL="2743200" algn="l" defTabSz="457200" rtl="0" eaLnBrk="1" latinLnBrk="0" hangingPunct="1">
            <a:defRPr sz="2400" u="sng" kern="1200">
              <a:solidFill>
                <a:sysClr val="windowText" lastClr="000000"/>
              </a:solidFill>
              <a:latin typeface="Arial" pitchFamily="-112" charset="0"/>
              <a:ea typeface="ＭＳ Ｐゴシック" pitchFamily="-112" charset="-128"/>
              <a:cs typeface="ＭＳ Ｐゴシック" pitchFamily="-112" charset="-128"/>
            </a:defRPr>
          </a:lvl7pPr>
          <a:lvl8pPr marL="3200400" algn="l" defTabSz="457200" rtl="0" eaLnBrk="1" latinLnBrk="0" hangingPunct="1">
            <a:defRPr sz="2400" u="sng" kern="1200">
              <a:solidFill>
                <a:sysClr val="windowText" lastClr="000000"/>
              </a:solidFill>
              <a:latin typeface="Arial" pitchFamily="-112" charset="0"/>
              <a:ea typeface="ＭＳ Ｐゴシック" pitchFamily="-112" charset="-128"/>
              <a:cs typeface="ＭＳ Ｐゴシック" pitchFamily="-112" charset="-128"/>
            </a:defRPr>
          </a:lvl8pPr>
          <a:lvl9pPr marL="3657600" algn="l" defTabSz="457200" rtl="0" eaLnBrk="1" latinLnBrk="0" hangingPunct="1">
            <a:defRPr sz="2400" u="sng" kern="1200">
              <a:solidFill>
                <a:sysClr val="windowText" lastClr="000000"/>
              </a:solidFill>
              <a:latin typeface="Arial" pitchFamily="-112" charset="0"/>
              <a:ea typeface="ＭＳ Ｐゴシック" pitchFamily="-112" charset="-128"/>
              <a:cs typeface="ＭＳ Ｐゴシック" pitchFamily="-112" charset="-128"/>
            </a:defRPr>
          </a:lvl9pPr>
        </a:lstStyle>
        <a:p xmlns:a="http://schemas.openxmlformats.org/drawingml/2006/main">
          <a:r>
            <a:rPr lang="en-GB" sz="2800" b="1" u="none" dirty="0" smtClean="0"/>
            <a:t>Survival</a:t>
          </a:r>
          <a:endParaRPr lang="en-GB" sz="2800" b="1" u="none" dirty="0"/>
        </a:p>
      </cdr:txBody>
    </cdr:sp>
  </cdr:relSizeAnchor>
  <cdr:relSizeAnchor xmlns:cdr="http://schemas.openxmlformats.org/drawingml/2006/chartDrawing">
    <cdr:from>
      <cdr:x>0.0945</cdr:x>
      <cdr:y>0.23763</cdr:y>
    </cdr:from>
    <cdr:to>
      <cdr:x>0.67632</cdr:x>
      <cdr:y>0.23794</cdr:y>
    </cdr:to>
    <cdr:cxnSp macro="">
      <cdr:nvCxnSpPr>
        <cdr:cNvPr id="3" name="Straight Connector 2"/>
        <cdr:cNvCxnSpPr/>
      </cdr:nvCxnSpPr>
      <cdr:spPr>
        <a:xfrm xmlns:a="http://schemas.openxmlformats.org/drawingml/2006/main">
          <a:off x="792088" y="1195075"/>
          <a:ext cx="4876800" cy="1588"/>
        </a:xfrm>
        <a:prstGeom xmlns:a="http://schemas.openxmlformats.org/drawingml/2006/main" prst="line">
          <a:avLst/>
        </a:prstGeom>
        <a:ln xmlns:a="http://schemas.openxmlformats.org/drawingml/2006/main" w="57150" cap="flat" cmpd="sng" algn="ctr">
          <a:solidFill>
            <a:schemeClr val="tx1"/>
          </a:solidFill>
          <a:prstDash val="sysDash"/>
          <a:round/>
          <a:headEnd type="none" w="med" len="med"/>
          <a:tailEnd type="none" w="med" len="med"/>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0.67026</cdr:x>
      <cdr:y>0.08611</cdr:y>
    </cdr:from>
    <cdr:to>
      <cdr:x>0.94298</cdr:x>
      <cdr:y>0.27582</cdr:y>
    </cdr:to>
    <cdr:sp macro="" textlink="">
      <cdr:nvSpPr>
        <cdr:cNvPr id="4" name="TextBox 3"/>
        <cdr:cNvSpPr txBox="1">
          <a:spLocks xmlns:a="http://schemas.openxmlformats.org/drawingml/2006/main" noChangeArrowheads="1"/>
        </cdr:cNvSpPr>
      </cdr:nvSpPr>
      <cdr:spPr bwMode="auto">
        <a:xfrm xmlns:a="http://schemas.openxmlformats.org/drawingml/2006/main">
          <a:off x="5618088" y="433075"/>
          <a:ext cx="2286000" cy="95408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xmlns:a="http://schemas.openxmlformats.org/drawingml/2006/main" xmlns:cdr="http://schemas.openxmlformats.org/drawingml/2006/chartDrawing" xmlns:c="http://schemas.openxmlformats.org/drawingml/2006/chart" xmlns="">
              <a:solidFill>
                <a:srgbClr val="FFFFFF"/>
              </a:solidFill>
            </a14:hiddenFill>
          </a:ext>
          <a:ext uri="{91240B29-F687-4f45-9708-019B960494DF}">
            <a14:hiddenLine xmlns:a14="http://schemas.microsoft.com/office/drawing/2010/main" xmlns:a="http://schemas.openxmlformats.org/drawingml/2006/main" xmlns:cdr="http://schemas.openxmlformats.org/drawingml/2006/chartDrawing" xmlns:c="http://schemas.openxmlformats.org/drawingml/2006/chart" xmlns="" w="9525">
              <a:solidFill>
                <a:srgbClr val="000000"/>
              </a:solidFill>
              <a:miter lim="800000"/>
              <a:headEnd/>
              <a:tailEnd/>
            </a14:hiddenLine>
          </a:ext>
        </a:extLst>
      </cdr:spPr>
      <cdr:txBody>
        <a:bodyPr xmlns:a="http://schemas.openxmlformats.org/drawingml/2006/main">
          <a:spAutoFit/>
        </a:bodyPr>
        <a:lstStyle xmlns:a="http://schemas.openxmlformats.org/drawingml/2006/main">
          <a:defPPr>
            <a:defRPr lang="en-US"/>
          </a:defPPr>
          <a:lvl1pPr algn="l" rtl="0" eaLnBrk="0" fontAlgn="base" hangingPunct="0">
            <a:spcBef>
              <a:spcPct val="0"/>
            </a:spcBef>
            <a:spcAft>
              <a:spcPct val="0"/>
            </a:spcAft>
            <a:defRPr sz="2400" u="sng"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u="sng"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u="sng"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u="sng"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u="sng"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u="sng"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u="sng"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u="sng"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u="sng" kern="1200">
              <a:solidFill>
                <a:schemeClr val="tx1"/>
              </a:solidFill>
              <a:latin typeface="Arial" charset="0"/>
              <a:ea typeface="ＭＳ Ｐゴシック" charset="0"/>
              <a:cs typeface="ＭＳ Ｐゴシック" charset="0"/>
            </a:defRPr>
          </a:lvl9pPr>
        </a:lstStyle>
        <a:p xmlns:a="http://schemas.openxmlformats.org/drawingml/2006/main">
          <a:r>
            <a:rPr lang="en-GB" sz="2800" b="1" u="none"/>
            <a:t>Livelihoods protection</a:t>
          </a:r>
        </a:p>
      </cdr:txBody>
    </cdr:sp>
  </cdr:relSizeAnchor>
  <cdr:relSizeAnchor xmlns:cdr="http://schemas.openxmlformats.org/drawingml/2006/chartDrawing">
    <cdr:from>
      <cdr:x>0.0945</cdr:x>
      <cdr:y>0.36649</cdr:y>
    </cdr:from>
    <cdr:to>
      <cdr:x>0.67632</cdr:x>
      <cdr:y>0.3668</cdr:y>
    </cdr:to>
    <cdr:cxnSp macro="">
      <cdr:nvCxnSpPr>
        <cdr:cNvPr id="5" name="Straight Connector 4"/>
        <cdr:cNvCxnSpPr/>
      </cdr:nvCxnSpPr>
      <cdr:spPr>
        <a:xfrm xmlns:a="http://schemas.openxmlformats.org/drawingml/2006/main">
          <a:off x="792088" y="1843147"/>
          <a:ext cx="4876800" cy="1588"/>
        </a:xfrm>
        <a:prstGeom xmlns:a="http://schemas.openxmlformats.org/drawingml/2006/main" prst="line">
          <a:avLst/>
        </a:prstGeom>
        <a:ln xmlns:a="http://schemas.openxmlformats.org/drawingml/2006/main" w="57150" cap="flat" cmpd="sng" algn="ctr">
          <a:solidFill>
            <a:schemeClr val="tx1"/>
          </a:solidFill>
          <a:prstDash val="dashDot"/>
          <a:round/>
          <a:headEnd type="none" w="med" len="med"/>
          <a:tailEnd type="none" w="med" len="med"/>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2.gif"/></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dirty="0" smtClean="0"/>
              <a:t>January 2014</a:t>
            </a:r>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GB" dirty="0" smtClean="0"/>
              <a:t>Pat Foley &amp; Ben Barrows</a:t>
            </a:r>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B02B80C-24A8-D84A-A637-B6C7BE86FEEA}" type="slidenum">
              <a:rPr lang="en-GB" smtClean="0"/>
              <a:pPr/>
              <a:t>‹#›</a:t>
            </a:fld>
            <a:endParaRPr lang="en-GB"/>
          </a:p>
        </p:txBody>
      </p:sp>
      <p:pic>
        <p:nvPicPr>
          <p:cNvPr id="7" name="Picture 6" descr="logo_oxfam.gif"/>
          <p:cNvPicPr>
            <a:picLocks noChangeAspect="1"/>
          </p:cNvPicPr>
          <p:nvPr/>
        </p:nvPicPr>
        <p:blipFill>
          <a:blip r:embed="rId2"/>
          <a:stretch>
            <a:fillRect/>
          </a:stretch>
        </p:blipFill>
        <p:spPr>
          <a:xfrm>
            <a:off x="153987" y="126922"/>
            <a:ext cx="1331913" cy="390281"/>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97293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gif"/></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45144"/>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163287"/>
            <a:ext cx="2971800" cy="457200"/>
          </a:xfrm>
          <a:prstGeom prst="rect">
            <a:avLst/>
          </a:prstGeom>
        </p:spPr>
        <p:txBody>
          <a:bodyPr vert="horz" lIns="91440" tIns="45720" rIns="91440" bIns="45720" rtlCol="0"/>
          <a:lstStyle>
            <a:lvl1pPr algn="r">
              <a:defRPr sz="1000" b="1">
                <a:solidFill>
                  <a:srgbClr val="000000"/>
                </a:solidFill>
                <a:latin typeface="Corbel"/>
                <a:cs typeface="Corbel"/>
              </a:defRPr>
            </a:lvl1pPr>
          </a:lstStyle>
          <a:p>
            <a:r>
              <a:rPr lang="en-GB" dirty="0" smtClean="0"/>
              <a:t>January 2014</a:t>
            </a:r>
            <a:endParaRPr lang="en-GB" dirty="0"/>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6" name="Footer Placeholder 5"/>
          <p:cNvSpPr>
            <a:spLocks noGrp="1"/>
          </p:cNvSpPr>
          <p:nvPr>
            <p:ph type="ftr" sz="quarter" idx="4"/>
          </p:nvPr>
        </p:nvSpPr>
        <p:spPr>
          <a:xfrm>
            <a:off x="0" y="8594498"/>
            <a:ext cx="2971800" cy="457200"/>
          </a:xfrm>
          <a:prstGeom prst="rect">
            <a:avLst/>
          </a:prstGeom>
        </p:spPr>
        <p:txBody>
          <a:bodyPr vert="horz" lIns="91440" tIns="45720" rIns="91440" bIns="45720" rtlCol="0" anchor="b"/>
          <a:lstStyle>
            <a:lvl1pPr algn="l">
              <a:defRPr sz="1000" b="1">
                <a:latin typeface="Corbel"/>
                <a:cs typeface="Corbel"/>
              </a:defRPr>
            </a:lvl1pPr>
          </a:lstStyle>
          <a:p>
            <a:r>
              <a:rPr lang="en-GB" dirty="0" smtClean="0"/>
              <a:t>Pat Foley &amp; Ben Barrows</a:t>
            </a:r>
            <a:endParaRPr lang="en-GB" dirty="0"/>
          </a:p>
        </p:txBody>
      </p:sp>
      <p:sp>
        <p:nvSpPr>
          <p:cNvPr id="7" name="Slide Number Placeholder 6"/>
          <p:cNvSpPr>
            <a:spLocks noGrp="1"/>
          </p:cNvSpPr>
          <p:nvPr>
            <p:ph type="sldNum" sz="quarter" idx="5"/>
          </p:nvPr>
        </p:nvSpPr>
        <p:spPr>
          <a:xfrm>
            <a:off x="3884613" y="8594498"/>
            <a:ext cx="2971800" cy="457200"/>
          </a:xfrm>
          <a:prstGeom prst="rect">
            <a:avLst/>
          </a:prstGeom>
        </p:spPr>
        <p:txBody>
          <a:bodyPr vert="horz" lIns="91440" tIns="45720" rIns="91440" bIns="45720" rtlCol="0" anchor="b"/>
          <a:lstStyle>
            <a:lvl1pPr algn="r">
              <a:defRPr sz="1200" b="1">
                <a:latin typeface="Corbel"/>
                <a:cs typeface="Corbel"/>
              </a:defRPr>
            </a:lvl1pPr>
          </a:lstStyle>
          <a:p>
            <a:endParaRPr lang="en-GB" dirty="0"/>
          </a:p>
        </p:txBody>
      </p:sp>
      <p:pic>
        <p:nvPicPr>
          <p:cNvPr id="9" name="Picture 8" descr="logo_oxfam.gif"/>
          <p:cNvPicPr>
            <a:picLocks noChangeAspect="1"/>
          </p:cNvPicPr>
          <p:nvPr/>
        </p:nvPicPr>
        <p:blipFill>
          <a:blip r:embed="rId2"/>
          <a:stretch>
            <a:fillRect/>
          </a:stretch>
        </p:blipFill>
        <p:spPr>
          <a:xfrm>
            <a:off x="149868" y="140781"/>
            <a:ext cx="1402790" cy="41105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96066624"/>
      </p:ext>
    </p:extLst>
  </p:cSld>
  <p:clrMap bg1="lt1" tx1="dk1" bg2="lt2" tx2="dk2" accent1="accent1" accent2="accent2" accent3="accent3" accent4="accent4" accent5="accent5" accent6="accent6" hlink="hlink" folHlink="folHlink"/>
  <p:notesStyle>
    <a:lvl1pPr marL="0" algn="l" defTabSz="457200" rtl="0" eaLnBrk="1" latinLnBrk="0" hangingPunct="1">
      <a:defRPr sz="1100" kern="1200">
        <a:solidFill>
          <a:schemeClr val="tx1"/>
        </a:solidFill>
        <a:latin typeface="Corbel"/>
        <a:ea typeface="+mn-ea"/>
        <a:cs typeface="Corbel"/>
      </a:defRPr>
    </a:lvl1pPr>
    <a:lvl2pPr marL="457200" algn="l" defTabSz="457200" rtl="0" eaLnBrk="1" latinLnBrk="0" hangingPunct="1">
      <a:defRPr sz="1100" kern="1200">
        <a:solidFill>
          <a:schemeClr val="tx1"/>
        </a:solidFill>
        <a:latin typeface="Corbel"/>
        <a:ea typeface="+mn-ea"/>
        <a:cs typeface="Corbel"/>
      </a:defRPr>
    </a:lvl2pPr>
    <a:lvl3pPr marL="914400" algn="l" defTabSz="457200" rtl="0" eaLnBrk="1" latinLnBrk="0" hangingPunct="1">
      <a:defRPr sz="1100" kern="1200">
        <a:solidFill>
          <a:schemeClr val="tx1"/>
        </a:solidFill>
        <a:latin typeface="Corbel"/>
        <a:ea typeface="+mn-ea"/>
        <a:cs typeface="Corbel"/>
      </a:defRPr>
    </a:lvl3pPr>
    <a:lvl4pPr marL="1371600" algn="l" defTabSz="457200" rtl="0" eaLnBrk="1" latinLnBrk="0" hangingPunct="1">
      <a:defRPr sz="1100" kern="1200">
        <a:solidFill>
          <a:schemeClr val="tx1"/>
        </a:solidFill>
        <a:latin typeface="Corbel"/>
        <a:ea typeface="+mn-ea"/>
        <a:cs typeface="Corbel"/>
      </a:defRPr>
    </a:lvl4pPr>
    <a:lvl5pPr marL="1828800" algn="l" defTabSz="457200" rtl="0" eaLnBrk="1" latinLnBrk="0" hangingPunct="1">
      <a:defRPr sz="1100" kern="1200">
        <a:solidFill>
          <a:schemeClr val="tx1"/>
        </a:solidFill>
        <a:latin typeface="Corbel"/>
        <a:ea typeface="+mn-ea"/>
        <a:cs typeface="Corbel"/>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5.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6.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7.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9.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0.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2.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3.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7249084"/>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228600" indent="-228600">
              <a:buFont typeface="Calibri" pitchFamily="34" charset="0"/>
              <a:buNone/>
            </a:pPr>
            <a:r>
              <a:rPr lang="en-US" dirty="0" smtClean="0">
                <a:ea typeface="ＭＳ Ｐゴシック" pitchFamily="34" charset="-128"/>
              </a:rPr>
              <a:t>There are other tools</a:t>
            </a:r>
            <a:r>
              <a:rPr lang="en-US" baseline="0" dirty="0" smtClean="0">
                <a:ea typeface="ＭＳ Ｐゴシック" pitchFamily="34" charset="-128"/>
              </a:rPr>
              <a:t> (MAFIRA), but EMMA is simpler:</a:t>
            </a:r>
            <a:endParaRPr lang="en-US" dirty="0" smtClean="0">
              <a:ea typeface="ＭＳ Ｐゴシック" pitchFamily="34" charset="-128"/>
            </a:endParaRPr>
          </a:p>
          <a:p>
            <a:pPr marL="228600" indent="-228600">
              <a:buFont typeface="Calibri" pitchFamily="34" charset="0"/>
              <a:buAutoNum type="arabicPeriod"/>
            </a:pPr>
            <a:r>
              <a:rPr lang="en-US" dirty="0" smtClean="0">
                <a:ea typeface="ＭＳ Ｐゴシック" pitchFamily="34" charset="-128"/>
              </a:rPr>
              <a:t>(baseline and emergency maps)</a:t>
            </a:r>
          </a:p>
          <a:p>
            <a:pPr marL="228600" indent="-228600">
              <a:buFont typeface="Calibri" pitchFamily="34" charset="0"/>
              <a:buAutoNum type="arabicPeriod"/>
            </a:pPr>
            <a:r>
              <a:rPr lang="en-US" dirty="0" smtClean="0">
                <a:ea typeface="ＭＳ Ｐゴシック" pitchFamily="34" charset="-128"/>
              </a:rPr>
              <a:t>Through ‘household profiles’ and seasonal calendars (before &amp; after). Similar to Assessment session 3</a:t>
            </a:r>
          </a:p>
          <a:p>
            <a:pPr marL="228600" indent="-228600">
              <a:buFont typeface="Calibri" pitchFamily="34" charset="0"/>
              <a:buAutoNum type="arabicPeriod"/>
            </a:pPr>
            <a:r>
              <a:rPr lang="en-US" dirty="0" smtClean="0">
                <a:ea typeface="ＭＳ Ｐゴシック" pitchFamily="34" charset="-128"/>
              </a:rPr>
              <a:t>We will have a go at using this tool and interpreting its information</a:t>
            </a:r>
          </a:p>
          <a:p>
            <a:pPr marL="228600" indent="-228600">
              <a:buFont typeface="Calibri" pitchFamily="34" charset="0"/>
              <a:buAutoNum type="arabicPeriod"/>
            </a:pPr>
            <a:r>
              <a:rPr lang="en-US" dirty="0" smtClean="0">
                <a:ea typeface="ＭＳ Ｐゴシック" pitchFamily="34" charset="-128"/>
              </a:rPr>
              <a:t>Similar to response options  and cash sessions</a:t>
            </a:r>
            <a:endParaRPr lang="en-GB" dirty="0"/>
          </a:p>
        </p:txBody>
      </p:sp>
      <p:sp>
        <p:nvSpPr>
          <p:cNvPr id="4" name="Slide Number Placeholder 3"/>
          <p:cNvSpPr>
            <a:spLocks noGrp="1"/>
          </p:cNvSpPr>
          <p:nvPr>
            <p:ph type="sldNum" sz="quarter" idx="10"/>
          </p:nvPr>
        </p:nvSpPr>
        <p:spPr/>
        <p:txBody>
          <a:bodyPr/>
          <a:lstStyle/>
          <a:p>
            <a:fld id="{B9FD5B50-7CB3-9F43-8C8C-8C8A7C915253}" type="slidenum">
              <a:rPr lang="en-GB" smtClean="0"/>
              <a:pPr/>
              <a:t>20</a:t>
            </a:fld>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1" dirty="0" smtClean="0"/>
              <a:t>Link with previous activity; go back to scenarios</a:t>
            </a:r>
            <a:r>
              <a:rPr lang="en-GB" b="1" baseline="0" dirty="0" smtClean="0"/>
              <a:t> and ask direct or indirect?</a:t>
            </a:r>
            <a:endParaRPr lang="en-GB" b="1" dirty="0" smtClean="0"/>
          </a:p>
          <a:p>
            <a:endParaRPr lang="en-US" dirty="0"/>
          </a:p>
        </p:txBody>
      </p:sp>
      <p:sp>
        <p:nvSpPr>
          <p:cNvPr id="4" name="Slide Number Placeholder 3"/>
          <p:cNvSpPr>
            <a:spLocks noGrp="1"/>
          </p:cNvSpPr>
          <p:nvPr>
            <p:ph type="sldNum" sz="quarter" idx="10"/>
          </p:nvPr>
        </p:nvSpPr>
        <p:spPr/>
        <p:txBody>
          <a:bodyPr/>
          <a:lstStyle/>
          <a:p>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21739799"/>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Nearly half of these steps happen before you go to</a:t>
            </a:r>
            <a:r>
              <a:rPr lang="en-US" baseline="0" dirty="0" smtClean="0"/>
              <a:t> </a:t>
            </a:r>
            <a:r>
              <a:rPr lang="en-US" dirty="0" smtClean="0"/>
              <a:t>the field</a:t>
            </a:r>
            <a:endParaRPr lang="en-US" dirty="0"/>
          </a:p>
        </p:txBody>
      </p:sp>
      <p:sp>
        <p:nvSpPr>
          <p:cNvPr id="4" name="Slide Number Placeholder 3"/>
          <p:cNvSpPr>
            <a:spLocks noGrp="1"/>
          </p:cNvSpPr>
          <p:nvPr>
            <p:ph type="sldNum" sz="quarter" idx="10"/>
          </p:nvPr>
        </p:nvSpPr>
        <p:spPr/>
        <p:txBody>
          <a:bodyPr/>
          <a:lstStyle/>
          <a:p>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68266420"/>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buFontTx/>
              <a:buChar char="-"/>
            </a:pPr>
            <a:r>
              <a:rPr lang="en-GB" baseline="0" dirty="0" smtClean="0"/>
              <a:t>Price increase for households (approx 25%) post disaster can be significant</a:t>
            </a:r>
          </a:p>
          <a:p>
            <a:pPr>
              <a:buFontTx/>
              <a:buChar char="-"/>
            </a:pPr>
            <a:r>
              <a:rPr lang="en-GB" baseline="0" dirty="0" smtClean="0"/>
              <a:t>NGO volume of livestock = high</a:t>
            </a:r>
          </a:p>
          <a:p>
            <a:pPr>
              <a:buFontTx/>
              <a:buChar char="-"/>
            </a:pPr>
            <a:r>
              <a:rPr lang="en-GB" baseline="0" dirty="0" smtClean="0"/>
              <a:t>Number of retailers has decreased – Could be due to death but more likely loss of business stock/premises/capacity to engage in business. </a:t>
            </a:r>
          </a:p>
          <a:p>
            <a:pPr>
              <a:buFontTx/>
              <a:buChar char="-"/>
            </a:pPr>
            <a:r>
              <a:rPr lang="en-GB" baseline="0" dirty="0" smtClean="0"/>
              <a:t>In the reality there was a loss of credit for the retailers.</a:t>
            </a:r>
          </a:p>
          <a:p>
            <a:pPr>
              <a:buFontTx/>
              <a:buNone/>
            </a:pPr>
            <a:r>
              <a:rPr lang="en-GB" baseline="0" dirty="0" smtClean="0"/>
              <a:t>Etc....</a:t>
            </a:r>
            <a:endParaRPr lang="en-GB" dirty="0" smtClean="0"/>
          </a:p>
          <a:p>
            <a:endParaRPr lang="en-GB" dirty="0"/>
          </a:p>
        </p:txBody>
      </p:sp>
      <p:sp>
        <p:nvSpPr>
          <p:cNvPr id="4" name="Slide Number Placeholder 3"/>
          <p:cNvSpPr>
            <a:spLocks noGrp="1"/>
          </p:cNvSpPr>
          <p:nvPr>
            <p:ph type="sldNum" sz="quarter" idx="10"/>
          </p:nvPr>
        </p:nvSpPr>
        <p:spPr/>
        <p:txBody>
          <a:bodyPr/>
          <a:lstStyle/>
          <a:p>
            <a:fld id="{B9FD5B50-7CB3-9F43-8C8C-8C8A7C915253}" type="slidenum">
              <a:rPr lang="en-GB" smtClean="0"/>
              <a:pPr/>
              <a:t>24</a:t>
            </a:fld>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buFontTx/>
              <a:buChar char="-"/>
            </a:pPr>
            <a:r>
              <a:rPr lang="en-GB" baseline="0" dirty="0" smtClean="0"/>
              <a:t>Price increase for households (</a:t>
            </a:r>
            <a:r>
              <a:rPr lang="en-GB" baseline="0" dirty="0" err="1" smtClean="0"/>
              <a:t>approx</a:t>
            </a:r>
            <a:r>
              <a:rPr lang="en-GB" baseline="0" dirty="0" smtClean="0"/>
              <a:t> 25%) post disaster can be significant</a:t>
            </a:r>
          </a:p>
          <a:p>
            <a:pPr>
              <a:buFontTx/>
              <a:buChar char="-"/>
            </a:pPr>
            <a:r>
              <a:rPr lang="en-GB" baseline="0" dirty="0" smtClean="0"/>
              <a:t>NGO volume of livestock = high</a:t>
            </a:r>
          </a:p>
          <a:p>
            <a:pPr>
              <a:buFontTx/>
              <a:buChar char="-"/>
            </a:pPr>
            <a:r>
              <a:rPr lang="en-GB" baseline="0" dirty="0" smtClean="0"/>
              <a:t>Number of retailers has decreased – Could be due to death but more likely loss of business stock/premises/capacity to engage in business. </a:t>
            </a:r>
          </a:p>
          <a:p>
            <a:pPr>
              <a:buFontTx/>
              <a:buChar char="-"/>
            </a:pPr>
            <a:r>
              <a:rPr lang="en-GB" baseline="0" dirty="0" smtClean="0"/>
              <a:t>In the reality there was a loss of credit for the retailers.</a:t>
            </a:r>
          </a:p>
          <a:p>
            <a:pPr>
              <a:buFontTx/>
              <a:buNone/>
            </a:pPr>
            <a:r>
              <a:rPr lang="en-GB" baseline="0" dirty="0" smtClean="0"/>
              <a:t>Etc....</a:t>
            </a:r>
            <a:endParaRPr lang="en-GB" dirty="0" smtClean="0"/>
          </a:p>
          <a:p>
            <a:endParaRPr lang="en-GB" dirty="0"/>
          </a:p>
        </p:txBody>
      </p:sp>
      <p:sp>
        <p:nvSpPr>
          <p:cNvPr id="4" name="Slide Number Placeholder 3"/>
          <p:cNvSpPr>
            <a:spLocks noGrp="1"/>
          </p:cNvSpPr>
          <p:nvPr>
            <p:ph type="sldNum" sz="quarter" idx="10"/>
          </p:nvPr>
        </p:nvSpPr>
        <p:spPr/>
        <p:txBody>
          <a:bodyPr/>
          <a:lstStyle/>
          <a:p>
            <a:fld id="{B9FD5B50-7CB3-9F43-8C8C-8C8A7C915253}" type="slidenum">
              <a:rPr lang="en-GB" smtClean="0"/>
              <a:pPr/>
              <a:t>26</a:t>
            </a:fld>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8FD4C22C-E5B0-D24D-99DE-FB8690817525}" type="slidenum">
              <a:rPr lang="en-US" sz="1200"/>
              <a:pPr algn="r" eaLnBrk="0" hangingPunct="0"/>
              <a:t>29</a:t>
            </a:fld>
            <a:endParaRPr lang="en-US" sz="1200"/>
          </a:p>
        </p:txBody>
      </p:sp>
      <p:sp>
        <p:nvSpPr>
          <p:cNvPr id="70659" name="Rectangle 2"/>
          <p:cNvSpPr>
            <a:spLocks noGrp="1" noRot="1" noChangeAspect="1" noChangeArrowheads="1"/>
          </p:cNvSpPr>
          <p:nvPr>
            <p:ph type="sldImg"/>
          </p:nvPr>
        </p:nvSpPr>
        <p:spPr>
          <a:xfrm>
            <a:off x="1143000" y="685800"/>
            <a:ext cx="4572000" cy="3429000"/>
          </a:xfrm>
          <a:solidFill>
            <a:srgbClr val="FFFFFF"/>
          </a:solidFill>
          <a:ln/>
        </p:spPr>
      </p:sp>
      <p:sp>
        <p:nvSpPr>
          <p:cNvPr id="706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1843"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2918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z="2400" dirty="0" smtClean="0">
              <a:ea typeface="ＭＳ Ｐゴシック"/>
              <a:cs typeface="ＭＳ Ｐゴシック"/>
            </a:endParaRPr>
          </a:p>
        </p:txBody>
      </p:sp>
      <p:sp>
        <p:nvSpPr>
          <p:cNvPr id="5" name="Footer Placeholder 4"/>
          <p:cNvSpPr>
            <a:spLocks noGrp="1"/>
          </p:cNvSpPr>
          <p:nvPr>
            <p:ph type="ftr" sz="quarter" idx="10"/>
          </p:nvPr>
        </p:nvSpPr>
        <p:spPr/>
        <p:txBody>
          <a:bodyPr/>
          <a:lstStyle/>
          <a:p>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2867"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2928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z="2400" dirty="0" smtClean="0">
              <a:ea typeface="ＭＳ Ｐゴシック"/>
              <a:cs typeface="ＭＳ Ｐゴシック"/>
            </a:endParaRPr>
          </a:p>
        </p:txBody>
      </p:sp>
      <p:sp>
        <p:nvSpPr>
          <p:cNvPr id="5" name="Footer Placeholder 4"/>
          <p:cNvSpPr>
            <a:spLocks noGrp="1"/>
          </p:cNvSpPr>
          <p:nvPr>
            <p:ph type="ftr" sz="quarter" idx="10"/>
          </p:nvPr>
        </p:nvSpPr>
        <p:spPr/>
        <p:txBody>
          <a:bodyPr/>
          <a:lstStyle/>
          <a:p>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9FD5B50-7CB3-9F43-8C8C-8C8A7C915253}" type="slidenum">
              <a:rPr lang="en-GB" smtClean="0"/>
              <a:pPr/>
              <a:t>36</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9FD5B50-7CB3-9F43-8C8C-8C8A7C915253}" type="slidenum">
              <a:rPr lang="en-GB" smtClean="0"/>
              <a:pPr/>
              <a:t>39</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9FD5B50-7CB3-9F43-8C8C-8C8A7C915253}" type="slidenum">
              <a:rPr lang="en-GB" smtClean="0"/>
              <a:pPr/>
              <a:t>5</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9FD5B50-7CB3-9F43-8C8C-8C8A7C915253}" type="slidenum">
              <a:rPr lang="en-GB" smtClean="0"/>
              <a:pPr/>
              <a:t>40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buFontTx/>
              <a:buChar char="-"/>
            </a:pPr>
            <a:r>
              <a:rPr lang="en-GB" baseline="0" dirty="0" smtClean="0"/>
              <a:t>Price increase for households (approx 25%) post disaster can be significant</a:t>
            </a:r>
          </a:p>
          <a:p>
            <a:pPr>
              <a:buFontTx/>
              <a:buChar char="-"/>
            </a:pPr>
            <a:r>
              <a:rPr lang="en-GB" baseline="0" dirty="0" smtClean="0"/>
              <a:t>NGO volume of livestock = high</a:t>
            </a:r>
          </a:p>
          <a:p>
            <a:pPr>
              <a:buFontTx/>
              <a:buChar char="-"/>
            </a:pPr>
            <a:r>
              <a:rPr lang="en-GB" baseline="0" dirty="0" smtClean="0"/>
              <a:t>Number of retailers has decreased – Could be due to death but more likely loss of business stock/premises/capacity to engage in business. </a:t>
            </a:r>
          </a:p>
          <a:p>
            <a:pPr>
              <a:buFontTx/>
              <a:buChar char="-"/>
            </a:pPr>
            <a:r>
              <a:rPr lang="en-GB" baseline="0" dirty="0" smtClean="0"/>
              <a:t>In the reality there was a loss of credit for the retailers.</a:t>
            </a:r>
          </a:p>
          <a:p>
            <a:pPr>
              <a:buFontTx/>
              <a:buNone/>
            </a:pPr>
            <a:r>
              <a:rPr lang="en-GB" baseline="0" dirty="0" smtClean="0"/>
              <a:t>Etc....</a:t>
            </a:r>
            <a:endParaRPr lang="en-GB" dirty="0" smtClean="0"/>
          </a:p>
          <a:p>
            <a:endParaRPr lang="en-GB" dirty="0"/>
          </a:p>
        </p:txBody>
      </p:sp>
      <p:sp>
        <p:nvSpPr>
          <p:cNvPr id="4" name="Slide Number Placeholder 3"/>
          <p:cNvSpPr>
            <a:spLocks noGrp="1"/>
          </p:cNvSpPr>
          <p:nvPr>
            <p:ph type="sldNum" sz="quarter" idx="10"/>
          </p:nvPr>
        </p:nvSpPr>
        <p:spPr/>
        <p:txBody>
          <a:bodyPr/>
          <a:lstStyle/>
          <a:p>
            <a:fld id="{B9FD5B50-7CB3-9F43-8C8C-8C8A7C915253}" type="slidenum">
              <a:rPr lang="en-GB" smtClean="0"/>
              <a:pPr/>
              <a:t>45</a:t>
            </a:fld>
            <a:endParaRPr lang="en-GB"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9FD5B50-7CB3-9F43-8C8C-8C8A7C915253}" type="slidenum">
              <a:rPr lang="en-GB" smtClean="0"/>
              <a:pPr/>
              <a:t>46</a:t>
            </a:fld>
            <a:endParaRPr lang="en-GB"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Slide Image Placeholder 1"/>
          <p:cNvSpPr>
            <a:spLocks noGrp="1" noRot="1" noChangeAspect="1"/>
          </p:cNvSpPr>
          <p:nvPr>
            <p:ph type="sldImg"/>
          </p:nvPr>
        </p:nvSpPr>
        <p:spPr>
          <a:xfrm>
            <a:off x="1143000" y="685800"/>
            <a:ext cx="4572000" cy="3429000"/>
          </a:xfrm>
          <a:ln/>
        </p:spPr>
      </p:sp>
      <p:sp>
        <p:nvSpPr>
          <p:cNvPr id="45059" name="Notes Placeholder 2"/>
          <p:cNvSpPr>
            <a:spLocks noGrp="1"/>
          </p:cNvSpPr>
          <p:nvPr>
            <p:ph type="body" idx="1"/>
          </p:nvPr>
        </p:nvSpPr>
        <p:spPr>
          <a:noFill/>
          <a:ln/>
        </p:spPr>
        <p:txBody>
          <a:bodyPr/>
          <a:lstStyle/>
          <a:p>
            <a:endParaRPr lang="en-GB" dirty="0" smtClean="0">
              <a:ea typeface="ＭＳ Ｐゴシック" charset="-128"/>
              <a:cs typeface="ＭＳ Ｐゴシック" charset="-128"/>
            </a:endParaRPr>
          </a:p>
        </p:txBody>
      </p:sp>
      <p:sp>
        <p:nvSpPr>
          <p:cNvPr id="45060" name="Slide Number Placeholder 3"/>
          <p:cNvSpPr>
            <a:spLocks noGrp="1"/>
          </p:cNvSpPr>
          <p:nvPr>
            <p:ph type="sldNum" sz="quarter" idx="5"/>
          </p:nvPr>
        </p:nvSpPr>
        <p:spPr>
          <a:noFill/>
        </p:spPr>
        <p:txBody>
          <a:bodyPr/>
          <a:lstStyle/>
          <a:p>
            <a:fld id="{E23E0FA0-3900-9C42-AAAB-3DB0FF044199}" type="slidenum">
              <a:rPr lang="en-US" smtClean="0"/>
              <a:pPr/>
              <a:t>47</a:t>
            </a:fld>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DFF3DC0F-B552-1E4A-8D09-4C21E84DF170}" type="slidenum">
              <a:rPr lang="en-US"/>
              <a:pPr/>
              <a:t>48</a:t>
            </a:fld>
            <a:endParaRPr lang="en-US" dirty="0"/>
          </a:p>
        </p:txBody>
      </p:sp>
      <p:sp>
        <p:nvSpPr>
          <p:cNvPr id="17410" name="Rectangle 2"/>
          <p:cNvSpPr>
            <a:spLocks noGrp="1" noRot="1" noChangeAspect="1" noChangeArrowheads="1" noTextEdit="1"/>
          </p:cNvSpPr>
          <p:nvPr>
            <p:ph type="sldImg"/>
          </p:nvPr>
        </p:nvSpPr>
        <p:spPr>
          <a:xfrm>
            <a:off x="1143000" y="685800"/>
            <a:ext cx="4572000" cy="3429000"/>
          </a:xfrm>
          <a:ln/>
        </p:spPr>
      </p:sp>
      <p:sp>
        <p:nvSpPr>
          <p:cNvPr id="17411" name="Rectangle 3"/>
          <p:cNvSpPr>
            <a:spLocks noGrp="1" noChangeArrowheads="1"/>
          </p:cNvSpPr>
          <p:nvPr>
            <p:ph type="body" idx="1"/>
          </p:nvPr>
        </p:nvSpPr>
        <p:spPr>
          <a:noFill/>
          <a:ln/>
        </p:spPr>
        <p:txBody>
          <a:bodyPr/>
          <a:lstStyle/>
          <a:p>
            <a:r>
              <a:rPr lang="en-US" sz="1100" kern="1200" baseline="0" dirty="0" smtClean="0">
                <a:solidFill>
                  <a:schemeClr val="tx1"/>
                </a:solidFill>
                <a:ea typeface="+mn-ea"/>
              </a:rPr>
              <a:t>• The spider is the life, the living creature, the warmth, the centre</a:t>
            </a:r>
          </a:p>
          <a:p>
            <a:endParaRPr lang="en-US" sz="1100" kern="1200" baseline="0" dirty="0" smtClean="0">
              <a:solidFill>
                <a:schemeClr val="tx1"/>
              </a:solidFill>
              <a:ea typeface="+mn-ea"/>
            </a:endParaRPr>
          </a:p>
          <a:p>
            <a:r>
              <a:rPr lang="en-US" sz="1100" kern="1200" baseline="0" dirty="0" smtClean="0">
                <a:solidFill>
                  <a:schemeClr val="tx1"/>
                </a:solidFill>
                <a:ea typeface="+mn-ea"/>
              </a:rPr>
              <a:t>• But the web is the life and livelihood of the spider – without it, the spider suffers and dies</a:t>
            </a:r>
          </a:p>
          <a:p>
            <a:endParaRPr lang="en-US" sz="1100" kern="1200" baseline="0" dirty="0" smtClean="0">
              <a:solidFill>
                <a:schemeClr val="tx1"/>
              </a:solidFill>
              <a:ea typeface="+mn-ea"/>
            </a:endParaRPr>
          </a:p>
          <a:p>
            <a:r>
              <a:rPr lang="en-US" sz="1100" kern="1200" baseline="0" dirty="0" smtClean="0">
                <a:solidFill>
                  <a:schemeClr val="tx1"/>
                </a:solidFill>
                <a:ea typeface="+mn-ea"/>
              </a:rPr>
              <a:t>• If the web is damaged or destroyed, interrupted in any way, it has to be repaired to</a:t>
            </a:r>
          </a:p>
          <a:p>
            <a:r>
              <a:rPr lang="en-US" sz="1100" kern="1200" baseline="0" dirty="0" smtClean="0">
                <a:solidFill>
                  <a:schemeClr val="tx1"/>
                </a:solidFill>
                <a:ea typeface="+mn-ea"/>
              </a:rPr>
              <a:t>restore the life and livelihood of the spider – and its family</a:t>
            </a:r>
          </a:p>
          <a:p>
            <a:endParaRPr lang="en-US" sz="1100" kern="1200" baseline="0" dirty="0" smtClean="0">
              <a:solidFill>
                <a:schemeClr val="tx1"/>
              </a:solidFill>
              <a:ea typeface="+mn-ea"/>
            </a:endParaRPr>
          </a:p>
          <a:p>
            <a:r>
              <a:rPr lang="en-US" sz="1100" kern="1200" baseline="0" dirty="0" smtClean="0">
                <a:solidFill>
                  <a:schemeClr val="tx1"/>
                </a:solidFill>
                <a:ea typeface="+mn-ea"/>
              </a:rPr>
              <a:t>• If it needs support, we could just provide the spider with immediate needs and look after it</a:t>
            </a:r>
          </a:p>
          <a:p>
            <a:endParaRPr lang="en-US" sz="1100" kern="1200" baseline="0" dirty="0" smtClean="0">
              <a:solidFill>
                <a:schemeClr val="tx1"/>
              </a:solidFill>
              <a:ea typeface="+mn-ea"/>
            </a:endParaRPr>
          </a:p>
          <a:p>
            <a:r>
              <a:rPr lang="en-US" sz="1100" kern="1200" baseline="0" dirty="0" smtClean="0">
                <a:solidFill>
                  <a:schemeClr val="tx1"/>
                </a:solidFill>
                <a:ea typeface="+mn-ea"/>
              </a:rPr>
              <a:t>• But better to help it repair and restore the web and look beyond the spider to the web</a:t>
            </a:r>
          </a:p>
          <a:p>
            <a:r>
              <a:rPr lang="en-US" sz="1100" kern="1200" baseline="0" dirty="0" smtClean="0">
                <a:solidFill>
                  <a:schemeClr val="tx1"/>
                </a:solidFill>
                <a:ea typeface="+mn-ea"/>
              </a:rPr>
              <a:t>beyond</a:t>
            </a:r>
          </a:p>
          <a:p>
            <a:endParaRPr lang="en-US" sz="1100" kern="1200" baseline="0" dirty="0" smtClean="0">
              <a:solidFill>
                <a:schemeClr val="tx1"/>
              </a:solidFill>
              <a:ea typeface="+mn-ea"/>
            </a:endParaRPr>
          </a:p>
          <a:p>
            <a:r>
              <a:rPr lang="en-US" sz="1100" kern="1200" baseline="0" dirty="0" smtClean="0">
                <a:solidFill>
                  <a:schemeClr val="tx1"/>
                </a:solidFill>
                <a:ea typeface="+mn-ea"/>
              </a:rPr>
              <a:t>• The web is the market system with all it intricacies and complexities</a:t>
            </a:r>
          </a:p>
          <a:p>
            <a:endParaRPr lang="en-US" sz="1100" kern="1200" baseline="0" dirty="0" smtClean="0">
              <a:solidFill>
                <a:schemeClr val="tx1"/>
              </a:solidFill>
              <a:ea typeface="+mn-ea"/>
            </a:endParaRPr>
          </a:p>
          <a:p>
            <a:r>
              <a:rPr lang="en-US" sz="1100" kern="1200" baseline="0" dirty="0" smtClean="0">
                <a:solidFill>
                  <a:schemeClr val="tx1"/>
                </a:solidFill>
                <a:ea typeface="+mn-ea"/>
              </a:rPr>
              <a:t>• EMMA is not about markets, it is about people, but it looks beyond the immediate to the</a:t>
            </a:r>
          </a:p>
          <a:p>
            <a:r>
              <a:rPr lang="en-US" sz="1100" kern="1200" baseline="0" dirty="0" smtClean="0">
                <a:solidFill>
                  <a:schemeClr val="tx1"/>
                </a:solidFill>
                <a:ea typeface="+mn-ea"/>
              </a:rPr>
              <a:t>markets that feed, clothe, provide shelter and support and enable the livelihoods of</a:t>
            </a:r>
          </a:p>
          <a:p>
            <a:r>
              <a:rPr lang="en-US" sz="1100" kern="1200" baseline="0" dirty="0" smtClean="0">
                <a:solidFill>
                  <a:schemeClr val="tx1"/>
                </a:solidFill>
                <a:ea typeface="+mn-ea"/>
              </a:rPr>
              <a:t>communities and households affected by emergencies.</a:t>
            </a:r>
          </a:p>
          <a:p>
            <a:endParaRPr lang="en-US" sz="1100" b="1" kern="1200" baseline="0" dirty="0" smtClean="0">
              <a:solidFill>
                <a:schemeClr val="tx1"/>
              </a:solidFill>
              <a:ea typeface="+mn-ea"/>
            </a:endParaRPr>
          </a:p>
          <a:p>
            <a:r>
              <a:rPr lang="en-US" sz="1100" b="1" kern="1200" baseline="0" dirty="0" smtClean="0">
                <a:solidFill>
                  <a:schemeClr val="tx1"/>
                </a:solidFill>
                <a:ea typeface="+mn-ea"/>
              </a:rPr>
              <a:t>EMMA SUPPORTS THE SPIDER BY SEEING THE WEB.</a:t>
            </a:r>
            <a:endParaRPr lang="en-GB" dirty="0">
              <a:ea typeface="ＭＳ Ｐゴシック" charset="-128"/>
              <a:cs typeface="ＭＳ Ｐゴシック"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GB" dirty="0" smtClean="0"/>
              <a:t>Maize markets in southern Ethiopia 2006-2011.</a:t>
            </a:r>
          </a:p>
          <a:p>
            <a:endParaRPr lang="en-GB" dirty="0" smtClean="0"/>
          </a:p>
          <a:p>
            <a:r>
              <a:rPr lang="en-GB" dirty="0" smtClean="0"/>
              <a:t>Source: WFP</a:t>
            </a:r>
            <a:endParaRPr lang="en-GB" dirty="0"/>
          </a:p>
        </p:txBody>
      </p:sp>
      <p:sp>
        <p:nvSpPr>
          <p:cNvPr id="4" name="Slide Number Placeholder 3"/>
          <p:cNvSpPr>
            <a:spLocks noGrp="1"/>
          </p:cNvSpPr>
          <p:nvPr>
            <p:ph type="sldNum" sz="quarter" idx="10"/>
          </p:nvPr>
        </p:nvSpPr>
        <p:spPr/>
        <p:txBody>
          <a:bodyPr/>
          <a:lstStyle/>
          <a:p>
            <a:fld id="{B9FD5B50-7CB3-9F43-8C8C-8C8A7C915253}" type="slidenum">
              <a:rPr lang="en-GB" smtClean="0"/>
              <a:pPr/>
              <a:t>58</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b="1" dirty="0"/>
              <a:t>Strongly integrated markets:</a:t>
            </a:r>
          </a:p>
          <a:p>
            <a:pPr eaLnBrk="1" hangingPunct="1">
              <a:spcBef>
                <a:spcPct val="0"/>
              </a:spcBef>
              <a:buFontTx/>
              <a:buChar char="•"/>
            </a:pPr>
            <a:r>
              <a:rPr lang="en-GB" dirty="0"/>
              <a:t>Prices tend to follow similar seasonal patterns, rising and falling in unison</a:t>
            </a:r>
          </a:p>
          <a:p>
            <a:pPr eaLnBrk="1" hangingPunct="1">
              <a:spcBef>
                <a:spcPct val="0"/>
              </a:spcBef>
              <a:buFontTx/>
              <a:buChar char="•"/>
            </a:pPr>
            <a:r>
              <a:rPr lang="en-GB" dirty="0"/>
              <a:t>The price difference between markets stays relatively constant (grey shading in graph 1)</a:t>
            </a:r>
          </a:p>
          <a:p>
            <a:pPr eaLnBrk="1" hangingPunct="1">
              <a:spcBef>
                <a:spcPct val="0"/>
              </a:spcBef>
            </a:pPr>
            <a:endParaRPr lang="en-GB" dirty="0"/>
          </a:p>
          <a:p>
            <a:pPr eaLnBrk="1" hangingPunct="1">
              <a:spcBef>
                <a:spcPct val="0"/>
              </a:spcBef>
            </a:pPr>
            <a:r>
              <a:rPr lang="en-GB" b="1" dirty="0"/>
              <a:t>Weakly integrated markets:</a:t>
            </a:r>
          </a:p>
          <a:p>
            <a:pPr eaLnBrk="1" hangingPunct="1">
              <a:spcBef>
                <a:spcPct val="0"/>
              </a:spcBef>
              <a:buFontTx/>
              <a:buChar char="•"/>
            </a:pPr>
            <a:r>
              <a:rPr lang="en-GB" dirty="0"/>
              <a:t>Prices tend to follow dissimilar patterns</a:t>
            </a:r>
          </a:p>
          <a:p>
            <a:pPr eaLnBrk="1" hangingPunct="1">
              <a:spcBef>
                <a:spcPct val="0"/>
              </a:spcBef>
              <a:buFontTx/>
              <a:buChar char="•"/>
            </a:pPr>
            <a:r>
              <a:rPr lang="en-GB" dirty="0"/>
              <a:t>Big seasonal variations occur in the price difference between markets (grey shading in graph 2)</a:t>
            </a:r>
          </a:p>
          <a:p>
            <a:pPr eaLnBrk="1" hangingPunct="1">
              <a:spcBef>
                <a:spcPct val="0"/>
              </a:spcBef>
            </a:pPr>
            <a:endParaRPr lang="en-GB" dirty="0"/>
          </a:p>
          <a:p>
            <a:pPr eaLnBrk="1" hangingPunct="1">
              <a:spcBef>
                <a:spcPct val="0"/>
              </a:spcBef>
            </a:pPr>
            <a:r>
              <a:rPr lang="en-GB" dirty="0"/>
              <a:t>Source: EMMA Toolkit, </a:t>
            </a:r>
            <a:r>
              <a:rPr lang="en-GB" dirty="0" err="1"/>
              <a:t>pg</a:t>
            </a:r>
            <a:r>
              <a:rPr lang="en-GB" dirty="0"/>
              <a:t> 142.</a:t>
            </a:r>
          </a:p>
        </p:txBody>
      </p:sp>
      <p:sp>
        <p:nvSpPr>
          <p:cNvPr id="56324" name="Slide Number Placeholder 3"/>
          <p:cNvSpPr>
            <a:spLocks noGrp="1"/>
          </p:cNvSpPr>
          <p:nvPr>
            <p:ph type="sldNum" sz="quarter" idx="5"/>
          </p:nvPr>
        </p:nvSpPr>
        <p:spPr bwMode="auto">
          <a:noFill/>
          <a:ln>
            <a:miter lim="800000"/>
            <a:headEnd/>
            <a:tailEnd/>
          </a:ln>
        </p:spPr>
        <p:txBody>
          <a:bodyPr/>
          <a:lstStyle/>
          <a:p>
            <a:fld id="{8AA81E9D-2344-3849-93FA-D5FFF3DCEDB7}" type="slidenum">
              <a:rPr lang="en-GB"/>
              <a:pPr/>
              <a:t>59</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GB" dirty="0" smtClean="0"/>
              <a:t>Data and chart</a:t>
            </a:r>
            <a:r>
              <a:rPr lang="en-GB" baseline="0" dirty="0" smtClean="0"/>
              <a:t> from British Red Cross/Bangladesh Red Crescent Society 2013, used with permission.</a:t>
            </a:r>
            <a:endParaRPr lang="en-GB" dirty="0" smtClean="0"/>
          </a:p>
          <a:p>
            <a:endParaRPr lang="en-GB" dirty="0" smtClean="0"/>
          </a:p>
          <a:p>
            <a:r>
              <a:rPr lang="en-GB" dirty="0" smtClean="0"/>
              <a:t>Annual</a:t>
            </a:r>
            <a:r>
              <a:rPr lang="en-GB" baseline="0" dirty="0" smtClean="0"/>
              <a:t> i</a:t>
            </a:r>
            <a:r>
              <a:rPr lang="en-GB" dirty="0" smtClean="0"/>
              <a:t>ncome</a:t>
            </a:r>
            <a:r>
              <a:rPr lang="en-GB" baseline="0" dirty="0" smtClean="0"/>
              <a:t> for poor households is less than annual expenditure in all locations. The gap is greater in the fishing zone than the agriculture zone. Most poor households are therefore indebted to microfinance institutions, moneylenders, and relatives to fill their income gap. This conclusion is supported by the high proportion of expenditure on debt payments in the expenditure analysis.</a:t>
            </a:r>
          </a:p>
          <a:p>
            <a:r>
              <a:rPr lang="en-GB" baseline="0" dirty="0" smtClean="0"/>
              <a:t>Income and expenditure are approximately equal for middle households, with little opportunity for savings or investment in diversification.</a:t>
            </a:r>
          </a:p>
          <a:p>
            <a:r>
              <a:rPr lang="en-GB" baseline="0" dirty="0" smtClean="0"/>
              <a:t>For better off households the situation is different. Their expenditure is significantly higher than middle and poor households. Better off are the main producers in livestock, agriculture, and fishing (as seen in their food and income analyses), and able to invest in these livelihood activities and related inputs. They are also taking credit, but these tend to be larger business loans from banks than smaller loans from microfinance institutions or local moneylenders. Savings are also more feasible for better off households, in addition to investment in other productive assets and household construction quality for example.</a:t>
            </a:r>
            <a:endParaRPr lang="en-GB" dirty="0"/>
          </a:p>
        </p:txBody>
      </p:sp>
      <p:sp>
        <p:nvSpPr>
          <p:cNvPr id="4" name="Slide Number Placeholder 3"/>
          <p:cNvSpPr>
            <a:spLocks noGrp="1"/>
          </p:cNvSpPr>
          <p:nvPr>
            <p:ph type="sldNum" sz="quarter" idx="10"/>
          </p:nvPr>
        </p:nvSpPr>
        <p:spPr/>
        <p:txBody>
          <a:bodyPr/>
          <a:lstStyle/>
          <a:p>
            <a:fld id="{D75B970C-0F0B-9242-ADC4-8BF91CE30D52}" type="slidenum">
              <a:rPr lang="en-GB" smtClean="0"/>
              <a:pPr/>
              <a:t>60</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100" b="0" kern="1200" baseline="0" dirty="0" err="1" smtClean="0">
                <a:solidFill>
                  <a:schemeClr val="tx1"/>
                </a:solidFill>
                <a:ea typeface="+mn-ea"/>
              </a:rPr>
              <a:t>o</a:t>
            </a:r>
            <a:r>
              <a:rPr lang="en-US" sz="1100" b="0" kern="1200" baseline="0" dirty="0" smtClean="0">
                <a:solidFill>
                  <a:schemeClr val="tx1"/>
                </a:solidFill>
                <a:ea typeface="+mn-ea"/>
              </a:rPr>
              <a:t> It is vital to understand whether the changes in production and trade observed</a:t>
            </a:r>
          </a:p>
          <a:p>
            <a:r>
              <a:rPr lang="en-US" sz="1100" b="0" kern="1200" baseline="0" dirty="0" smtClean="0">
                <a:solidFill>
                  <a:schemeClr val="tx1"/>
                </a:solidFill>
                <a:ea typeface="+mn-ea"/>
              </a:rPr>
              <a:t>are essentially symptoms of demand problems, or supply problems, or</a:t>
            </a:r>
          </a:p>
          <a:p>
            <a:r>
              <a:rPr lang="en-US" sz="1100" b="0" kern="1200" baseline="0" dirty="0" smtClean="0">
                <a:solidFill>
                  <a:schemeClr val="tx1"/>
                </a:solidFill>
                <a:ea typeface="+mn-ea"/>
              </a:rPr>
              <a:t>combination of both.</a:t>
            </a:r>
          </a:p>
          <a:p>
            <a:endParaRPr lang="en-US" sz="1100" b="0" kern="1200" baseline="0" dirty="0" smtClean="0">
              <a:solidFill>
                <a:schemeClr val="tx1"/>
              </a:solidFill>
              <a:ea typeface="+mn-ea"/>
            </a:endParaRPr>
          </a:p>
          <a:p>
            <a:r>
              <a:rPr lang="en-US" sz="1100" b="0" kern="1200" baseline="0" dirty="0" err="1" smtClean="0">
                <a:solidFill>
                  <a:schemeClr val="tx1"/>
                </a:solidFill>
                <a:ea typeface="+mn-ea"/>
              </a:rPr>
              <a:t>o</a:t>
            </a:r>
            <a:r>
              <a:rPr lang="en-US" sz="1100" b="0" kern="1200" baseline="0" dirty="0" smtClean="0">
                <a:solidFill>
                  <a:schemeClr val="tx1"/>
                </a:solidFill>
                <a:ea typeface="+mn-ea"/>
              </a:rPr>
              <a:t> </a:t>
            </a:r>
            <a:r>
              <a:rPr lang="en-US" sz="1100" b="1" kern="1200" baseline="0" dirty="0" smtClean="0">
                <a:solidFill>
                  <a:schemeClr val="tx1"/>
                </a:solidFill>
                <a:ea typeface="+mn-ea"/>
              </a:rPr>
              <a:t>Demand </a:t>
            </a:r>
            <a:r>
              <a:rPr lang="en-US" sz="1100" b="0" kern="1200" baseline="0" dirty="0" smtClean="0">
                <a:solidFill>
                  <a:schemeClr val="tx1"/>
                </a:solidFill>
                <a:ea typeface="+mn-ea"/>
              </a:rPr>
              <a:t>= people’s ability to pay for goods and services they need.</a:t>
            </a:r>
          </a:p>
          <a:p>
            <a:endParaRPr lang="en-US" sz="1100" b="0" kern="1200" baseline="0" dirty="0" smtClean="0">
              <a:solidFill>
                <a:schemeClr val="tx1"/>
              </a:solidFill>
              <a:ea typeface="+mn-ea"/>
            </a:endParaRPr>
          </a:p>
          <a:p>
            <a:r>
              <a:rPr lang="en-US" sz="1100" b="0" kern="1200" baseline="0" dirty="0" err="1" smtClean="0">
                <a:solidFill>
                  <a:schemeClr val="tx1"/>
                </a:solidFill>
                <a:ea typeface="+mn-ea"/>
              </a:rPr>
              <a:t>o</a:t>
            </a:r>
            <a:r>
              <a:rPr lang="en-US" sz="1100" b="0" kern="1200" baseline="0" dirty="0" smtClean="0">
                <a:solidFill>
                  <a:schemeClr val="tx1"/>
                </a:solidFill>
                <a:ea typeface="+mn-ea"/>
              </a:rPr>
              <a:t> </a:t>
            </a:r>
            <a:r>
              <a:rPr lang="en-US" sz="1100" b="1" kern="1200" baseline="0" dirty="0" smtClean="0">
                <a:solidFill>
                  <a:schemeClr val="tx1"/>
                </a:solidFill>
                <a:ea typeface="+mn-ea"/>
              </a:rPr>
              <a:t>Supply </a:t>
            </a:r>
            <a:r>
              <a:rPr lang="en-US" sz="1100" b="0" kern="1200" baseline="0" dirty="0" smtClean="0">
                <a:solidFill>
                  <a:schemeClr val="tx1"/>
                </a:solidFill>
                <a:ea typeface="+mn-ea"/>
              </a:rPr>
              <a:t>= other people’s capacity to deliver those goods or services.</a:t>
            </a:r>
            <a:endParaRPr lang="en-GB" b="0" dirty="0" smtClean="0"/>
          </a:p>
          <a:p>
            <a:pPr eaLnBrk="1" hangingPunct="1">
              <a:spcBef>
                <a:spcPct val="0"/>
              </a:spcBef>
            </a:pPr>
            <a:endParaRPr lang="en-GB" b="0" dirty="0" smtClean="0"/>
          </a:p>
          <a:p>
            <a:pPr eaLnBrk="1" hangingPunct="1">
              <a:spcBef>
                <a:spcPct val="0"/>
              </a:spcBef>
            </a:pPr>
            <a:r>
              <a:rPr lang="en-GB" b="0" dirty="0" smtClean="0"/>
              <a:t>Supply </a:t>
            </a:r>
            <a:r>
              <a:rPr lang="en-GB" b="0" dirty="0"/>
              <a:t>problems and demand problems page 147 </a:t>
            </a:r>
          </a:p>
          <a:p>
            <a:pPr eaLnBrk="1" hangingPunct="1">
              <a:spcBef>
                <a:spcPct val="0"/>
              </a:spcBef>
            </a:pPr>
            <a:r>
              <a:rPr lang="en-GB" b="0" dirty="0"/>
              <a:t>How to do it qualitatively? Page 147</a:t>
            </a:r>
          </a:p>
          <a:p>
            <a:pPr eaLnBrk="1" hangingPunct="1">
              <a:spcBef>
                <a:spcPct val="0"/>
              </a:spcBef>
            </a:pPr>
            <a:r>
              <a:rPr lang="en-GB" b="0" dirty="0"/>
              <a:t>How to do it quantitatively? Page 149</a:t>
            </a:r>
            <a:r>
              <a:rPr lang="en-GB" b="0" dirty="0" smtClean="0"/>
              <a:t> </a:t>
            </a:r>
            <a:endParaRPr lang="en-GB" b="0" dirty="0"/>
          </a:p>
        </p:txBody>
      </p:sp>
      <p:sp>
        <p:nvSpPr>
          <p:cNvPr id="59396" name="Slide Number Placeholder 3"/>
          <p:cNvSpPr>
            <a:spLocks noGrp="1"/>
          </p:cNvSpPr>
          <p:nvPr>
            <p:ph type="sldNum" sz="quarter" idx="5"/>
          </p:nvPr>
        </p:nvSpPr>
        <p:spPr bwMode="auto">
          <a:noFill/>
          <a:ln>
            <a:miter lim="800000"/>
            <a:headEnd/>
            <a:tailEnd/>
          </a:ln>
        </p:spPr>
        <p:txBody>
          <a:bodyPr/>
          <a:lstStyle/>
          <a:p>
            <a:fld id="{F442D236-CF46-EA40-AEF8-E608BA2E4CF2}" type="slidenum">
              <a:rPr lang="en-GB"/>
              <a:pPr/>
              <a:t>62</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521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652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What information would you collect to describe the performance of markets:</a:t>
            </a:r>
          </a:p>
          <a:p>
            <a:pPr>
              <a:buFont typeface="Symbol" pitchFamily="18" charset="2"/>
              <a:buChar char="Þ"/>
            </a:pPr>
            <a:r>
              <a:rPr lang="en-US" dirty="0" smtClean="0"/>
              <a:t>Market characteristics </a:t>
            </a:r>
          </a:p>
          <a:p>
            <a:pPr>
              <a:buFont typeface="Symbol" pitchFamily="18" charset="2"/>
              <a:buChar char="Þ"/>
            </a:pPr>
            <a:r>
              <a:rPr lang="en-US" dirty="0" smtClean="0"/>
              <a:t>Data to collect</a:t>
            </a:r>
          </a:p>
        </p:txBody>
      </p:sp>
      <p:sp>
        <p:nvSpPr>
          <p:cNvPr id="5" name="Footer Placeholder 4"/>
          <p:cNvSpPr>
            <a:spLocks noGrp="1"/>
          </p:cNvSpPr>
          <p:nvPr>
            <p:ph type="ftr" sz="quarter" idx="10"/>
          </p:nvPr>
        </p:nvSpPr>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GB" dirty="0" smtClean="0"/>
              <a:t>These</a:t>
            </a:r>
            <a:r>
              <a:rPr lang="en-GB" baseline="0" dirty="0" smtClean="0"/>
              <a:t> are the main sources of content, slides, scenario, handouts, activities, etc.</a:t>
            </a:r>
          </a:p>
          <a:p>
            <a:endParaRPr lang="en-GB" baseline="0" dirty="0" smtClean="0"/>
          </a:p>
          <a:p>
            <a:r>
              <a:rPr lang="en-GB" baseline="0" dirty="0" smtClean="0"/>
              <a:t>Many other sources are also included, such as HEA data from a range of documents, along with significant injections of original material for linkages, fill, and HES tailoring.</a:t>
            </a:r>
            <a:endParaRPr lang="en-GB" dirty="0"/>
          </a:p>
        </p:txBody>
      </p:sp>
      <p:sp>
        <p:nvSpPr>
          <p:cNvPr id="4" name="Slide Number Placeholder 3"/>
          <p:cNvSpPr>
            <a:spLocks noGrp="1"/>
          </p:cNvSpPr>
          <p:nvPr>
            <p:ph type="sldNum" sz="quarter" idx="10"/>
          </p:nvPr>
        </p:nvSpPr>
        <p:spPr/>
        <p:txBody>
          <a:bodyPr/>
          <a:lstStyle/>
          <a:p>
            <a:fld id="{B9FD5B50-7CB3-9F43-8C8C-8C8A7C915253}" type="slidenum">
              <a:rPr lang="en-GB" smtClean="0"/>
              <a:pPr/>
              <a:t>7</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b="0" dirty="0"/>
              <a:t>Market power definition page 143</a:t>
            </a:r>
          </a:p>
          <a:p>
            <a:pPr eaLnBrk="1" hangingPunct="1">
              <a:spcBef>
                <a:spcPct val="0"/>
              </a:spcBef>
            </a:pPr>
            <a:r>
              <a:rPr lang="en-GB" b="0" dirty="0"/>
              <a:t>Changes in competition and market power </a:t>
            </a:r>
            <a:r>
              <a:rPr lang="en-GB" b="0" dirty="0" err="1"/>
              <a:t>p</a:t>
            </a:r>
            <a:r>
              <a:rPr lang="en-GB" b="0" dirty="0"/>
              <a:t> </a:t>
            </a:r>
            <a:r>
              <a:rPr lang="en-GB" b="0" dirty="0" smtClean="0"/>
              <a:t>151</a:t>
            </a:r>
          </a:p>
          <a:p>
            <a:pPr eaLnBrk="1" hangingPunct="1">
              <a:spcBef>
                <a:spcPct val="0"/>
              </a:spcBef>
            </a:pPr>
            <a:endParaRPr lang="en-GB" b="0" dirty="0" smtClean="0"/>
          </a:p>
          <a:p>
            <a:r>
              <a:rPr lang="en-US" sz="1100" b="0" kern="1200" baseline="0" dirty="0" err="1" smtClean="0">
                <a:solidFill>
                  <a:schemeClr val="tx1"/>
                </a:solidFill>
                <a:ea typeface="+mn-ea"/>
              </a:rPr>
              <a:t>o</a:t>
            </a:r>
            <a:r>
              <a:rPr lang="en-US" sz="1100" b="0" kern="1200" baseline="0" dirty="0" smtClean="0">
                <a:solidFill>
                  <a:schemeClr val="tx1"/>
                </a:solidFill>
                <a:ea typeface="+mn-ea"/>
              </a:rPr>
              <a:t> </a:t>
            </a:r>
            <a:r>
              <a:rPr lang="en-US" sz="1100" b="1" kern="1200" baseline="0" dirty="0" smtClean="0">
                <a:solidFill>
                  <a:schemeClr val="tx1"/>
                </a:solidFill>
                <a:ea typeface="+mn-ea"/>
              </a:rPr>
              <a:t>Competition </a:t>
            </a:r>
            <a:r>
              <a:rPr lang="en-US" sz="1100" b="0" kern="1200" baseline="0" dirty="0" smtClean="0">
                <a:solidFill>
                  <a:schemeClr val="tx1"/>
                </a:solidFill>
                <a:ea typeface="+mn-ea"/>
              </a:rPr>
              <a:t>= rivalry in the market place; where buyers/sellers have real choice</a:t>
            </a:r>
          </a:p>
          <a:p>
            <a:r>
              <a:rPr lang="en-US" sz="1100" b="0" kern="1200" baseline="0" dirty="0" smtClean="0">
                <a:solidFill>
                  <a:schemeClr val="tx1"/>
                </a:solidFill>
                <a:ea typeface="+mn-ea"/>
              </a:rPr>
              <a:t>between alternative market actors.</a:t>
            </a:r>
          </a:p>
          <a:p>
            <a:endParaRPr lang="en-US" sz="1100" b="0" kern="1200" baseline="0" dirty="0" smtClean="0">
              <a:solidFill>
                <a:schemeClr val="tx1"/>
              </a:solidFill>
              <a:ea typeface="+mn-ea"/>
            </a:endParaRPr>
          </a:p>
          <a:p>
            <a:r>
              <a:rPr lang="en-US" sz="1100" b="0" kern="1200" baseline="0" dirty="0" err="1" smtClean="0">
                <a:solidFill>
                  <a:schemeClr val="tx1"/>
                </a:solidFill>
                <a:ea typeface="+mn-ea"/>
              </a:rPr>
              <a:t>o</a:t>
            </a:r>
            <a:r>
              <a:rPr lang="en-US" sz="1100" b="0" kern="1200" baseline="0" dirty="0" smtClean="0">
                <a:solidFill>
                  <a:schemeClr val="tx1"/>
                </a:solidFill>
                <a:ea typeface="+mn-ea"/>
              </a:rPr>
              <a:t> Opposite is </a:t>
            </a:r>
            <a:r>
              <a:rPr lang="en-US" sz="1100" b="1" kern="1200" baseline="0" dirty="0" smtClean="0">
                <a:solidFill>
                  <a:schemeClr val="tx1"/>
                </a:solidFill>
                <a:ea typeface="+mn-ea"/>
              </a:rPr>
              <a:t>market power</a:t>
            </a:r>
            <a:r>
              <a:rPr lang="en-US" sz="1100" b="0" kern="1200" baseline="0" dirty="0" smtClean="0">
                <a:solidFill>
                  <a:schemeClr val="tx1"/>
                </a:solidFill>
                <a:ea typeface="+mn-ea"/>
              </a:rPr>
              <a:t>, especially monopoly. Arises when a single market</a:t>
            </a:r>
          </a:p>
          <a:p>
            <a:r>
              <a:rPr lang="en-US" sz="1100" b="0" kern="1200" baseline="0" dirty="0" smtClean="0">
                <a:solidFill>
                  <a:schemeClr val="tx1"/>
                </a:solidFill>
                <a:ea typeface="+mn-ea"/>
              </a:rPr>
              <a:t>actor – or small cartel in collusion – able to dictate/strongly influence prices, so</a:t>
            </a:r>
          </a:p>
          <a:p>
            <a:r>
              <a:rPr lang="en-US" sz="1100" b="0" kern="1200" baseline="0" dirty="0" smtClean="0">
                <a:solidFill>
                  <a:schemeClr val="tx1"/>
                </a:solidFill>
                <a:ea typeface="+mn-ea"/>
              </a:rPr>
              <a:t>excess profits or control over resources, services or knowledge.</a:t>
            </a:r>
          </a:p>
          <a:p>
            <a:endParaRPr lang="en-US" sz="1100" b="0" kern="1200" baseline="0" dirty="0" smtClean="0">
              <a:solidFill>
                <a:schemeClr val="tx1"/>
              </a:solidFill>
              <a:ea typeface="+mn-ea"/>
            </a:endParaRPr>
          </a:p>
          <a:p>
            <a:r>
              <a:rPr lang="en-US" sz="1100" b="0" kern="1200" baseline="0" dirty="0" err="1" smtClean="0">
                <a:solidFill>
                  <a:schemeClr val="tx1"/>
                </a:solidFill>
                <a:ea typeface="+mn-ea"/>
              </a:rPr>
              <a:t>o</a:t>
            </a:r>
            <a:r>
              <a:rPr lang="en-US" sz="1100" b="0" kern="1200" baseline="0" dirty="0" smtClean="0">
                <a:solidFill>
                  <a:schemeClr val="tx1"/>
                </a:solidFill>
                <a:ea typeface="+mn-ea"/>
              </a:rPr>
              <a:t> Refer Toolkit page 8-6, points on ‘positive’ and ‘negative’ aspects of conduct.</a:t>
            </a:r>
            <a:endParaRPr lang="en-GB" b="0" dirty="0"/>
          </a:p>
        </p:txBody>
      </p:sp>
      <p:sp>
        <p:nvSpPr>
          <p:cNvPr id="58372" name="Slide Number Placeholder 3"/>
          <p:cNvSpPr>
            <a:spLocks noGrp="1"/>
          </p:cNvSpPr>
          <p:nvPr>
            <p:ph type="sldNum" sz="quarter" idx="5"/>
          </p:nvPr>
        </p:nvSpPr>
        <p:spPr bwMode="auto">
          <a:noFill/>
          <a:ln>
            <a:miter lim="800000"/>
            <a:headEnd/>
            <a:tailEnd/>
          </a:ln>
        </p:spPr>
        <p:txBody>
          <a:bodyPr/>
          <a:lstStyle/>
          <a:p>
            <a:fld id="{4A612091-591E-9642-82C0-24F7C55B4999}" type="slidenum">
              <a:rPr lang="en-GB"/>
              <a:pPr/>
              <a:t>64</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b="0" dirty="0"/>
              <a:t>Page 141 to 143: Market integration definition / how to assess market integration</a:t>
            </a:r>
          </a:p>
          <a:p>
            <a:pPr eaLnBrk="1" hangingPunct="1">
              <a:spcBef>
                <a:spcPct val="0"/>
              </a:spcBef>
            </a:pPr>
            <a:r>
              <a:rPr lang="en-GB" b="0" dirty="0"/>
              <a:t>Reduced market integration: </a:t>
            </a:r>
            <a:r>
              <a:rPr lang="en-GB" b="0" dirty="0" err="1"/>
              <a:t>p</a:t>
            </a:r>
            <a:r>
              <a:rPr lang="en-GB" b="0" dirty="0"/>
              <a:t> 150 -</a:t>
            </a:r>
            <a:r>
              <a:rPr lang="en-GB" b="0" dirty="0" smtClean="0"/>
              <a:t>151</a:t>
            </a:r>
          </a:p>
          <a:p>
            <a:pPr eaLnBrk="1" hangingPunct="1">
              <a:spcBef>
                <a:spcPct val="0"/>
              </a:spcBef>
            </a:pPr>
            <a:endParaRPr lang="en-GB" b="0" dirty="0" smtClean="0"/>
          </a:p>
          <a:p>
            <a:r>
              <a:rPr lang="en-US" sz="1100" b="0" kern="1200" baseline="0" dirty="0" err="1" smtClean="0">
                <a:solidFill>
                  <a:schemeClr val="tx1"/>
                </a:solidFill>
                <a:ea typeface="+mn-ea"/>
              </a:rPr>
              <a:t>o</a:t>
            </a:r>
            <a:r>
              <a:rPr lang="en-US" sz="1100" b="0" kern="1200" baseline="0" dirty="0" smtClean="0">
                <a:solidFill>
                  <a:schemeClr val="tx1"/>
                </a:solidFill>
                <a:ea typeface="+mn-ea"/>
              </a:rPr>
              <a:t> Market integration = the measure of how well connected market-systems in</a:t>
            </a:r>
          </a:p>
          <a:p>
            <a:r>
              <a:rPr lang="en-US" sz="1100" b="0" kern="1200" baseline="0" dirty="0" smtClean="0">
                <a:solidFill>
                  <a:schemeClr val="tx1"/>
                </a:solidFill>
                <a:ea typeface="+mn-ea"/>
              </a:rPr>
              <a:t>different geographical areas are to each other, </a:t>
            </a:r>
            <a:r>
              <a:rPr lang="en-US" sz="1100" b="1" kern="1200" baseline="0" dirty="0" smtClean="0">
                <a:solidFill>
                  <a:schemeClr val="tx1"/>
                </a:solidFill>
                <a:ea typeface="+mn-ea"/>
              </a:rPr>
              <a:t>the flow of items and food stuffs</a:t>
            </a:r>
          </a:p>
          <a:p>
            <a:r>
              <a:rPr lang="en-US" sz="1100" b="1" kern="1200" baseline="0" dirty="0" smtClean="0">
                <a:solidFill>
                  <a:schemeClr val="tx1"/>
                </a:solidFill>
                <a:ea typeface="+mn-ea"/>
              </a:rPr>
              <a:t>and how this affects movement and prices.</a:t>
            </a:r>
          </a:p>
          <a:p>
            <a:r>
              <a:rPr lang="en-US" sz="1100" b="0" kern="1200" baseline="0" dirty="0" err="1" smtClean="0">
                <a:solidFill>
                  <a:schemeClr val="tx1"/>
                </a:solidFill>
                <a:ea typeface="+mn-ea"/>
              </a:rPr>
              <a:t>o</a:t>
            </a:r>
            <a:r>
              <a:rPr lang="en-US" sz="1100" b="0" kern="1200" baseline="0" dirty="0" smtClean="0">
                <a:solidFill>
                  <a:schemeClr val="tx1"/>
                </a:solidFill>
                <a:ea typeface="+mn-ea"/>
              </a:rPr>
              <a:t> A good example of market integration is the market for sea fish in East Africa.</a:t>
            </a:r>
          </a:p>
          <a:p>
            <a:r>
              <a:rPr lang="en-US" sz="1100" b="0" kern="1200" baseline="0" dirty="0" smtClean="0">
                <a:solidFill>
                  <a:schemeClr val="tx1"/>
                </a:solidFill>
                <a:ea typeface="+mn-ea"/>
              </a:rPr>
              <a:t>Before the advent of mobile phones, fishermen offloaded their catch at their</a:t>
            </a:r>
          </a:p>
          <a:p>
            <a:r>
              <a:rPr lang="en-US" sz="1100" b="0" kern="1200" baseline="0" dirty="0" smtClean="0">
                <a:solidFill>
                  <a:schemeClr val="tx1"/>
                </a:solidFill>
                <a:ea typeface="+mn-ea"/>
              </a:rPr>
              <a:t>local port. This meant that there were sometimes shortages or surpluses of</a:t>
            </a:r>
          </a:p>
          <a:p>
            <a:r>
              <a:rPr lang="en-US" sz="1100" b="0" kern="1200" baseline="0" dirty="0" smtClean="0">
                <a:solidFill>
                  <a:schemeClr val="tx1"/>
                </a:solidFill>
                <a:ea typeface="+mn-ea"/>
              </a:rPr>
              <a:t>certain types of fish in one port, while the situation was reversed at another</a:t>
            </a:r>
          </a:p>
          <a:p>
            <a:r>
              <a:rPr lang="en-US" sz="1100" b="0" kern="1200" baseline="0" dirty="0" smtClean="0">
                <a:solidFill>
                  <a:schemeClr val="tx1"/>
                </a:solidFill>
                <a:ea typeface="+mn-ea"/>
              </a:rPr>
              <a:t>port. For example, there may have been an abundance of sailfish landed at Dar</a:t>
            </a:r>
          </a:p>
          <a:p>
            <a:r>
              <a:rPr lang="en-US" sz="1100" b="0" kern="1200" baseline="0" dirty="0" err="1" smtClean="0">
                <a:solidFill>
                  <a:schemeClr val="tx1"/>
                </a:solidFill>
                <a:ea typeface="+mn-ea"/>
              </a:rPr>
              <a:t>es</a:t>
            </a:r>
            <a:r>
              <a:rPr lang="en-US" sz="1100" b="0" kern="1200" baseline="0" dirty="0" smtClean="0">
                <a:solidFill>
                  <a:schemeClr val="tx1"/>
                </a:solidFill>
                <a:ea typeface="+mn-ea"/>
              </a:rPr>
              <a:t> Salaam while there was a shortage in </a:t>
            </a:r>
            <a:r>
              <a:rPr lang="en-US" sz="1100" b="0" kern="1200" baseline="0" dirty="0" err="1" smtClean="0">
                <a:solidFill>
                  <a:schemeClr val="tx1"/>
                </a:solidFill>
                <a:ea typeface="+mn-ea"/>
              </a:rPr>
              <a:t>Bagamoyo</a:t>
            </a:r>
            <a:r>
              <a:rPr lang="en-US" sz="1100" b="0" kern="1200" baseline="0" dirty="0" smtClean="0">
                <a:solidFill>
                  <a:schemeClr val="tx1"/>
                </a:solidFill>
                <a:ea typeface="+mn-ea"/>
              </a:rPr>
              <a:t>. Fishermen offloading</a:t>
            </a:r>
          </a:p>
          <a:p>
            <a:r>
              <a:rPr lang="en-US" sz="1100" b="0" kern="1200" baseline="0" dirty="0" smtClean="0">
                <a:solidFill>
                  <a:schemeClr val="tx1"/>
                </a:solidFill>
                <a:ea typeface="+mn-ea"/>
              </a:rPr>
              <a:t>sailfish at Dar </a:t>
            </a:r>
            <a:r>
              <a:rPr lang="en-US" sz="1100" b="0" kern="1200" baseline="0" dirty="0" err="1" smtClean="0">
                <a:solidFill>
                  <a:schemeClr val="tx1"/>
                </a:solidFill>
                <a:ea typeface="+mn-ea"/>
              </a:rPr>
              <a:t>es</a:t>
            </a:r>
            <a:r>
              <a:rPr lang="en-US" sz="1100" b="0" kern="1200" baseline="0" dirty="0" smtClean="0">
                <a:solidFill>
                  <a:schemeClr val="tx1"/>
                </a:solidFill>
                <a:ea typeface="+mn-ea"/>
              </a:rPr>
              <a:t> Salaam would therefore get a depressed price. Now</a:t>
            </a:r>
          </a:p>
          <a:p>
            <a:r>
              <a:rPr lang="en-US" sz="1100" b="0" kern="1200" baseline="0" dirty="0" smtClean="0">
                <a:solidFill>
                  <a:schemeClr val="tx1"/>
                </a:solidFill>
                <a:ea typeface="+mn-ea"/>
              </a:rPr>
              <a:t>fishermen have mobile phones with them in their boats, they are able to offload</a:t>
            </a:r>
          </a:p>
          <a:p>
            <a:r>
              <a:rPr lang="en-US" sz="1100" b="0" kern="1200" baseline="0" dirty="0" smtClean="0">
                <a:solidFill>
                  <a:schemeClr val="tx1"/>
                </a:solidFill>
                <a:ea typeface="+mn-ea"/>
              </a:rPr>
              <a:t>their catch at the port where the prices are best. This removes the </a:t>
            </a:r>
            <a:r>
              <a:rPr lang="en-US" sz="1100" b="0" kern="1200" baseline="0" dirty="0" err="1" smtClean="0">
                <a:solidFill>
                  <a:schemeClr val="tx1"/>
                </a:solidFill>
                <a:ea typeface="+mn-ea"/>
              </a:rPr>
              <a:t>localised</a:t>
            </a:r>
            <a:endParaRPr lang="en-US" sz="1100" b="0" kern="1200" baseline="0" dirty="0" smtClean="0">
              <a:solidFill>
                <a:schemeClr val="tx1"/>
              </a:solidFill>
              <a:ea typeface="+mn-ea"/>
            </a:endParaRPr>
          </a:p>
          <a:p>
            <a:r>
              <a:rPr lang="en-US" sz="1100" b="0" kern="1200" baseline="0" dirty="0" smtClean="0">
                <a:solidFill>
                  <a:schemeClr val="tx1"/>
                </a:solidFill>
                <a:ea typeface="+mn-ea"/>
              </a:rPr>
              <a:t>peaks and troughs in demand caused by surplus or shortages. The market</a:t>
            </a:r>
          </a:p>
          <a:p>
            <a:r>
              <a:rPr lang="en-US" sz="1100" b="0" kern="1200" baseline="0" dirty="0" smtClean="0">
                <a:solidFill>
                  <a:schemeClr val="tx1"/>
                </a:solidFill>
                <a:ea typeface="+mn-ea"/>
              </a:rPr>
              <a:t>system for sea fish in East African ports is now an example of a well-integrated</a:t>
            </a:r>
          </a:p>
          <a:p>
            <a:r>
              <a:rPr lang="en-US" sz="1100" b="0" kern="1200" baseline="0" dirty="0" smtClean="0">
                <a:solidFill>
                  <a:schemeClr val="tx1"/>
                </a:solidFill>
                <a:ea typeface="+mn-ea"/>
              </a:rPr>
              <a:t>market.</a:t>
            </a:r>
          </a:p>
          <a:p>
            <a:r>
              <a:rPr lang="en-US" sz="1100" b="0" kern="1200" baseline="0" dirty="0" err="1" smtClean="0">
                <a:solidFill>
                  <a:schemeClr val="tx1"/>
                </a:solidFill>
                <a:ea typeface="+mn-ea"/>
              </a:rPr>
              <a:t>o</a:t>
            </a:r>
            <a:r>
              <a:rPr lang="en-US" sz="1100" b="0" kern="1200" baseline="0" dirty="0" smtClean="0">
                <a:solidFill>
                  <a:schemeClr val="tx1"/>
                </a:solidFill>
                <a:ea typeface="+mn-ea"/>
              </a:rPr>
              <a:t> Refer to Toolkit, page 8-4: Market Integration, and the four points describing</a:t>
            </a:r>
          </a:p>
          <a:p>
            <a:r>
              <a:rPr lang="en-US" sz="1100" b="0" kern="1200" baseline="0" dirty="0" smtClean="0">
                <a:solidFill>
                  <a:schemeClr val="tx1"/>
                </a:solidFill>
                <a:ea typeface="+mn-ea"/>
              </a:rPr>
              <a:t>why market integration is a vital consideration for </a:t>
            </a:r>
            <a:r>
              <a:rPr lang="en-US" sz="1100" b="0" kern="1200" baseline="0" dirty="0" err="1" smtClean="0">
                <a:solidFill>
                  <a:schemeClr val="tx1"/>
                </a:solidFill>
                <a:ea typeface="+mn-ea"/>
              </a:rPr>
              <a:t>EMMA’s</a:t>
            </a:r>
            <a:r>
              <a:rPr lang="en-US" sz="1100" b="0" kern="1200" baseline="0" dirty="0" smtClean="0">
                <a:solidFill>
                  <a:schemeClr val="tx1"/>
                </a:solidFill>
                <a:ea typeface="+mn-ea"/>
              </a:rPr>
              <a:t> analysis of</a:t>
            </a:r>
          </a:p>
          <a:p>
            <a:r>
              <a:rPr lang="en-US" sz="1100" b="0" kern="1200" baseline="0" dirty="0" smtClean="0">
                <a:solidFill>
                  <a:schemeClr val="tx1"/>
                </a:solidFill>
                <a:ea typeface="+mn-ea"/>
              </a:rPr>
              <a:t>appropriate responses. Possibly refer also to Box 8.5 for example.</a:t>
            </a:r>
            <a:endParaRPr lang="en-GB" b="0" dirty="0"/>
          </a:p>
        </p:txBody>
      </p:sp>
      <p:sp>
        <p:nvSpPr>
          <p:cNvPr id="55300" name="Slide Number Placeholder 3"/>
          <p:cNvSpPr>
            <a:spLocks noGrp="1"/>
          </p:cNvSpPr>
          <p:nvPr>
            <p:ph type="sldNum" sz="quarter" idx="5"/>
          </p:nvPr>
        </p:nvSpPr>
        <p:spPr bwMode="auto">
          <a:noFill/>
          <a:ln>
            <a:miter lim="800000"/>
            <a:headEnd/>
            <a:tailEnd/>
          </a:ln>
        </p:spPr>
        <p:txBody>
          <a:bodyPr/>
          <a:lstStyle/>
          <a:p>
            <a:fld id="{A154F57D-03FC-934F-9B95-838382FCAD52}" type="slidenum">
              <a:rPr lang="en-GB"/>
              <a:pPr/>
              <a:t>65</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9FD5B50-7CB3-9F43-8C8C-8C8A7C915253}" type="slidenum">
              <a:rPr lang="en-GB" smtClean="0"/>
              <a:pPr/>
              <a:t>72</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GB" b="1" dirty="0" smtClean="0"/>
              <a:t>Survival:</a:t>
            </a:r>
          </a:p>
          <a:p>
            <a:r>
              <a:rPr lang="en-GB" dirty="0" smtClean="0"/>
              <a:t>Supply = Market</a:t>
            </a:r>
            <a:r>
              <a:rPr lang="en-GB" baseline="0" dirty="0" smtClean="0"/>
              <a:t> systems that provide food, essential household items, or services to meet urgent survival needs.</a:t>
            </a:r>
          </a:p>
          <a:p>
            <a:endParaRPr lang="en-GB" baseline="0" dirty="0" smtClean="0"/>
          </a:p>
          <a:p>
            <a:r>
              <a:rPr lang="en-GB" b="1" baseline="0" dirty="0" smtClean="0"/>
              <a:t>Livelihoods:</a:t>
            </a:r>
          </a:p>
          <a:p>
            <a:r>
              <a:rPr lang="en-GB" baseline="0" dirty="0" smtClean="0"/>
              <a:t>Supply = Market systems that provide essential tools, replace assets, provide agricultural inputs, or deliver vital services.</a:t>
            </a:r>
          </a:p>
          <a:p>
            <a:r>
              <a:rPr lang="en-GB" dirty="0" smtClean="0"/>
              <a:t>Income = Market systems that provide jobs, create demand for wage labour, or provide buyers for target groups own production.</a:t>
            </a:r>
            <a:endParaRPr lang="en-GB" dirty="0"/>
          </a:p>
        </p:txBody>
      </p:sp>
      <p:sp>
        <p:nvSpPr>
          <p:cNvPr id="4" name="Slide Number Placeholder 3"/>
          <p:cNvSpPr>
            <a:spLocks noGrp="1"/>
          </p:cNvSpPr>
          <p:nvPr>
            <p:ph type="sldNum" sz="quarter" idx="10"/>
          </p:nvPr>
        </p:nvSpPr>
        <p:spPr/>
        <p:txBody>
          <a:bodyPr/>
          <a:lstStyle/>
          <a:p>
            <a:endParaRPr lang="en-GB"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9FD5B50-7CB3-9F43-8C8C-8C8A7C915253}" type="slidenum">
              <a:rPr lang="en-GB" smtClean="0"/>
              <a:pPr/>
              <a:t>74</a:t>
            </a:fld>
            <a:endParaRPr lang="en-GB"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GB" dirty="0" smtClean="0"/>
              <a:t>EMMA pp</a:t>
            </a:r>
            <a:r>
              <a:rPr lang="en-GB" baseline="0" dirty="0" smtClean="0"/>
              <a:t> 50-53</a:t>
            </a:r>
            <a:endParaRPr lang="en-GB" dirty="0"/>
          </a:p>
        </p:txBody>
      </p:sp>
      <p:sp>
        <p:nvSpPr>
          <p:cNvPr id="4" name="Slide Number Placeholder 3"/>
          <p:cNvSpPr>
            <a:spLocks noGrp="1"/>
          </p:cNvSpPr>
          <p:nvPr>
            <p:ph type="sldNum" sz="quarter" idx="10"/>
          </p:nvPr>
        </p:nvSpPr>
        <p:spPr/>
        <p:txBody>
          <a:bodyPr/>
          <a:lstStyle/>
          <a:p>
            <a:endParaRPr lang="en-GB"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lvl="0"/>
            <a:r>
              <a:rPr lang="en-GB" sz="1200" kern="1200" dirty="0" smtClean="0">
                <a:solidFill>
                  <a:schemeClr val="tx1"/>
                </a:solidFill>
                <a:latin typeface="+mn-lt"/>
                <a:ea typeface="+mn-ea"/>
                <a:cs typeface="+mn-cs"/>
              </a:rPr>
              <a:t>a critical market depends on perspective of group – we need to focus on target group. </a:t>
            </a:r>
          </a:p>
          <a:p>
            <a:pPr lvl="0"/>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It is vital to be </a:t>
            </a:r>
            <a:r>
              <a:rPr lang="en-GB" sz="1200" b="1" kern="1200" dirty="0" smtClean="0">
                <a:solidFill>
                  <a:schemeClr val="tx1"/>
                </a:solidFill>
                <a:latin typeface="+mn-lt"/>
                <a:ea typeface="+mn-ea"/>
                <a:cs typeface="+mn-cs"/>
              </a:rPr>
              <a:t>specific</a:t>
            </a:r>
            <a:r>
              <a:rPr lang="en-GB" sz="1200" kern="1200" dirty="0" smtClean="0">
                <a:solidFill>
                  <a:schemeClr val="tx1"/>
                </a:solidFill>
                <a:latin typeface="+mn-lt"/>
                <a:ea typeface="+mn-ea"/>
                <a:cs typeface="+mn-cs"/>
              </a:rPr>
              <a:t> about the needs of a group, for example, if think about not just ‘maize, but what type (different qualities, maize flour...etc. This is because different products will have different market systems). </a:t>
            </a:r>
          </a:p>
          <a:p>
            <a:endParaRPr lang="en-GB" sz="1200" kern="1200" dirty="0" smtClean="0">
              <a:solidFill>
                <a:schemeClr val="tx1"/>
              </a:solidFill>
              <a:latin typeface="+mn-lt"/>
              <a:ea typeface="+mn-ea"/>
              <a:cs typeface="+mn-cs"/>
            </a:endParaRPr>
          </a:p>
          <a:p>
            <a:pPr lvl="0"/>
            <a:r>
              <a:rPr lang="en-GB" sz="1200" kern="1200" dirty="0" smtClean="0">
                <a:solidFill>
                  <a:schemeClr val="tx1"/>
                </a:solidFill>
                <a:latin typeface="+mn-lt"/>
                <a:ea typeface="+mn-ea"/>
                <a:cs typeface="+mn-cs"/>
              </a:rPr>
              <a:t>How to be specific about needs? EMMA suggests: </a:t>
            </a:r>
          </a:p>
          <a:p>
            <a:pPr lvl="0"/>
            <a:r>
              <a:rPr lang="en-GB" sz="1200" kern="1200" dirty="0" smtClean="0">
                <a:solidFill>
                  <a:schemeClr val="tx1"/>
                </a:solidFill>
                <a:latin typeface="+mn-lt"/>
                <a:ea typeface="+mn-ea"/>
                <a:cs typeface="+mn-cs"/>
              </a:rPr>
              <a:t>Look at recent rapid or emergency needs assessments, and security updates.</a:t>
            </a:r>
          </a:p>
          <a:p>
            <a:pPr lvl="0"/>
            <a:r>
              <a:rPr lang="en-GB" sz="1200" kern="1200" dirty="0" smtClean="0">
                <a:solidFill>
                  <a:schemeClr val="tx1"/>
                </a:solidFill>
                <a:latin typeface="+mn-lt"/>
                <a:ea typeface="+mn-ea"/>
                <a:cs typeface="+mn-cs"/>
              </a:rPr>
              <a:t>Review previous studies of people’s livelihoods and the local economy (ref. Step 1), i.e. what is known about the sources of food and income for different target groups.</a:t>
            </a:r>
          </a:p>
          <a:p>
            <a:pPr lvl="0"/>
            <a:r>
              <a:rPr lang="en-GB" sz="1200" kern="1200" dirty="0" smtClean="0">
                <a:solidFill>
                  <a:schemeClr val="tx1"/>
                </a:solidFill>
                <a:latin typeface="+mn-lt"/>
                <a:ea typeface="+mn-ea"/>
                <a:cs typeface="+mn-cs"/>
              </a:rPr>
              <a:t>Consult as broadly as possible with local colleagues who have already visited the disaster area, or who know the population well.</a:t>
            </a:r>
          </a:p>
          <a:p>
            <a:endParaRPr lang="en-GB" dirty="0"/>
          </a:p>
        </p:txBody>
      </p:sp>
      <p:sp>
        <p:nvSpPr>
          <p:cNvPr id="5" name="Footer Placeholder 4"/>
          <p:cNvSpPr>
            <a:spLocks noGrp="1"/>
          </p:cNvSpPr>
          <p:nvPr>
            <p:ph type="ftr" sz="quarter" idx="10"/>
          </p:nvPr>
        </p:nvSpPr>
        <p:spPr/>
        <p:txBody>
          <a:bodyPr/>
          <a:lstStyle/>
          <a:p>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088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50883"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r>
              <a:rPr lang="en-US" dirty="0" smtClean="0"/>
              <a:t>Def p 46 Box 2.10</a:t>
            </a:r>
          </a:p>
          <a:p>
            <a:endParaRPr lang="en-US" dirty="0" smtClean="0"/>
          </a:p>
          <a:p>
            <a:r>
              <a:rPr lang="en-GB" sz="1200" b="1" i="1" kern="1200" dirty="0" smtClean="0">
                <a:solidFill>
                  <a:schemeClr val="tx1"/>
                </a:solidFill>
                <a:latin typeface="+mn-lt"/>
                <a:ea typeface="+mn-ea"/>
                <a:cs typeface="+mn-cs"/>
              </a:rPr>
              <a:t>Key analytical questions</a:t>
            </a:r>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‘Market systems are usually selected because agency staff have specific ideas or expectations about the operational value that EMMA will add. ‘Key analytical questions’ frame these ideas, and thus help teams to keep them in mind throughout the EMMA process’.</a:t>
            </a:r>
          </a:p>
          <a:p>
            <a:r>
              <a:rPr lang="en-GB" sz="1200" kern="1200" dirty="0" smtClean="0">
                <a:solidFill>
                  <a:schemeClr val="tx1"/>
                </a:solidFill>
                <a:latin typeface="+mn-lt"/>
                <a:ea typeface="+mn-ea"/>
                <a:cs typeface="+mn-cs"/>
              </a:rPr>
              <a:t>(EMMA toolkit pg 46)</a:t>
            </a: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Provided that the selection process was done carefully, it should be possible to identify specific and tangible reasons for analysing the market in each selected market system. These reasons can usually be expressed as ‘key analytical questions’ which EMMA aims to answer</a:t>
            </a: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These key questions are vitally important, because they provide the following:</a:t>
            </a:r>
          </a:p>
          <a:p>
            <a:pPr lvl="0"/>
            <a:r>
              <a:rPr lang="en-GB" sz="1200" kern="1200" dirty="0" smtClean="0">
                <a:solidFill>
                  <a:schemeClr val="tx1"/>
                </a:solidFill>
                <a:latin typeface="+mn-lt"/>
                <a:ea typeface="+mn-ea"/>
                <a:cs typeface="+mn-cs"/>
              </a:rPr>
              <a:t>an easily accessible explanation of the objectives for market analysis for managers;</a:t>
            </a:r>
          </a:p>
          <a:p>
            <a:pPr lvl="0"/>
            <a:r>
              <a:rPr lang="en-GB" sz="1200" kern="1200" dirty="0" smtClean="0">
                <a:solidFill>
                  <a:schemeClr val="tx1"/>
                </a:solidFill>
                <a:latin typeface="+mn-lt"/>
                <a:ea typeface="+mn-ea"/>
                <a:cs typeface="+mn-cs"/>
              </a:rPr>
              <a:t>a means of explaining the market analysis to colleagues, key informants, and interviewees;</a:t>
            </a:r>
          </a:p>
          <a:p>
            <a:pPr lvl="0"/>
            <a:r>
              <a:rPr lang="en-GB" sz="1200" kern="1200" dirty="0" smtClean="0">
                <a:solidFill>
                  <a:schemeClr val="tx1"/>
                </a:solidFill>
                <a:latin typeface="+mn-lt"/>
                <a:ea typeface="+mn-ea"/>
                <a:cs typeface="+mn-cs"/>
              </a:rPr>
              <a:t>a focus for the market assessment team’s efforts during fieldwork.</a:t>
            </a: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However, don’t forget that this is an iterative process. The key questions are not set in stone at this stage: they will most likely change or be added to later in the process. </a:t>
            </a:r>
          </a:p>
          <a:p>
            <a:r>
              <a:rPr lang="en-GB" sz="1200" kern="1200" dirty="0" smtClean="0">
                <a:solidFill>
                  <a:schemeClr val="tx1"/>
                </a:solidFill>
                <a:latin typeface="+mn-lt"/>
                <a:ea typeface="+mn-ea"/>
                <a:cs typeface="+mn-cs"/>
              </a:rPr>
              <a:t> (adapted from EMMA toolkit pg 54)</a:t>
            </a: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Key analytical questions are those that will help answer the questions we have about what responses we should do. They might include questions such as: can the market meet the needs of the target group? Can we use the market to respond? Does the market system need to be strengthened to address needs? These questions form the basis of the market analysis (answering the key analytical questions), which in turns forms the basis of the responses (addressing the needs of the target group). </a:t>
            </a:r>
          </a:p>
          <a:p>
            <a:endParaRPr lang="en-US" dirty="0" smtClean="0"/>
          </a:p>
        </p:txBody>
      </p:sp>
      <p:sp>
        <p:nvSpPr>
          <p:cNvPr id="5" name="Footer Placeholder 4"/>
          <p:cNvSpPr>
            <a:spLocks noGrp="1"/>
          </p:cNvSpPr>
          <p:nvPr>
            <p:ph type="ftr" sz="quarter" idx="10"/>
          </p:nvPr>
        </p:nvSpPr>
        <p:spPr/>
        <p:txBody>
          <a:bodyPr/>
          <a:lstStyle/>
          <a:p>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Share some examples of key analytical questions, such as in box 2.10 on (pg 55), or others, from personal experience or that seem relevant/interesting.  </a:t>
            </a: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Give a brief explanation of the context. For example: In Haiti, the market assessment team considered that CGI was a critical market, because.....the key analytical questions were as follows: </a:t>
            </a:r>
          </a:p>
          <a:p>
            <a:endParaRPr lang="en-GB" dirty="0"/>
          </a:p>
        </p:txBody>
      </p:sp>
      <p:sp>
        <p:nvSpPr>
          <p:cNvPr id="5" name="Footer Placeholder 4"/>
          <p:cNvSpPr>
            <a:spLocks noGrp="1"/>
          </p:cNvSpPr>
          <p:nvPr>
            <p:ph type="ftr" sz="quarter" idx="10"/>
          </p:nvPr>
        </p:nvSpPr>
        <p:spPr/>
        <p:txBody>
          <a:bodyPr/>
          <a:lstStyle/>
          <a:p>
            <a:endParaRPr lang="en-GB"/>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215FE770-48B6-3E4F-87BE-5E6EB28DC518}" type="slidenum">
              <a:rPr lang="en-US" sz="1200"/>
              <a:pPr algn="r" eaLnBrk="0" hangingPunct="0"/>
              <a:t>80</a:t>
            </a:fld>
            <a:endParaRPr lang="en-US" sz="1200"/>
          </a:p>
        </p:txBody>
      </p:sp>
      <p:sp>
        <p:nvSpPr>
          <p:cNvPr id="23555" name="Rectangle 2"/>
          <p:cNvSpPr>
            <a:spLocks noGrp="1" noRot="1" noChangeAspect="1" noChangeArrowheads="1" noTextEdit="1"/>
          </p:cNvSpPr>
          <p:nvPr>
            <p:ph type="sldImg"/>
          </p:nvPr>
        </p:nvSpPr>
        <p:spPr>
          <a:xfrm>
            <a:off x="1143000" y="685800"/>
            <a:ext cx="4572000" cy="3429000"/>
          </a:xfrm>
          <a:ln/>
        </p:spPr>
      </p:sp>
      <p:sp>
        <p:nvSpPr>
          <p:cNvPr id="23556" name="Rectangle 3"/>
          <p:cNvSpPr>
            <a:spLocks noGrp="1" noChangeArrowheads="1"/>
          </p:cNvSpPr>
          <p:nvPr>
            <p:ph type="body" idx="1"/>
          </p:nvPr>
        </p:nvSpPr>
        <p:spPr>
          <a:noFill/>
          <a:ln/>
        </p:spPr>
        <p:txBody>
          <a:bodyPr/>
          <a:lstStyle/>
          <a:p>
            <a:pPr eaLnBrk="1" hangingPunct="1"/>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Check and</a:t>
            </a:r>
            <a:r>
              <a:rPr lang="en-GB" baseline="0" dirty="0" smtClean="0"/>
              <a:t> see how many people have market analysis experience</a:t>
            </a:r>
            <a:endParaRPr lang="en-GB" dirty="0" smtClean="0"/>
          </a:p>
          <a:p>
            <a:endParaRPr lang="en-US" dirty="0"/>
          </a:p>
        </p:txBody>
      </p:sp>
      <p:sp>
        <p:nvSpPr>
          <p:cNvPr id="4" name="Slide Number Placeholder 3"/>
          <p:cNvSpPr>
            <a:spLocks noGrp="1"/>
          </p:cNvSpPr>
          <p:nvPr>
            <p:ph type="sldNum" sz="quarter" idx="10"/>
          </p:nvPr>
        </p:nvSpPr>
        <p:spPr/>
        <p:txBody>
          <a:bodyPr/>
          <a:lstStyle/>
          <a:p>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0784748"/>
      </p:ext>
    </p:extLst>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FA45970A-7078-C241-969E-4BCF256C9CD5}" type="slidenum">
              <a:rPr lang="en-US" sz="1200"/>
              <a:pPr algn="r" eaLnBrk="0" hangingPunct="0"/>
              <a:t>81</a:t>
            </a:fld>
            <a:endParaRPr lang="en-US" sz="1200"/>
          </a:p>
        </p:txBody>
      </p:sp>
      <p:sp>
        <p:nvSpPr>
          <p:cNvPr id="27651" name="Rectangle 2"/>
          <p:cNvSpPr>
            <a:spLocks noGrp="1" noRot="1" noChangeAspect="1" noChangeArrowheads="1" noTextEdit="1"/>
          </p:cNvSpPr>
          <p:nvPr>
            <p:ph type="sldImg"/>
          </p:nvPr>
        </p:nvSpPr>
        <p:spPr>
          <a:xfrm>
            <a:off x="1143000" y="685800"/>
            <a:ext cx="4572000" cy="3429000"/>
          </a:xfrm>
          <a:ln/>
        </p:spPr>
      </p:sp>
      <p:sp>
        <p:nvSpPr>
          <p:cNvPr id="27652" name="Rectangle 3"/>
          <p:cNvSpPr>
            <a:spLocks noGrp="1" noChangeArrowheads="1"/>
          </p:cNvSpPr>
          <p:nvPr>
            <p:ph type="body" idx="1"/>
          </p:nvPr>
        </p:nvSpPr>
        <p:spPr>
          <a:noFill/>
          <a:ln/>
        </p:spPr>
        <p:txBody>
          <a:bodyPr/>
          <a:lstStyle/>
          <a:p>
            <a:pPr eaLnBrk="1" hangingPunct="1"/>
            <a:endParaRPr lang="en-GB"/>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F37126F1-50BB-B14A-9613-5B7B382DDA7C}" type="slidenum">
              <a:rPr lang="en-US" sz="1200"/>
              <a:pPr algn="r" eaLnBrk="0" hangingPunct="0"/>
              <a:t>82</a:t>
            </a:fld>
            <a:endParaRPr lang="en-US" sz="1200"/>
          </a:p>
        </p:txBody>
      </p:sp>
      <p:sp>
        <p:nvSpPr>
          <p:cNvPr id="29699" name="Rectangle 2"/>
          <p:cNvSpPr>
            <a:spLocks noGrp="1" noRot="1" noChangeAspect="1" noChangeArrowheads="1" noTextEdit="1"/>
          </p:cNvSpPr>
          <p:nvPr>
            <p:ph type="sldImg"/>
          </p:nvPr>
        </p:nvSpPr>
        <p:spPr>
          <a:xfrm>
            <a:off x="1143000" y="685800"/>
            <a:ext cx="4572000" cy="3429000"/>
          </a:xfrm>
          <a:ln/>
        </p:spPr>
      </p:sp>
      <p:sp>
        <p:nvSpPr>
          <p:cNvPr id="29700" name="Rectangle 3"/>
          <p:cNvSpPr>
            <a:spLocks noGrp="1" noChangeArrowheads="1"/>
          </p:cNvSpPr>
          <p:nvPr>
            <p:ph type="body" idx="1"/>
          </p:nvPr>
        </p:nvSpPr>
        <p:spPr>
          <a:noFill/>
          <a:ln/>
        </p:spPr>
        <p:txBody>
          <a:bodyPr/>
          <a:lstStyle/>
          <a:p>
            <a:pPr eaLnBrk="1" hangingPunct="1"/>
            <a:endParaRPr lang="en-GB"/>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E977901C-EC8F-CE40-A2B4-A6BADB2BCC82}" type="slidenum">
              <a:rPr lang="en-US" sz="1200"/>
              <a:pPr algn="r" eaLnBrk="0" hangingPunct="0"/>
              <a:t>83</a:t>
            </a:fld>
            <a:endParaRPr lang="en-US" sz="1200"/>
          </a:p>
        </p:txBody>
      </p:sp>
      <p:sp>
        <p:nvSpPr>
          <p:cNvPr id="41987" name="Rectangle 2"/>
          <p:cNvSpPr>
            <a:spLocks noGrp="1" noRot="1" noChangeAspect="1" noChangeArrowheads="1" noTextEdit="1"/>
          </p:cNvSpPr>
          <p:nvPr>
            <p:ph type="sldImg"/>
          </p:nvPr>
        </p:nvSpPr>
        <p:spPr>
          <a:xfrm>
            <a:off x="1143000" y="685800"/>
            <a:ext cx="4572000" cy="3429000"/>
          </a:xfrm>
          <a:ln/>
        </p:spPr>
      </p:sp>
      <p:sp>
        <p:nvSpPr>
          <p:cNvPr id="41988" name="Rectangle 3"/>
          <p:cNvSpPr>
            <a:spLocks noGrp="1" noChangeArrowheads="1"/>
          </p:cNvSpPr>
          <p:nvPr>
            <p:ph type="body" idx="1"/>
          </p:nvPr>
        </p:nvSpPr>
        <p:spPr>
          <a:noFill/>
          <a:ln/>
        </p:spPr>
        <p:txBody>
          <a:bodyPr/>
          <a:lstStyle/>
          <a:p>
            <a:pPr eaLnBrk="1" hangingPunct="1"/>
            <a:endParaRPr lang="en-GB"/>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9FD5B50-7CB3-9F43-8C8C-8C8A7C915253}" type="slidenum">
              <a:rPr lang="en-GB" smtClean="0"/>
              <a:pPr/>
              <a:t>84</a:t>
            </a:fld>
            <a:endParaRPr lang="en-GB"/>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3C3FA51A-277A-A64A-9B00-A8DDDAA233A7}" type="slidenum">
              <a:rPr lang="en-US">
                <a:ea typeface="ＭＳ Ｐゴシック" charset="-128"/>
                <a:cs typeface="ＭＳ Ｐゴシック" charset="-128"/>
              </a:rPr>
              <a:pPr/>
              <a:t>95</a:t>
            </a:fld>
            <a:endParaRPr lang="en-US" dirty="0">
              <a:ea typeface="ＭＳ Ｐゴシック" charset="-128"/>
              <a:cs typeface="ＭＳ Ｐゴシック" charset="-128"/>
            </a:endParaRPr>
          </a:p>
        </p:txBody>
      </p:sp>
      <p:sp>
        <p:nvSpPr>
          <p:cNvPr id="55299" name="Rectangle 2"/>
          <p:cNvSpPr>
            <a:spLocks noGrp="1" noRot="1" noChangeAspect="1" noChangeArrowheads="1" noTextEdit="1"/>
          </p:cNvSpPr>
          <p:nvPr>
            <p:ph type="sldImg"/>
          </p:nvPr>
        </p:nvSpPr>
        <p:spPr>
          <a:xfrm>
            <a:off x="1143000" y="685800"/>
            <a:ext cx="4572000" cy="3429000"/>
          </a:xfrm>
          <a:ln/>
        </p:spPr>
      </p:sp>
      <p:sp>
        <p:nvSpPr>
          <p:cNvPr id="55300" name="Rectangle 3"/>
          <p:cNvSpPr>
            <a:spLocks noGrp="1" noChangeArrowheads="1"/>
          </p:cNvSpPr>
          <p:nvPr>
            <p:ph type="body" idx="1"/>
          </p:nvPr>
        </p:nvSpPr>
        <p:spPr>
          <a:noFill/>
          <a:ln/>
        </p:spPr>
        <p:txBody>
          <a:bodyPr/>
          <a:lstStyle/>
          <a:p>
            <a:pPr eaLnBrk="1" hangingPunct="1"/>
            <a:endParaRPr lang="en-GB" dirty="0">
              <a:ea typeface="ＭＳ Ｐゴシック" charset="-128"/>
              <a:cs typeface="ＭＳ Ｐゴシック"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3B033933-4243-9E4B-ACAC-D3AD38B76842}" type="slidenum">
              <a:rPr lang="en-US">
                <a:ea typeface="ＭＳ Ｐゴシック" charset="-128"/>
                <a:cs typeface="ＭＳ Ｐゴシック" charset="-128"/>
              </a:rPr>
              <a:pPr/>
              <a:t>96</a:t>
            </a:fld>
            <a:endParaRPr lang="en-US" dirty="0">
              <a:ea typeface="ＭＳ Ｐゴシック" charset="-128"/>
              <a:cs typeface="ＭＳ Ｐゴシック" charset="-128"/>
            </a:endParaRPr>
          </a:p>
        </p:txBody>
      </p:sp>
      <p:sp>
        <p:nvSpPr>
          <p:cNvPr id="63491" name="Rectangle 2"/>
          <p:cNvSpPr>
            <a:spLocks noGrp="1" noRot="1" noChangeAspect="1" noChangeArrowheads="1" noTextEdit="1"/>
          </p:cNvSpPr>
          <p:nvPr>
            <p:ph type="sldImg"/>
          </p:nvPr>
        </p:nvSpPr>
        <p:spPr>
          <a:xfrm>
            <a:off x="1143000" y="685800"/>
            <a:ext cx="4572000" cy="3429000"/>
          </a:xfrm>
          <a:ln/>
        </p:spPr>
      </p:sp>
      <p:sp>
        <p:nvSpPr>
          <p:cNvPr id="63492" name="Rectangle 3"/>
          <p:cNvSpPr>
            <a:spLocks noGrp="1" noChangeArrowheads="1"/>
          </p:cNvSpPr>
          <p:nvPr>
            <p:ph type="body" idx="1"/>
          </p:nvPr>
        </p:nvSpPr>
        <p:spPr>
          <a:noFill/>
          <a:ln/>
        </p:spPr>
        <p:txBody>
          <a:bodyPr/>
          <a:lstStyle/>
          <a:p>
            <a:pPr eaLnBrk="1" hangingPunct="1"/>
            <a:endParaRPr lang="en-GB" dirty="0">
              <a:ea typeface="ＭＳ Ｐゴシック" charset="-128"/>
              <a:cs typeface="ＭＳ Ｐゴシック"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5CB2AFB5-5E35-154C-A2CF-4F2FA5FA9B5A}" type="slidenum">
              <a:rPr lang="en-US">
                <a:ea typeface="ＭＳ Ｐゴシック" charset="-128"/>
                <a:cs typeface="ＭＳ Ｐゴシック" charset="-128"/>
              </a:rPr>
              <a:pPr/>
              <a:t>97</a:t>
            </a:fld>
            <a:endParaRPr lang="en-US" dirty="0">
              <a:ea typeface="ＭＳ Ｐゴシック" charset="-128"/>
              <a:cs typeface="ＭＳ Ｐゴシック" charset="-128"/>
            </a:endParaRPr>
          </a:p>
        </p:txBody>
      </p:sp>
      <p:sp>
        <p:nvSpPr>
          <p:cNvPr id="59395" name="Rectangle 2"/>
          <p:cNvSpPr>
            <a:spLocks noGrp="1" noRot="1" noChangeAspect="1" noChangeArrowheads="1" noTextEdit="1"/>
          </p:cNvSpPr>
          <p:nvPr>
            <p:ph type="sldImg"/>
          </p:nvPr>
        </p:nvSpPr>
        <p:spPr>
          <a:xfrm>
            <a:off x="1143000" y="685800"/>
            <a:ext cx="4572000" cy="3429000"/>
          </a:xfrm>
          <a:ln/>
        </p:spPr>
      </p:sp>
      <p:sp>
        <p:nvSpPr>
          <p:cNvPr id="59396" name="Rectangle 3"/>
          <p:cNvSpPr>
            <a:spLocks noGrp="1" noChangeArrowheads="1"/>
          </p:cNvSpPr>
          <p:nvPr>
            <p:ph type="body" idx="1"/>
          </p:nvPr>
        </p:nvSpPr>
        <p:spPr>
          <a:noFill/>
          <a:ln/>
        </p:spPr>
        <p:txBody>
          <a:bodyPr/>
          <a:lstStyle/>
          <a:p>
            <a:pPr eaLnBrk="1" hangingPunct="1"/>
            <a:endParaRPr lang="en-GB" dirty="0">
              <a:ea typeface="ＭＳ Ｐゴシック" charset="-128"/>
              <a:cs typeface="ＭＳ Ｐゴシック"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2BC36336-9EA7-4842-A6F2-7C7DCCF9A416}" type="slidenum">
              <a:rPr lang="en-US">
                <a:ea typeface="ＭＳ Ｐゴシック" charset="-128"/>
                <a:cs typeface="ＭＳ Ｐゴシック" charset="-128"/>
              </a:rPr>
              <a:pPr/>
              <a:t>98</a:t>
            </a:fld>
            <a:endParaRPr lang="en-US" dirty="0">
              <a:ea typeface="ＭＳ Ｐゴシック" charset="-128"/>
              <a:cs typeface="ＭＳ Ｐゴシック" charset="-128"/>
            </a:endParaRPr>
          </a:p>
        </p:txBody>
      </p:sp>
      <p:sp>
        <p:nvSpPr>
          <p:cNvPr id="65539" name="Rectangle 2"/>
          <p:cNvSpPr>
            <a:spLocks noGrp="1" noRot="1" noChangeAspect="1" noChangeArrowheads="1" noTextEdit="1"/>
          </p:cNvSpPr>
          <p:nvPr>
            <p:ph type="sldImg"/>
          </p:nvPr>
        </p:nvSpPr>
        <p:spPr>
          <a:xfrm>
            <a:off x="1143000" y="685800"/>
            <a:ext cx="4572000" cy="3429000"/>
          </a:xfrm>
          <a:ln/>
        </p:spPr>
      </p:sp>
      <p:sp>
        <p:nvSpPr>
          <p:cNvPr id="65540" name="Rectangle 3"/>
          <p:cNvSpPr>
            <a:spLocks noGrp="1" noChangeArrowheads="1"/>
          </p:cNvSpPr>
          <p:nvPr>
            <p:ph type="body" idx="1"/>
          </p:nvPr>
        </p:nvSpPr>
        <p:spPr>
          <a:noFill/>
          <a:ln/>
        </p:spPr>
        <p:txBody>
          <a:bodyPr/>
          <a:lstStyle/>
          <a:p>
            <a:pPr eaLnBrk="1" hangingPunct="1"/>
            <a:endParaRPr lang="en-GB" dirty="0">
              <a:ea typeface="ＭＳ Ｐゴシック" charset="-128"/>
              <a:cs typeface="ＭＳ Ｐゴシック"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Slide Image Placeholder 1"/>
          <p:cNvSpPr>
            <a:spLocks noGrp="1" noRot="1" noChangeAspect="1"/>
          </p:cNvSpPr>
          <p:nvPr>
            <p:ph type="sldImg"/>
          </p:nvPr>
        </p:nvSpPr>
        <p:spPr>
          <a:xfrm>
            <a:off x="1143000" y="685800"/>
            <a:ext cx="4572000" cy="3429000"/>
          </a:xfrm>
          <a:ln/>
        </p:spPr>
      </p:sp>
      <p:sp>
        <p:nvSpPr>
          <p:cNvPr id="45059" name="Notes Placeholder 2"/>
          <p:cNvSpPr>
            <a:spLocks noGrp="1"/>
          </p:cNvSpPr>
          <p:nvPr>
            <p:ph type="body" idx="1"/>
          </p:nvPr>
        </p:nvSpPr>
        <p:spPr>
          <a:noFill/>
          <a:ln/>
        </p:spPr>
        <p:txBody>
          <a:bodyPr/>
          <a:lstStyle/>
          <a:p>
            <a:endParaRPr lang="en-GB" dirty="0" smtClean="0">
              <a:ea typeface="ＭＳ Ｐゴシック" charset="-128"/>
              <a:cs typeface="ＭＳ Ｐゴシック" charset="-128"/>
            </a:endParaRPr>
          </a:p>
        </p:txBody>
      </p:sp>
      <p:sp>
        <p:nvSpPr>
          <p:cNvPr id="45060" name="Slide Number Placeholder 3"/>
          <p:cNvSpPr>
            <a:spLocks noGrp="1"/>
          </p:cNvSpPr>
          <p:nvPr>
            <p:ph type="sldNum" sz="quarter" idx="5"/>
          </p:nvPr>
        </p:nvSpPr>
        <p:spPr>
          <a:noFill/>
        </p:spPr>
        <p:txBody>
          <a:bodyPr/>
          <a:lstStyle/>
          <a:p>
            <a:fld id="{E23E0FA0-3900-9C42-AAAB-3DB0FF044199}" type="slidenum">
              <a:rPr lang="en-US" smtClean="0"/>
              <a:pPr/>
              <a:t>100</a:t>
            </a:fld>
            <a:endParaRPr 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Check and</a:t>
            </a:r>
            <a:r>
              <a:rPr lang="en-GB" baseline="0" dirty="0" smtClean="0"/>
              <a:t> see how many people have market analysis experience</a:t>
            </a:r>
            <a:endParaRPr lang="en-GB" dirty="0" smtClean="0"/>
          </a:p>
          <a:p>
            <a:endParaRPr lang="en-GB" dirty="0"/>
          </a:p>
        </p:txBody>
      </p:sp>
      <p:sp>
        <p:nvSpPr>
          <p:cNvPr id="4" name="Slide Number Placeholder 3"/>
          <p:cNvSpPr>
            <a:spLocks noGrp="1"/>
          </p:cNvSpPr>
          <p:nvPr>
            <p:ph type="sldNum" sz="quarter" idx="10"/>
          </p:nvPr>
        </p:nvSpPr>
        <p:spPr/>
        <p:txBody>
          <a:bodyPr/>
          <a:lstStyle/>
          <a:p>
            <a:fld id="{B9FD5B50-7CB3-9F43-8C8C-8C8A7C915253}" type="slidenum">
              <a:rPr lang="en-GB" smtClean="0"/>
              <a:pPr/>
              <a:t>15</a:t>
            </a:fld>
            <a:endParaRPr lang="en-GB"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xfrm>
            <a:off x="1143000" y="685800"/>
            <a:ext cx="4572000" cy="3429000"/>
          </a:xfrm>
          <a:ln/>
        </p:spPr>
      </p:sp>
      <p:sp>
        <p:nvSpPr>
          <p:cNvPr id="19459" name="Notes Placeholder 2"/>
          <p:cNvSpPr>
            <a:spLocks noGrp="1"/>
          </p:cNvSpPr>
          <p:nvPr>
            <p:ph type="body" idx="1"/>
          </p:nvPr>
        </p:nvSpPr>
        <p:spPr>
          <a:noFill/>
          <a:ln/>
        </p:spPr>
        <p:txBody>
          <a:bodyPr/>
          <a:lstStyle/>
          <a:p>
            <a:endParaRPr lang="en-GB">
              <a:ea typeface="ＭＳ Ｐゴシック" charset="-128"/>
              <a:cs typeface="ＭＳ Ｐゴシック" charset="-128"/>
            </a:endParaRPr>
          </a:p>
        </p:txBody>
      </p:sp>
      <p:sp>
        <p:nvSpPr>
          <p:cNvPr id="19460" name="Slide Number Placeholder 3"/>
          <p:cNvSpPr>
            <a:spLocks noGrp="1"/>
          </p:cNvSpPr>
          <p:nvPr>
            <p:ph type="sldNum" sz="quarter" idx="5"/>
          </p:nvPr>
        </p:nvSpPr>
        <p:spPr>
          <a:noFill/>
        </p:spPr>
        <p:txBody>
          <a:bodyPr/>
          <a:lstStyle/>
          <a:p>
            <a:fld id="{A2CD563E-1FD7-2B44-951E-DBF5F3032AFF}" type="slidenum">
              <a:rPr lang="en-US">
                <a:ea typeface="ＭＳ Ｐゴシック" charset="-128"/>
                <a:cs typeface="ＭＳ Ｐゴシック" charset="-128"/>
              </a:rPr>
              <a:pPr/>
              <a:t>104</a:t>
            </a:fld>
            <a:endParaRPr lang="en-US" dirty="0">
              <a:ea typeface="ＭＳ Ｐゴシック" charset="-128"/>
              <a:cs typeface="ＭＳ Ｐゴシック"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057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80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5" name="Footer Placeholder 4"/>
          <p:cNvSpPr>
            <a:spLocks noGrp="1"/>
          </p:cNvSpPr>
          <p:nvPr>
            <p:ph type="ftr" sz="quarter" idx="10"/>
          </p:nvPr>
        </p:nvSpPr>
        <p:spPr/>
        <p:txBody>
          <a:bodyPr/>
          <a:lstStyle/>
          <a:p>
            <a:endParaRPr lang="en-GB"/>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9FD5B50-7CB3-9F43-8C8C-8C8A7C915253}" type="slidenum">
              <a:rPr lang="en-GB" smtClean="0"/>
              <a:pPr/>
              <a:t>106</a:t>
            </a:fld>
            <a:endParaRPr lang="en-GB"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1BEB346B-96F4-6A44-BF1F-996833A3936E}" type="slidenum">
              <a:rPr lang="en-US"/>
              <a:pPr/>
              <a:t>107</a:t>
            </a:fld>
            <a:endParaRPr lang="en-US"/>
          </a:p>
        </p:txBody>
      </p:sp>
      <p:sp>
        <p:nvSpPr>
          <p:cNvPr id="24578" name="Rectangle 2"/>
          <p:cNvSpPr>
            <a:spLocks noGrp="1" noRot="1" noChangeAspect="1" noChangeArrowheads="1" noTextEdit="1"/>
          </p:cNvSpPr>
          <p:nvPr>
            <p:ph type="sldImg"/>
          </p:nvPr>
        </p:nvSpPr>
        <p:spPr>
          <a:xfrm>
            <a:off x="1143000" y="685800"/>
            <a:ext cx="4572000" cy="3429000"/>
          </a:xfrm>
          <a:ln/>
        </p:spPr>
      </p:sp>
      <p:sp>
        <p:nvSpPr>
          <p:cNvPr id="24579" name="Rectangle 3"/>
          <p:cNvSpPr>
            <a:spLocks noGrp="1" noChangeArrowheads="1"/>
          </p:cNvSpPr>
          <p:nvPr>
            <p:ph type="body" idx="1"/>
          </p:nvPr>
        </p:nvSpPr>
        <p:spPr>
          <a:noFill/>
          <a:ln/>
        </p:spPr>
        <p:txBody>
          <a:bodyPr/>
          <a:lstStyle/>
          <a:p>
            <a:pPr eaLnBrk="1" hangingPunct="1">
              <a:spcBef>
                <a:spcPct val="0"/>
              </a:spcBef>
            </a:pPr>
            <a:endParaRPr lang="en-GB" sz="2400" dirty="0">
              <a:ea typeface="ＭＳ Ｐゴシック" charset="-128"/>
              <a:cs typeface="ＭＳ Ｐゴシック"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1BEB346B-96F4-6A44-BF1F-996833A3936E}" type="slidenum">
              <a:rPr lang="en-US"/>
              <a:pPr/>
              <a:t>108</a:t>
            </a:fld>
            <a:endParaRPr lang="en-US"/>
          </a:p>
        </p:txBody>
      </p:sp>
      <p:sp>
        <p:nvSpPr>
          <p:cNvPr id="24578" name="Rectangle 2"/>
          <p:cNvSpPr>
            <a:spLocks noGrp="1" noRot="1" noChangeAspect="1" noChangeArrowheads="1" noTextEdit="1"/>
          </p:cNvSpPr>
          <p:nvPr>
            <p:ph type="sldImg"/>
          </p:nvPr>
        </p:nvSpPr>
        <p:spPr>
          <a:xfrm>
            <a:off x="1143000" y="685800"/>
            <a:ext cx="4572000" cy="3429000"/>
          </a:xfrm>
          <a:ln/>
        </p:spPr>
      </p:sp>
      <p:sp>
        <p:nvSpPr>
          <p:cNvPr id="24579" name="Rectangle 3"/>
          <p:cNvSpPr>
            <a:spLocks noGrp="1" noChangeArrowheads="1"/>
          </p:cNvSpPr>
          <p:nvPr>
            <p:ph type="body" idx="1"/>
          </p:nvPr>
        </p:nvSpPr>
        <p:spPr>
          <a:noFill/>
          <a:ln/>
        </p:spPr>
        <p:txBody>
          <a:bodyPr/>
          <a:lstStyle/>
          <a:p>
            <a:pPr eaLnBrk="1" hangingPunct="1">
              <a:spcBef>
                <a:spcPct val="0"/>
              </a:spcBef>
            </a:pPr>
            <a:endParaRPr lang="en-GB" sz="2400" dirty="0">
              <a:ea typeface="ＭＳ Ｐゴシック" charset="-128"/>
              <a:cs typeface="ＭＳ Ｐゴシック"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EC920DC3-5634-4548-A030-A5F054454A8F}" type="slidenum">
              <a:rPr lang="en-US">
                <a:ea typeface="ＭＳ Ｐゴシック" charset="-128"/>
                <a:cs typeface="ＭＳ Ｐゴシック" charset="-128"/>
              </a:rPr>
              <a:pPr/>
              <a:t>109</a:t>
            </a:fld>
            <a:endParaRPr lang="en-US" dirty="0">
              <a:ea typeface="ＭＳ Ｐゴシック" charset="-128"/>
              <a:cs typeface="ＭＳ Ｐゴシック" charset="-128"/>
            </a:endParaRPr>
          </a:p>
        </p:txBody>
      </p:sp>
      <p:sp>
        <p:nvSpPr>
          <p:cNvPr id="62467" name="Rectangle 2"/>
          <p:cNvSpPr>
            <a:spLocks noGrp="1" noRot="1" noChangeAspect="1" noChangeArrowheads="1" noTextEdit="1"/>
          </p:cNvSpPr>
          <p:nvPr>
            <p:ph type="sldImg"/>
          </p:nvPr>
        </p:nvSpPr>
        <p:spPr>
          <a:xfrm>
            <a:off x="1143000" y="685800"/>
            <a:ext cx="4572000" cy="3429000"/>
          </a:xfrm>
          <a:ln/>
        </p:spPr>
      </p:sp>
      <p:sp>
        <p:nvSpPr>
          <p:cNvPr id="62468" name="Rectangle 3"/>
          <p:cNvSpPr>
            <a:spLocks noGrp="1" noChangeArrowheads="1"/>
          </p:cNvSpPr>
          <p:nvPr>
            <p:ph type="body" idx="1"/>
          </p:nvPr>
        </p:nvSpPr>
        <p:spPr>
          <a:noFill/>
          <a:ln/>
        </p:spPr>
        <p:txBody>
          <a:bodyPr/>
          <a:lstStyle/>
          <a:p>
            <a:pPr eaLnBrk="1" hangingPunct="1"/>
            <a:endParaRPr lang="en-GB" dirty="0">
              <a:ea typeface="ＭＳ Ｐゴシック" charset="-128"/>
              <a:cs typeface="ＭＳ Ｐゴシック"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9FD5B50-7CB3-9F43-8C8C-8C8A7C915253}" type="slidenum">
              <a:rPr lang="en-GB" smtClean="0"/>
              <a:pPr/>
              <a:t>110</a:t>
            </a:fld>
            <a:endParaRPr lang="en-GB"/>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9FD5B50-7CB3-9F43-8C8C-8C8A7C915253}" type="slidenum">
              <a:rPr lang="en-GB" smtClean="0"/>
              <a:pPr/>
              <a:t>111</a:t>
            </a:fld>
            <a:endParaRPr lang="en-GB"/>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1143000" y="685800"/>
            <a:ext cx="4572000" cy="3429000"/>
          </a:xfrm>
          <a:ln/>
        </p:spPr>
      </p:sp>
      <p:sp>
        <p:nvSpPr>
          <p:cNvPr id="23555" name="Notes Placeholder 2"/>
          <p:cNvSpPr>
            <a:spLocks noGrp="1"/>
          </p:cNvSpPr>
          <p:nvPr>
            <p:ph type="body" idx="1"/>
          </p:nvPr>
        </p:nvSpPr>
        <p:spPr>
          <a:noFill/>
          <a:ln/>
        </p:spPr>
        <p:txBody>
          <a:bodyPr/>
          <a:lstStyle/>
          <a:p>
            <a:endParaRPr lang="en-GB" dirty="0">
              <a:ea typeface="ＭＳ Ｐゴシック" charset="-128"/>
              <a:cs typeface="ＭＳ Ｐゴシック" charset="-128"/>
            </a:endParaRPr>
          </a:p>
        </p:txBody>
      </p:sp>
      <p:sp>
        <p:nvSpPr>
          <p:cNvPr id="23556" name="Slide Number Placeholder 3"/>
          <p:cNvSpPr>
            <a:spLocks noGrp="1"/>
          </p:cNvSpPr>
          <p:nvPr>
            <p:ph type="sldNum" sz="quarter" idx="5"/>
          </p:nvPr>
        </p:nvSpPr>
        <p:spPr>
          <a:noFill/>
        </p:spPr>
        <p:txBody>
          <a:bodyPr/>
          <a:lstStyle/>
          <a:p>
            <a:fld id="{9F20CA05-6660-0942-8555-6CA31C8D22A8}" type="slidenum">
              <a:rPr lang="en-US">
                <a:ea typeface="ＭＳ Ｐゴシック" charset="-128"/>
                <a:cs typeface="ＭＳ Ｐゴシック" charset="-128"/>
              </a:rPr>
              <a:pPr/>
              <a:t>112</a:t>
            </a:fld>
            <a:endParaRPr lang="en-US" dirty="0">
              <a:ea typeface="ＭＳ Ｐゴシック" charset="-128"/>
              <a:cs typeface="ＭＳ Ｐゴシック"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GB" dirty="0" smtClean="0"/>
              <a:t>Source: FEWSNET</a:t>
            </a:r>
            <a:endParaRPr lang="en-GB" dirty="0"/>
          </a:p>
        </p:txBody>
      </p:sp>
      <p:sp>
        <p:nvSpPr>
          <p:cNvPr id="4" name="Slide Number Placeholder 3"/>
          <p:cNvSpPr>
            <a:spLocks noGrp="1"/>
          </p:cNvSpPr>
          <p:nvPr>
            <p:ph type="sldNum" sz="quarter" idx="10"/>
          </p:nvPr>
        </p:nvSpPr>
        <p:spPr/>
        <p:txBody>
          <a:bodyPr/>
          <a:lstStyle/>
          <a:p>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9FD5B50-7CB3-9F43-8C8C-8C8A7C915253}" type="slidenum">
              <a:rPr lang="en-GB" smtClean="0"/>
              <a:pPr/>
              <a:t>16</a:t>
            </a:fld>
            <a:endParaRPr lang="en-GB"/>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C62E4735-6ECC-CE41-97B5-0DC36B4ADED8}" type="slidenum">
              <a:rPr lang="en-US" sz="1200">
                <a:latin typeface="Calibri" charset="0"/>
              </a:rPr>
              <a:pPr algn="r" eaLnBrk="0" hangingPunct="0"/>
              <a:t>114</a:t>
            </a:fld>
            <a:endParaRPr lang="en-US" sz="1200">
              <a:latin typeface="Calibri" charset="0"/>
            </a:endParaRPr>
          </a:p>
        </p:txBody>
      </p:sp>
      <p:sp>
        <p:nvSpPr>
          <p:cNvPr id="38915" name="Rectangle 2"/>
          <p:cNvSpPr>
            <a:spLocks noGrp="1" noRot="1" noChangeAspect="1" noChangeArrowheads="1" noTextEdit="1"/>
          </p:cNvSpPr>
          <p:nvPr>
            <p:ph type="sldImg"/>
          </p:nvPr>
        </p:nvSpPr>
        <p:spPr bwMode="auto">
          <a:xfrm>
            <a:off x="1143000" y="685800"/>
            <a:ext cx="4572000" cy="3429000"/>
          </a:xfrm>
          <a:solidFill>
            <a:srgbClr val="FFFFFF"/>
          </a:solidFill>
          <a:ln>
            <a:solidFill>
              <a:srgbClr val="000000"/>
            </a:solidFill>
            <a:miter lim="800000"/>
            <a:headEnd/>
            <a:tailEnd/>
          </a:ln>
        </p:spPr>
      </p:sp>
      <p:sp>
        <p:nvSpPr>
          <p:cNvPr id="389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z="2400" dirty="0">
              <a:ea typeface="ＭＳ Ｐゴシック" charset="-128"/>
              <a:cs typeface="ＭＳ Ｐゴシック" charset="-128"/>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143000" y="685800"/>
            <a:ext cx="4572000" cy="3429000"/>
          </a:xfrm>
          <a:ln/>
        </p:spPr>
      </p:sp>
      <p:sp>
        <p:nvSpPr>
          <p:cNvPr id="64515" name="Notes Placeholder 2"/>
          <p:cNvSpPr>
            <a:spLocks noGrp="1"/>
          </p:cNvSpPr>
          <p:nvPr>
            <p:ph type="body" idx="1"/>
          </p:nvPr>
        </p:nvSpPr>
        <p:spPr>
          <a:noFill/>
          <a:ln/>
        </p:spPr>
        <p:txBody>
          <a:bodyPr/>
          <a:lstStyle/>
          <a:p>
            <a:r>
              <a:rPr lang="en-GB">
                <a:ea typeface="ＭＳ Ｐゴシック" charset="-128"/>
                <a:cs typeface="ＭＳ Ｐゴシック" charset="-128"/>
              </a:rPr>
              <a:t>Wherever possible, include livelihoods protection into transfer amounts so that households are not always back to survival levels only.</a:t>
            </a:r>
          </a:p>
          <a:p>
            <a:endParaRPr lang="en-GB">
              <a:ea typeface="ＭＳ Ｐゴシック" charset="-128"/>
              <a:cs typeface="ＭＳ Ｐゴシック" charset="-128"/>
            </a:endParaRPr>
          </a:p>
        </p:txBody>
      </p:sp>
      <p:sp>
        <p:nvSpPr>
          <p:cNvPr id="64516" name="Slide Number Placeholder 3"/>
          <p:cNvSpPr>
            <a:spLocks noGrp="1"/>
          </p:cNvSpPr>
          <p:nvPr>
            <p:ph type="sldNum" sz="quarter" idx="5"/>
          </p:nvPr>
        </p:nvSpPr>
        <p:spPr>
          <a:noFill/>
        </p:spPr>
        <p:txBody>
          <a:bodyPr/>
          <a:lstStyle/>
          <a:p>
            <a:fld id="{353A2EFF-A180-E44D-86CC-8992017607D2}" type="slidenum">
              <a:rPr lang="en-US">
                <a:ea typeface="ＭＳ Ｐゴシック" charset="-128"/>
                <a:cs typeface="ＭＳ Ｐゴシック" charset="-128"/>
              </a:rPr>
              <a:pPr/>
              <a:t>115</a:t>
            </a:fld>
            <a:endParaRPr lang="en-US" dirty="0">
              <a:ea typeface="ＭＳ Ｐゴシック" charset="-128"/>
              <a:cs typeface="ＭＳ Ｐゴシック" charset="-128"/>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1143000" y="685800"/>
            <a:ext cx="4572000" cy="3429000"/>
          </a:xfrm>
          <a:ln/>
        </p:spPr>
      </p:sp>
      <p:sp>
        <p:nvSpPr>
          <p:cNvPr id="72707" name="Notes Placeholder 2"/>
          <p:cNvSpPr>
            <a:spLocks noGrp="1"/>
          </p:cNvSpPr>
          <p:nvPr>
            <p:ph type="body" idx="1"/>
          </p:nvPr>
        </p:nvSpPr>
        <p:spPr>
          <a:noFill/>
          <a:ln/>
        </p:spPr>
        <p:txBody>
          <a:bodyPr/>
          <a:lstStyle/>
          <a:p>
            <a:r>
              <a:rPr lang="en-GB" dirty="0" smtClean="0">
                <a:ea typeface="ＭＳ Ｐゴシック" charset="-128"/>
                <a:cs typeface="ＭＳ Ｐゴシック" charset="-128"/>
              </a:rPr>
              <a:t>The table is simply to illustrate the concept of different coping strategy types. It does not need to be completed.</a:t>
            </a:r>
          </a:p>
          <a:p>
            <a:endParaRPr lang="en-GB" dirty="0" smtClean="0">
              <a:ea typeface="ＭＳ Ｐゴシック" charset="-128"/>
              <a:cs typeface="ＭＳ Ｐゴシック" charset="-128"/>
            </a:endParaRPr>
          </a:p>
          <a:p>
            <a:r>
              <a:rPr lang="en-GB" dirty="0" smtClean="0">
                <a:ea typeface="ＭＳ Ｐゴシック" charset="-128"/>
                <a:cs typeface="ＭＳ Ｐゴシック" charset="-128"/>
              </a:rPr>
              <a:t>Discussion can instead compare different examples of each type of coping strategy. Try to highlight how the examples might influence (positively or negatively) household assets and recovery.</a:t>
            </a:r>
          </a:p>
          <a:p>
            <a:endParaRPr lang="en-GB" dirty="0" smtClean="0">
              <a:ea typeface="ＭＳ Ｐゴシック" charset="-128"/>
              <a:cs typeface="ＭＳ Ｐゴシック" charset="-128"/>
            </a:endParaRPr>
          </a:p>
          <a:p>
            <a:r>
              <a:rPr lang="en-GB" dirty="0" smtClean="0">
                <a:ea typeface="ＭＳ Ｐゴシック" charset="-128"/>
                <a:cs typeface="ＭＳ Ｐゴシック" charset="-128"/>
              </a:rPr>
              <a:t>Time permitting, it could also be interesting to use the </a:t>
            </a:r>
            <a:r>
              <a:rPr lang="en-GB" b="1" dirty="0" smtClean="0">
                <a:ea typeface="ＭＳ Ｐゴシック" charset="-128"/>
                <a:cs typeface="ＭＳ Ｐゴシック" charset="-128"/>
              </a:rPr>
              <a:t>interweaving themes</a:t>
            </a:r>
            <a:r>
              <a:rPr lang="en-GB" dirty="0" smtClean="0">
                <a:ea typeface="ＭＳ Ｐゴシック" charset="-128"/>
                <a:cs typeface="ＭＳ Ｐゴシック" charset="-128"/>
              </a:rPr>
              <a:t> to elicit even more detail from the discussion: slow onset, emergency, urban, conflict</a:t>
            </a:r>
          </a:p>
        </p:txBody>
      </p:sp>
      <p:sp>
        <p:nvSpPr>
          <p:cNvPr id="72708" name="Slide Number Placeholder 3"/>
          <p:cNvSpPr>
            <a:spLocks noGrp="1"/>
          </p:cNvSpPr>
          <p:nvPr>
            <p:ph type="sldNum" sz="quarter" idx="5"/>
          </p:nvPr>
        </p:nvSpPr>
        <p:spPr>
          <a:noFill/>
        </p:spPr>
        <p:txBody>
          <a:bodyPr/>
          <a:lstStyle/>
          <a:p>
            <a:fld id="{C61703A2-27C4-D244-8362-2D28D41EC6AE}" type="slidenum">
              <a:rPr lang="en-US">
                <a:ea typeface="ＭＳ Ｐゴシック" charset="-128"/>
                <a:cs typeface="ＭＳ Ｐゴシック" charset="-128"/>
              </a:rPr>
              <a:pPr/>
              <a:t>116</a:t>
            </a:fld>
            <a:endParaRPr lang="en-US" dirty="0">
              <a:ea typeface="ＭＳ Ｐゴシック" charset="-128"/>
              <a:cs typeface="ＭＳ Ｐゴシック" charset="-128"/>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42CF27AA-C0DC-8B4D-9A33-86F293E9E83D}" type="slidenum">
              <a:rPr lang="en-US" sz="1200">
                <a:latin typeface="Calibri" charset="0"/>
              </a:rPr>
              <a:pPr algn="r" eaLnBrk="0" hangingPunct="0"/>
              <a:t>117</a:t>
            </a:fld>
            <a:endParaRPr lang="en-US" sz="1200">
              <a:latin typeface="Calibri" charset="0"/>
            </a:endParaRPr>
          </a:p>
        </p:txBody>
      </p:sp>
      <p:sp>
        <p:nvSpPr>
          <p:cNvPr id="46083" name="Rectangle 2"/>
          <p:cNvSpPr>
            <a:spLocks noGrp="1" noRot="1" noChangeAspect="1" noChangeArrowheads="1" noTextEdit="1"/>
          </p:cNvSpPr>
          <p:nvPr>
            <p:ph type="sldImg"/>
          </p:nvPr>
        </p:nvSpPr>
        <p:spPr bwMode="auto">
          <a:xfrm>
            <a:off x="1143000" y="685800"/>
            <a:ext cx="4572000" cy="3429000"/>
          </a:xfrm>
          <a:solidFill>
            <a:srgbClr val="FFFFFF"/>
          </a:solidFill>
          <a:ln>
            <a:solidFill>
              <a:srgbClr val="000000"/>
            </a:solidFill>
            <a:miter lim="800000"/>
            <a:headEnd/>
            <a:tailEnd/>
          </a:ln>
        </p:spPr>
      </p:sp>
      <p:sp>
        <p:nvSpPr>
          <p:cNvPr id="460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z="1200" dirty="0"/>
              <a:t>CAN THE MARKET RESPOND? Determine the </a:t>
            </a:r>
            <a:r>
              <a:rPr lang="en-GB" sz="1200" b="1" dirty="0"/>
              <a:t>capability </a:t>
            </a:r>
            <a:r>
              <a:rPr lang="en-GB" sz="1200" dirty="0"/>
              <a:t>of the market system to </a:t>
            </a:r>
            <a:r>
              <a:rPr lang="en-GB" sz="1200" b="1" dirty="0"/>
              <a:t>contribute </a:t>
            </a:r>
            <a:r>
              <a:rPr lang="en-GB" sz="1200" dirty="0"/>
              <a:t>to the emergency response</a:t>
            </a:r>
          </a:p>
          <a:p>
            <a:pPr eaLnBrk="1" hangingPunct="1">
              <a:spcBef>
                <a:spcPct val="0"/>
              </a:spcBef>
            </a:pPr>
            <a:endParaRPr lang="en-GB" sz="1200" dirty="0"/>
          </a:p>
          <a:p>
            <a:pPr eaLnBrk="1" hangingPunct="1">
              <a:spcBef>
                <a:spcPct val="0"/>
              </a:spcBef>
            </a:pPr>
            <a:r>
              <a:rPr lang="en-GB" sz="1200" dirty="0"/>
              <a:t>What else do we need to know= people’s need, HH gap</a:t>
            </a:r>
          </a:p>
          <a:p>
            <a:pPr eaLnBrk="1" hangingPunct="1">
              <a:spcBef>
                <a:spcPct val="0"/>
              </a:spcBef>
            </a:pPr>
            <a:r>
              <a:rPr lang="en-GB" sz="1200" dirty="0">
                <a:solidFill>
                  <a:srgbClr val="FF0000"/>
                </a:solidFill>
              </a:rPr>
              <a:t>Definition of market gap</a:t>
            </a:r>
          </a:p>
          <a:p>
            <a:pPr eaLnBrk="1" hangingPunct="1">
              <a:spcBef>
                <a:spcPct val="0"/>
              </a:spcBef>
            </a:pPr>
            <a:endParaRPr lang="en-GB" sz="1200" dirty="0"/>
          </a:p>
          <a:p>
            <a:pPr eaLnBrk="1" hangingPunct="1">
              <a:spcBef>
                <a:spcPct val="0"/>
              </a:spcBef>
            </a:pPr>
            <a:r>
              <a:rPr lang="en-GB" sz="1200" dirty="0"/>
              <a:t>WHAT INTERVENTIONS WOULD BE REQUIRED FOR THE MARKET TO COVER THE MARKET GAP?</a:t>
            </a:r>
          </a:p>
          <a:p>
            <a:pPr eaLnBrk="1" hangingPunct="1">
              <a:spcBef>
                <a:spcPct val="0"/>
              </a:spcBef>
            </a:pPr>
            <a:endParaRPr lang="en-GB" sz="2400" dirty="0">
              <a:ea typeface="ＭＳ Ｐゴシック" charset="-128"/>
              <a:cs typeface="ＭＳ Ｐゴシック" charset="-128"/>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a:p>
        </p:txBody>
      </p:sp>
      <p:sp>
        <p:nvSpPr>
          <p:cNvPr id="67588" name="Slide Number Placeholder 3"/>
          <p:cNvSpPr>
            <a:spLocks noGrp="1"/>
          </p:cNvSpPr>
          <p:nvPr>
            <p:ph type="sldNum" sz="quarter" idx="5"/>
          </p:nvPr>
        </p:nvSpPr>
        <p:spPr bwMode="auto">
          <a:noFill/>
          <a:ln>
            <a:miter lim="800000"/>
            <a:headEnd/>
            <a:tailEnd/>
          </a:ln>
        </p:spPr>
        <p:txBody>
          <a:bodyPr/>
          <a:lstStyle/>
          <a:p>
            <a:fld id="{6556F769-FBE0-1547-BFCA-A06305FEB789}" type="slidenum">
              <a:rPr lang="en-GB"/>
              <a:pPr/>
              <a:t>119</a:t>
            </a:fld>
            <a:endParaRPr lang="en-GB"/>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xfrm>
            <a:off x="1143000" y="685800"/>
            <a:ext cx="4572000" cy="3429000"/>
          </a:xfrm>
          <a:ln/>
        </p:spPr>
      </p:sp>
      <p:sp>
        <p:nvSpPr>
          <p:cNvPr id="19459" name="Notes Placeholder 2"/>
          <p:cNvSpPr>
            <a:spLocks noGrp="1"/>
          </p:cNvSpPr>
          <p:nvPr>
            <p:ph type="body" idx="1"/>
          </p:nvPr>
        </p:nvSpPr>
        <p:spPr>
          <a:noFill/>
          <a:ln/>
        </p:spPr>
        <p:txBody>
          <a:bodyPr/>
          <a:lstStyle/>
          <a:p>
            <a:endParaRPr lang="en-GB">
              <a:ea typeface="ＭＳ Ｐゴシック" charset="-128"/>
              <a:cs typeface="ＭＳ Ｐゴシック" charset="-128"/>
            </a:endParaRPr>
          </a:p>
        </p:txBody>
      </p:sp>
      <p:sp>
        <p:nvSpPr>
          <p:cNvPr id="19460" name="Slide Number Placeholder 3"/>
          <p:cNvSpPr>
            <a:spLocks noGrp="1"/>
          </p:cNvSpPr>
          <p:nvPr>
            <p:ph type="sldNum" sz="quarter" idx="5"/>
          </p:nvPr>
        </p:nvSpPr>
        <p:spPr>
          <a:noFill/>
        </p:spPr>
        <p:txBody>
          <a:bodyPr/>
          <a:lstStyle/>
          <a:p>
            <a:fld id="{A2CD563E-1FD7-2B44-951E-DBF5F3032AFF}" type="slidenum">
              <a:rPr lang="en-US">
                <a:ea typeface="ＭＳ Ｐゴシック" charset="-128"/>
                <a:cs typeface="ＭＳ Ｐゴシック" charset="-128"/>
              </a:rPr>
              <a:pPr/>
              <a:t>123</a:t>
            </a:fld>
            <a:endParaRPr lang="en-US" dirty="0">
              <a:ea typeface="ＭＳ Ｐゴシック" charset="-128"/>
              <a:cs typeface="ＭＳ Ｐゴシック" charset="-128"/>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8771"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28877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GB" dirty="0" smtClean="0"/>
              <a:t>Ask the participants:</a:t>
            </a:r>
          </a:p>
          <a:p>
            <a:r>
              <a:rPr lang="en-GB" i="1" dirty="0" smtClean="0"/>
              <a:t>what are the implications of this definition for the information they will require to carry out a response analysis? </a:t>
            </a:r>
          </a:p>
          <a:p>
            <a:endParaRPr lang="en-GB" i="1" dirty="0" smtClean="0"/>
          </a:p>
          <a:p>
            <a:r>
              <a:rPr lang="en-GB" dirty="0" smtClean="0"/>
              <a:t>We need to know, which responses will </a:t>
            </a:r>
          </a:p>
          <a:p>
            <a:r>
              <a:rPr lang="en-GB" dirty="0" smtClean="0">
                <a:latin typeface="Symbol" pitchFamily="18" charset="2"/>
              </a:rPr>
              <a:t>·</a:t>
            </a:r>
            <a:r>
              <a:rPr lang="en-GB" dirty="0" smtClean="0"/>
              <a:t>         most effectively meet needs </a:t>
            </a:r>
          </a:p>
          <a:p>
            <a:r>
              <a:rPr lang="en-GB" dirty="0" smtClean="0">
                <a:latin typeface="Symbol" pitchFamily="18" charset="2"/>
              </a:rPr>
              <a:t>·</a:t>
            </a:r>
            <a:r>
              <a:rPr lang="en-GB" dirty="0" smtClean="0"/>
              <a:t>         do least harm </a:t>
            </a:r>
          </a:p>
          <a:p>
            <a:r>
              <a:rPr lang="en-GB" dirty="0" smtClean="0">
                <a:latin typeface="Symbol" pitchFamily="18" charset="2"/>
              </a:rPr>
              <a:t>·</a:t>
            </a:r>
            <a:r>
              <a:rPr lang="en-GB" dirty="0" smtClean="0"/>
              <a:t>         culturally acceptable </a:t>
            </a:r>
          </a:p>
          <a:p>
            <a:r>
              <a:rPr lang="en-GB" dirty="0" smtClean="0">
                <a:latin typeface="Symbol" pitchFamily="18" charset="2"/>
              </a:rPr>
              <a:t>·</a:t>
            </a:r>
            <a:r>
              <a:rPr lang="en-GB" dirty="0" smtClean="0"/>
              <a:t>         affordable </a:t>
            </a:r>
          </a:p>
          <a:p>
            <a:r>
              <a:rPr lang="en-GB" dirty="0" smtClean="0">
                <a:latin typeface="Symbol" pitchFamily="18" charset="2"/>
              </a:rPr>
              <a:t>·</a:t>
            </a:r>
            <a:r>
              <a:rPr lang="en-GB" dirty="0" smtClean="0"/>
              <a:t>         timely </a:t>
            </a:r>
          </a:p>
          <a:p>
            <a:r>
              <a:rPr lang="en-GB" dirty="0" smtClean="0"/>
              <a:t> </a:t>
            </a:r>
          </a:p>
          <a:p>
            <a:r>
              <a:rPr lang="en-GB" dirty="0" smtClean="0"/>
              <a:t>Roles &amp; responsibilities of </a:t>
            </a:r>
          </a:p>
          <a:p>
            <a:r>
              <a:rPr lang="en-GB" dirty="0" smtClean="0">
                <a:latin typeface="Symbol" pitchFamily="18" charset="2"/>
              </a:rPr>
              <a:t>·</a:t>
            </a:r>
            <a:r>
              <a:rPr lang="en-GB" dirty="0" smtClean="0"/>
              <a:t>         governments</a:t>
            </a:r>
          </a:p>
          <a:p>
            <a:r>
              <a:rPr lang="en-GB" dirty="0" smtClean="0">
                <a:latin typeface="Symbol" pitchFamily="18" charset="2"/>
              </a:rPr>
              <a:t>·</a:t>
            </a:r>
            <a:r>
              <a:rPr lang="en-GB" dirty="0" smtClean="0"/>
              <a:t>         private sectors / markets</a:t>
            </a:r>
          </a:p>
          <a:p>
            <a:r>
              <a:rPr lang="en-GB" dirty="0" smtClean="0">
                <a:latin typeface="Symbol" pitchFamily="18" charset="2"/>
              </a:rPr>
              <a:t>·</a:t>
            </a:r>
            <a:r>
              <a:rPr lang="en-GB" dirty="0" smtClean="0"/>
              <a:t>         LNGOs </a:t>
            </a:r>
          </a:p>
          <a:p>
            <a:r>
              <a:rPr lang="en-GB" dirty="0" smtClean="0">
                <a:latin typeface="Symbol" pitchFamily="18" charset="2"/>
              </a:rPr>
              <a:t>·</a:t>
            </a:r>
            <a:r>
              <a:rPr lang="en-GB" dirty="0" smtClean="0"/>
              <a:t>         UN</a:t>
            </a:r>
          </a:p>
          <a:p>
            <a:r>
              <a:rPr lang="en-GB" dirty="0" smtClean="0">
                <a:latin typeface="Symbol" pitchFamily="18" charset="2"/>
              </a:rPr>
              <a:t>·</a:t>
            </a:r>
            <a:r>
              <a:rPr lang="en-GB" dirty="0" smtClean="0"/>
              <a:t>         INGOs </a:t>
            </a:r>
          </a:p>
          <a:p>
            <a:endParaRPr lang="en-GB" dirty="0" smtClean="0"/>
          </a:p>
        </p:txBody>
      </p:sp>
      <p:sp>
        <p:nvSpPr>
          <p:cNvPr id="5" name="Footer Placeholder 4"/>
          <p:cNvSpPr>
            <a:spLocks noGrp="1"/>
          </p:cNvSpPr>
          <p:nvPr>
            <p:ph type="ftr" sz="quarter" idx="10"/>
          </p:nvPr>
        </p:nvSpPr>
        <p:spPr/>
        <p:txBody>
          <a:bodyPr/>
          <a:lstStyle/>
          <a:p>
            <a:endParaRPr lang="en-GB"/>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GB" dirty="0" smtClean="0"/>
              <a:t>Adapted</a:t>
            </a:r>
            <a:r>
              <a:rPr lang="en-GB" baseline="0" dirty="0" smtClean="0"/>
              <a:t> f</a:t>
            </a:r>
            <a:r>
              <a:rPr lang="en-GB" dirty="0" smtClean="0"/>
              <a:t>rom concept in the IFRC Recovery</a:t>
            </a:r>
            <a:r>
              <a:rPr lang="en-GB" baseline="0" dirty="0" smtClean="0"/>
              <a:t> Guidelines (pg 147).</a:t>
            </a:r>
          </a:p>
          <a:p>
            <a:endParaRPr lang="en-GB" baseline="0" dirty="0" smtClean="0"/>
          </a:p>
          <a:p>
            <a:r>
              <a:rPr lang="en-GB" baseline="0" dirty="0" smtClean="0"/>
              <a:t>Response options analysis is about considering a broad range of (informed) possibilities, then applying greater rigour to isolate and prioritise.</a:t>
            </a:r>
            <a:endParaRPr lang="en-GB" dirty="0"/>
          </a:p>
        </p:txBody>
      </p:sp>
      <p:sp>
        <p:nvSpPr>
          <p:cNvPr id="4" name="Slide Number Placeholder 3"/>
          <p:cNvSpPr>
            <a:spLocks noGrp="1"/>
          </p:cNvSpPr>
          <p:nvPr>
            <p:ph type="sldNum" sz="quarter" idx="10"/>
          </p:nvPr>
        </p:nvSpPr>
        <p:spPr/>
        <p:txBody>
          <a:bodyPr/>
          <a:lstStyle/>
          <a:p>
            <a:endParaRPr lang="en-GB"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1843"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2918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z="2400" dirty="0" smtClean="0">
              <a:ea typeface="ＭＳ Ｐゴシック"/>
              <a:cs typeface="ＭＳ Ｐゴシック"/>
            </a:endParaRPr>
          </a:p>
        </p:txBody>
      </p:sp>
      <p:sp>
        <p:nvSpPr>
          <p:cNvPr id="5" name="Footer Placeholder 4"/>
          <p:cNvSpPr>
            <a:spLocks noGrp="1"/>
          </p:cNvSpPr>
          <p:nvPr>
            <p:ph type="ftr" sz="quarter" idx="10"/>
          </p:nvPr>
        </p:nvSpPr>
        <p:spPr/>
        <p:txBody>
          <a:bodyPr/>
          <a:lstStyle/>
          <a:p>
            <a:endParaRPr lang="en-GB"/>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CD523729-1BE5-B24E-B2AA-42C5FB2088A2}" type="slidenum">
              <a:rPr lang="en-US"/>
              <a:pPr/>
              <a:t>134</a:t>
            </a:fld>
            <a:endParaRPr lang="en-US"/>
          </a:p>
        </p:txBody>
      </p:sp>
      <p:sp>
        <p:nvSpPr>
          <p:cNvPr id="26626" name="Rectangle 2"/>
          <p:cNvSpPr>
            <a:spLocks noGrp="1" noRot="1" noChangeAspect="1" noChangeArrowheads="1" noTextEdit="1"/>
          </p:cNvSpPr>
          <p:nvPr>
            <p:ph type="sldImg"/>
          </p:nvPr>
        </p:nvSpPr>
        <p:spPr>
          <a:xfrm>
            <a:off x="1143000" y="685800"/>
            <a:ext cx="4572000" cy="3429000"/>
          </a:xfrm>
          <a:ln/>
        </p:spPr>
      </p:sp>
      <p:sp>
        <p:nvSpPr>
          <p:cNvPr id="26627" name="Rectangle 3"/>
          <p:cNvSpPr>
            <a:spLocks noGrp="1" noChangeArrowheads="1"/>
          </p:cNvSpPr>
          <p:nvPr>
            <p:ph type="body" idx="1"/>
          </p:nvPr>
        </p:nvSpPr>
        <p:spPr>
          <a:noFill/>
          <a:ln/>
        </p:spPr>
        <p:txBody>
          <a:bodyPr/>
          <a:lstStyle/>
          <a:p>
            <a:pPr eaLnBrk="1" hangingPunct="1">
              <a:spcBef>
                <a:spcPct val="0"/>
              </a:spcBef>
            </a:pPr>
            <a:endParaRPr lang="en-GB" sz="2400" dirty="0">
              <a:ea typeface="ＭＳ Ｐゴシック" charset="-128"/>
              <a:cs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314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t>What do markets provide to people in emergencies?</a:t>
            </a:r>
          </a:p>
        </p:txBody>
      </p:sp>
      <p:sp>
        <p:nvSpPr>
          <p:cNvPr id="5" name="Footer Placeholder 4"/>
          <p:cNvSpPr>
            <a:spLocks noGrp="1"/>
          </p:cNvSpPr>
          <p:nvPr>
            <p:ph type="ftr" sz="quarter" idx="10"/>
          </p:nvPr>
        </p:nvSpPr>
        <p:spPr/>
        <p:txBody>
          <a:bodyPr/>
          <a:lstStyle/>
          <a:p>
            <a:endParaRPr lang="en-GB"/>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9FD5B50-7CB3-9F43-8C8C-8C8A7C915253}" type="slidenum">
              <a:rPr lang="en-GB" smtClean="0"/>
              <a:pPr/>
              <a:t>137</a:t>
            </a:fld>
            <a:endParaRPr lang="en-GB"/>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D649015B-6FC4-D84E-99AF-8B3509760FFA}" type="slidenum">
              <a:rPr lang="en-US" sz="1200"/>
              <a:pPr algn="r" eaLnBrk="0" hangingPunct="0"/>
              <a:t>139</a:t>
            </a:fld>
            <a:endParaRPr lang="en-US" sz="1200"/>
          </a:p>
        </p:txBody>
      </p:sp>
      <p:sp>
        <p:nvSpPr>
          <p:cNvPr id="62467" name="Rectangle 2"/>
          <p:cNvSpPr>
            <a:spLocks noGrp="1" noRot="1" noChangeAspect="1" noChangeArrowheads="1" noTextEdit="1"/>
          </p:cNvSpPr>
          <p:nvPr>
            <p:ph type="sldImg"/>
          </p:nvPr>
        </p:nvSpPr>
        <p:spPr>
          <a:xfrm>
            <a:off x="1143000" y="685800"/>
            <a:ext cx="4572000" cy="3429000"/>
          </a:xfrm>
          <a:ln/>
        </p:spPr>
      </p:sp>
      <p:sp>
        <p:nvSpPr>
          <p:cNvPr id="62468" name="Rectangle 3"/>
          <p:cNvSpPr>
            <a:spLocks noGrp="1" noChangeArrowheads="1"/>
          </p:cNvSpPr>
          <p:nvPr>
            <p:ph type="body" idx="1"/>
          </p:nvPr>
        </p:nvSpPr>
        <p:spPr>
          <a:noFill/>
          <a:ln/>
        </p:spPr>
        <p:txBody>
          <a:bodyPr/>
          <a:lstStyle/>
          <a:p>
            <a:pPr eaLnBrk="1" hangingPunct="1"/>
            <a:endParaRPr lang="en-GB"/>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6B1B0778-E775-FB4C-9637-5F6A0867618D}" type="slidenum">
              <a:rPr lang="en-US" sz="1200"/>
              <a:pPr algn="r" eaLnBrk="0" hangingPunct="0"/>
              <a:t>140</a:t>
            </a:fld>
            <a:endParaRPr lang="en-US" sz="1200"/>
          </a:p>
        </p:txBody>
      </p:sp>
      <p:sp>
        <p:nvSpPr>
          <p:cNvPr id="39939" name="Rectangle 2"/>
          <p:cNvSpPr>
            <a:spLocks noGrp="1" noRot="1" noChangeAspect="1" noChangeArrowheads="1" noTextEdit="1"/>
          </p:cNvSpPr>
          <p:nvPr>
            <p:ph type="sldImg"/>
          </p:nvPr>
        </p:nvSpPr>
        <p:spPr>
          <a:xfrm>
            <a:off x="1143000" y="685800"/>
            <a:ext cx="4572000" cy="3429000"/>
          </a:xfrm>
          <a:ln/>
        </p:spPr>
      </p:sp>
      <p:sp>
        <p:nvSpPr>
          <p:cNvPr id="39940" name="Rectangle 3"/>
          <p:cNvSpPr>
            <a:spLocks noGrp="1" noChangeArrowheads="1"/>
          </p:cNvSpPr>
          <p:nvPr>
            <p:ph type="body" idx="1"/>
          </p:nvPr>
        </p:nvSpPr>
        <p:spPr>
          <a:noFill/>
          <a:ln/>
        </p:spPr>
        <p:txBody>
          <a:bodyPr/>
          <a:lstStyle/>
          <a:p>
            <a:pPr eaLnBrk="1" hangingPunct="1"/>
            <a:endParaRPr lang="en-GB"/>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4C141745-04D7-E746-A114-F0E9E774767B}" type="slidenum">
              <a:rPr lang="en-US" sz="1200"/>
              <a:pPr algn="r" eaLnBrk="0" hangingPunct="0"/>
              <a:t>141</a:t>
            </a:fld>
            <a:endParaRPr lang="en-US" sz="1200"/>
          </a:p>
        </p:txBody>
      </p:sp>
      <p:sp>
        <p:nvSpPr>
          <p:cNvPr id="54275" name="Rectangle 2"/>
          <p:cNvSpPr>
            <a:spLocks noGrp="1" noRot="1" noChangeAspect="1" noChangeArrowheads="1" noTextEdit="1"/>
          </p:cNvSpPr>
          <p:nvPr>
            <p:ph type="sldImg"/>
          </p:nvPr>
        </p:nvSpPr>
        <p:spPr>
          <a:xfrm>
            <a:off x="1143000" y="685800"/>
            <a:ext cx="4572000" cy="3429000"/>
          </a:xfrm>
          <a:ln/>
        </p:spPr>
      </p:sp>
      <p:sp>
        <p:nvSpPr>
          <p:cNvPr id="54276" name="Rectangle 3"/>
          <p:cNvSpPr>
            <a:spLocks noGrp="1" noChangeArrowheads="1"/>
          </p:cNvSpPr>
          <p:nvPr>
            <p:ph type="body" idx="1"/>
          </p:nvPr>
        </p:nvSpPr>
        <p:spPr>
          <a:noFill/>
          <a:ln/>
        </p:spPr>
        <p:txBody>
          <a:bodyPr/>
          <a:lstStyle/>
          <a:p>
            <a:pPr eaLnBrk="1" hangingPunct="1"/>
            <a:endParaRPr lang="en-GB"/>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DD99911D-A940-E245-8FEB-51AAF2BE8BD6}" type="slidenum">
              <a:rPr lang="en-US" sz="1200"/>
              <a:pPr algn="r" eaLnBrk="0" hangingPunct="0"/>
              <a:t>142</a:t>
            </a:fld>
            <a:endParaRPr lang="en-US" sz="1200"/>
          </a:p>
        </p:txBody>
      </p:sp>
      <p:sp>
        <p:nvSpPr>
          <p:cNvPr id="56323" name="Rectangle 2"/>
          <p:cNvSpPr>
            <a:spLocks noGrp="1" noRot="1" noChangeAspect="1" noChangeArrowheads="1" noTextEdit="1"/>
          </p:cNvSpPr>
          <p:nvPr>
            <p:ph type="sldImg"/>
          </p:nvPr>
        </p:nvSpPr>
        <p:spPr>
          <a:xfrm>
            <a:off x="1143000" y="685800"/>
            <a:ext cx="4572000" cy="3429000"/>
          </a:xfrm>
          <a:ln/>
        </p:spPr>
      </p:sp>
      <p:sp>
        <p:nvSpPr>
          <p:cNvPr id="56324" name="Rectangle 3"/>
          <p:cNvSpPr>
            <a:spLocks noGrp="1" noChangeArrowheads="1"/>
          </p:cNvSpPr>
          <p:nvPr>
            <p:ph type="body" idx="1"/>
          </p:nvPr>
        </p:nvSpPr>
        <p:spPr>
          <a:noFill/>
          <a:ln/>
        </p:spPr>
        <p:txBody>
          <a:bodyPr/>
          <a:lstStyle/>
          <a:p>
            <a:pPr eaLnBrk="1" hangingPunct="1"/>
            <a:endParaRPr lang="en-GB"/>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9F79E615-0141-D04E-8FD5-E8334785CD49}" type="slidenum">
              <a:rPr lang="en-US" sz="1200"/>
              <a:pPr algn="r" eaLnBrk="0" hangingPunct="0"/>
              <a:t>143</a:t>
            </a:fld>
            <a:endParaRPr lang="en-US" sz="1200"/>
          </a:p>
        </p:txBody>
      </p:sp>
      <p:sp>
        <p:nvSpPr>
          <p:cNvPr id="39939" name="Rectangle 2"/>
          <p:cNvSpPr>
            <a:spLocks noGrp="1" noRot="1" noChangeAspect="1" noChangeArrowheads="1" noTextEdit="1"/>
          </p:cNvSpPr>
          <p:nvPr>
            <p:ph type="sldImg"/>
          </p:nvPr>
        </p:nvSpPr>
        <p:spPr>
          <a:xfrm>
            <a:off x="1143000" y="685800"/>
            <a:ext cx="4572000" cy="3429000"/>
          </a:xfrm>
          <a:ln/>
        </p:spPr>
      </p:sp>
      <p:sp>
        <p:nvSpPr>
          <p:cNvPr id="39940" name="Rectangle 3"/>
          <p:cNvSpPr>
            <a:spLocks noGrp="1" noChangeArrowheads="1"/>
          </p:cNvSpPr>
          <p:nvPr>
            <p:ph type="body" idx="1"/>
          </p:nvPr>
        </p:nvSpPr>
        <p:spPr>
          <a:noFill/>
          <a:ln/>
        </p:spPr>
        <p:txBody>
          <a:bodyPr/>
          <a:lstStyle/>
          <a:p>
            <a:pPr eaLnBrk="1" hangingPunct="1"/>
            <a:endParaRPr lang="en-GB"/>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3D28C1E4-7E11-D34F-B416-960391A1D4CC}" type="slidenum">
              <a:rPr lang="en-US" sz="1200"/>
              <a:pPr algn="r" eaLnBrk="0" hangingPunct="0"/>
              <a:t>144</a:t>
            </a:fld>
            <a:endParaRPr lang="en-US" sz="1200"/>
          </a:p>
        </p:txBody>
      </p:sp>
      <p:sp>
        <p:nvSpPr>
          <p:cNvPr id="41987" name="Rectangle 2"/>
          <p:cNvSpPr>
            <a:spLocks noGrp="1" noRot="1" noChangeAspect="1" noChangeArrowheads="1" noTextEdit="1"/>
          </p:cNvSpPr>
          <p:nvPr>
            <p:ph type="sldImg"/>
          </p:nvPr>
        </p:nvSpPr>
        <p:spPr>
          <a:xfrm>
            <a:off x="1143000" y="685800"/>
            <a:ext cx="4572000" cy="3429000"/>
          </a:xfrm>
          <a:ln/>
        </p:spPr>
      </p:sp>
      <p:sp>
        <p:nvSpPr>
          <p:cNvPr id="41988" name="Rectangle 3"/>
          <p:cNvSpPr>
            <a:spLocks noGrp="1" noChangeArrowheads="1"/>
          </p:cNvSpPr>
          <p:nvPr>
            <p:ph type="body" idx="1"/>
          </p:nvPr>
        </p:nvSpPr>
        <p:spPr>
          <a:noFill/>
          <a:ln/>
        </p:spPr>
        <p:txBody>
          <a:bodyPr/>
          <a:lstStyle/>
          <a:p>
            <a:pPr eaLnBrk="1" hangingPunct="1"/>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Future forecasting</a:t>
            </a:r>
            <a:r>
              <a:rPr lang="en-US" baseline="0" dirty="0" smtClean="0"/>
              <a:t> – previous data from disasters, seasonality big element, six month </a:t>
            </a:r>
            <a:r>
              <a:rPr lang="en-US" baseline="0" dirty="0" err="1" smtClean="0"/>
              <a:t>programmes</a:t>
            </a:r>
            <a:r>
              <a:rPr lang="en-US" baseline="0" dirty="0" smtClean="0"/>
              <a:t> (for e.g.) then revisit analysis for longer term programming</a:t>
            </a:r>
          </a:p>
          <a:p>
            <a:r>
              <a:rPr lang="en-US" baseline="0" dirty="0" smtClean="0"/>
              <a:t>Can start an EMMA as soon as the dust settles (e.g. Haiti 2010 – 2 weeks after (quick one, then full on EMMA), Philippines almost immediately) but need to revisit information</a:t>
            </a:r>
            <a:endParaRPr lang="en-US" dirty="0"/>
          </a:p>
        </p:txBody>
      </p:sp>
      <p:sp>
        <p:nvSpPr>
          <p:cNvPr id="4" name="Slide Number Placeholder 3"/>
          <p:cNvSpPr>
            <a:spLocks noGrp="1"/>
          </p:cNvSpPr>
          <p:nvPr>
            <p:ph type="sldNum" sz="quarter" idx="10"/>
          </p:nvPr>
        </p:nvSpPr>
        <p:spPr/>
        <p:txBody>
          <a:bodyPr/>
          <a:lstStyle/>
          <a:p>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83104729"/>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p:spPr>
        <p:txBody>
          <a:bodyPr/>
          <a:lstStyle/>
          <a:p>
            <a:fld id="{3865B005-5DAC-B948-9C7D-EA87EEF31211}" type="slidenum">
              <a:rPr lang="en-US"/>
              <a:pPr/>
              <a:t>19</a:t>
            </a:fld>
            <a:endParaRPr lang="en-US" dirty="0"/>
          </a:p>
        </p:txBody>
      </p:sp>
      <p:sp>
        <p:nvSpPr>
          <p:cNvPr id="56322" name="Rectangle 2"/>
          <p:cNvSpPr>
            <a:spLocks noGrp="1" noRot="1" noChangeAspect="1" noChangeArrowheads="1" noTextEdit="1"/>
          </p:cNvSpPr>
          <p:nvPr>
            <p:ph type="sldImg"/>
          </p:nvPr>
        </p:nvSpPr>
        <p:spPr>
          <a:xfrm>
            <a:off x="1143000" y="685800"/>
            <a:ext cx="4572000" cy="3429000"/>
          </a:xfrm>
          <a:ln/>
        </p:spPr>
      </p:sp>
      <p:sp>
        <p:nvSpPr>
          <p:cNvPr id="56323" name="Rectangle 3"/>
          <p:cNvSpPr>
            <a:spLocks noGrp="1" noChangeArrowheads="1"/>
          </p:cNvSpPr>
          <p:nvPr>
            <p:ph type="body" idx="1"/>
          </p:nvPr>
        </p:nvSpPr>
        <p:spPr>
          <a:noFill/>
          <a:ln/>
        </p:spPr>
        <p:txBody>
          <a:bodyPr/>
          <a:lstStyle/>
          <a:p>
            <a:pPr>
              <a:buFontTx/>
              <a:buNone/>
            </a:pPr>
            <a:r>
              <a:rPr lang="en-US" sz="1100" kern="1200" baseline="0" dirty="0" err="1" smtClean="0">
                <a:solidFill>
                  <a:schemeClr val="tx1"/>
                </a:solidFill>
                <a:ea typeface="+mn-ea"/>
              </a:rPr>
              <a:t>o</a:t>
            </a:r>
            <a:r>
              <a:rPr lang="en-US" sz="1100" kern="1200" baseline="0" dirty="0" smtClean="0">
                <a:solidFill>
                  <a:schemeClr val="tx1"/>
                </a:solidFill>
                <a:ea typeface="+mn-ea"/>
              </a:rPr>
              <a:t> Is flexible and adaptable, built around a series of logical steps</a:t>
            </a:r>
          </a:p>
          <a:p>
            <a:pPr>
              <a:buFontTx/>
              <a:buNone/>
            </a:pPr>
            <a:endParaRPr lang="en-US" sz="1100" kern="1200" baseline="0" dirty="0" smtClean="0">
              <a:solidFill>
                <a:schemeClr val="tx1"/>
              </a:solidFill>
              <a:ea typeface="+mn-ea"/>
            </a:endParaRPr>
          </a:p>
          <a:p>
            <a:r>
              <a:rPr lang="en-US" sz="1100" kern="1200" baseline="0" dirty="0" err="1" smtClean="0">
                <a:solidFill>
                  <a:schemeClr val="tx1"/>
                </a:solidFill>
                <a:ea typeface="+mn-ea"/>
              </a:rPr>
              <a:t>o</a:t>
            </a:r>
            <a:r>
              <a:rPr lang="en-US" sz="1100" kern="1200" baseline="0" dirty="0" smtClean="0">
                <a:solidFill>
                  <a:schemeClr val="tx1"/>
                </a:solidFill>
                <a:ea typeface="+mn-ea"/>
              </a:rPr>
              <a:t> Consider the wider market system, not just the market place and affected</a:t>
            </a:r>
          </a:p>
          <a:p>
            <a:r>
              <a:rPr lang="en-US" sz="1100" kern="1200" baseline="0" dirty="0" smtClean="0">
                <a:solidFill>
                  <a:schemeClr val="tx1"/>
                </a:solidFill>
                <a:ea typeface="+mn-ea"/>
              </a:rPr>
              <a:t>community; </a:t>
            </a:r>
            <a:r>
              <a:rPr lang="en-US" sz="1100" b="1" kern="1200" baseline="0" dirty="0" smtClean="0">
                <a:solidFill>
                  <a:schemeClr val="tx1"/>
                </a:solidFill>
                <a:ea typeface="+mn-ea"/>
              </a:rPr>
              <a:t>markets not only what people depend upon (economic</a:t>
            </a:r>
          </a:p>
          <a:p>
            <a:r>
              <a:rPr lang="en-US" sz="1100" b="1" kern="1200" baseline="0" dirty="0" smtClean="0">
                <a:solidFill>
                  <a:schemeClr val="tx1"/>
                </a:solidFill>
                <a:ea typeface="+mn-ea"/>
              </a:rPr>
              <a:t>recovery), but also because in short-term they may be best way to get</a:t>
            </a:r>
          </a:p>
          <a:p>
            <a:r>
              <a:rPr lang="en-US" sz="1100" b="1" kern="1200" baseline="0" dirty="0" smtClean="0">
                <a:solidFill>
                  <a:schemeClr val="tx1"/>
                </a:solidFill>
                <a:ea typeface="+mn-ea"/>
              </a:rPr>
              <a:t>humanitarian aid to people (emergency response)</a:t>
            </a:r>
          </a:p>
          <a:p>
            <a:endParaRPr lang="en-US" sz="1100" b="1" kern="1200" baseline="0" dirty="0" smtClean="0">
              <a:solidFill>
                <a:schemeClr val="tx1"/>
              </a:solidFill>
              <a:ea typeface="+mn-ea"/>
            </a:endParaRPr>
          </a:p>
          <a:p>
            <a:r>
              <a:rPr lang="en-US" sz="1100" kern="1200" baseline="0" dirty="0" err="1" smtClean="0">
                <a:solidFill>
                  <a:schemeClr val="tx1"/>
                </a:solidFill>
                <a:ea typeface="+mn-ea"/>
              </a:rPr>
              <a:t>o</a:t>
            </a:r>
            <a:r>
              <a:rPr lang="en-US" sz="1100" kern="1200" baseline="0" dirty="0" smtClean="0">
                <a:solidFill>
                  <a:schemeClr val="tx1"/>
                </a:solidFill>
                <a:ea typeface="+mn-ea"/>
              </a:rPr>
              <a:t> Based on creation and use of market maps that are visual and intuitive</a:t>
            </a:r>
          </a:p>
          <a:p>
            <a:r>
              <a:rPr lang="en-US" sz="1100" kern="1200" baseline="0" dirty="0" smtClean="0">
                <a:solidFill>
                  <a:schemeClr val="tx1"/>
                </a:solidFill>
                <a:ea typeface="+mn-ea"/>
              </a:rPr>
              <a:t>- market mapping is at the heart of EMMA, and its main tool</a:t>
            </a:r>
          </a:p>
          <a:p>
            <a:endParaRPr lang="en-US" sz="1100" kern="1200" baseline="0" dirty="0" smtClean="0">
              <a:solidFill>
                <a:schemeClr val="tx1"/>
              </a:solidFill>
              <a:ea typeface="+mn-ea"/>
            </a:endParaRPr>
          </a:p>
          <a:p>
            <a:r>
              <a:rPr lang="en-US" sz="1100" kern="1200" baseline="0" dirty="0" smtClean="0">
                <a:solidFill>
                  <a:schemeClr val="tx1"/>
                </a:solidFill>
                <a:ea typeface="+mn-ea"/>
              </a:rPr>
              <a:t>o Requires selection of the market systems most critical from an humanitarian perspective; </a:t>
            </a:r>
            <a:r>
              <a:rPr lang="en-US" sz="1100" b="1" kern="1200" baseline="0" dirty="0" smtClean="0">
                <a:solidFill>
                  <a:schemeClr val="tx1"/>
                </a:solidFill>
                <a:ea typeface="+mn-ea"/>
              </a:rPr>
              <a:t>i.e. that one which the agency believes will most effectively help to recover the target group’s lives and livelihoods</a:t>
            </a:r>
          </a:p>
          <a:p>
            <a:endParaRPr lang="en-US" sz="1100" b="1" kern="1200" baseline="0" dirty="0" smtClean="0">
              <a:solidFill>
                <a:schemeClr val="tx1"/>
              </a:solidFill>
              <a:ea typeface="+mn-ea"/>
            </a:endParaRPr>
          </a:p>
          <a:p>
            <a:r>
              <a:rPr lang="en-US" sz="1100" kern="1200" baseline="0" dirty="0" smtClean="0">
                <a:solidFill>
                  <a:schemeClr val="tx1"/>
                </a:solidFill>
                <a:ea typeface="+mn-ea"/>
              </a:rPr>
              <a:t>o Works both for market systems that supply goods and services, and for those that are a source of income to emergency-affected populations</a:t>
            </a:r>
            <a:endParaRPr lang="en-GB" dirty="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lstStyle>
          <a:p>
            <a:r>
              <a:rPr kumimoji="0" lang="en-GB"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en-GB" smtClean="0"/>
              <a:t>Click to edit Master subtitle style</a:t>
            </a:r>
            <a:endParaRPr kumimoji="0" lang="en-US"/>
          </a:p>
        </p:txBody>
      </p:sp>
      <p:sp>
        <p:nvSpPr>
          <p:cNvPr id="4" name="Date Placeholder 3"/>
          <p:cNvSpPr>
            <a:spLocks noGrp="1"/>
          </p:cNvSpPr>
          <p:nvPr>
            <p:ph type="dt" sz="half" idx="10"/>
          </p:nvPr>
        </p:nvSpPr>
        <p:spPr/>
        <p:txBody>
          <a:bodyPr/>
          <a:lstStyle/>
          <a:p>
            <a:fld id="{24F5FCF4-6EDD-0242-A8A1-948637330147}" type="datetimeFigureOut">
              <a:rPr lang="en-US" smtClean="0"/>
              <a:pPr/>
              <a:t>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5C919C-3B91-DE40-ABE0-14602430D6FA}" type="slidenum">
              <a:rPr lang="en-GB" smtClean="0"/>
              <a:pPr/>
              <a:t>‹#›</a:t>
            </a:fld>
            <a:endParaRPr lang="en-GB"/>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Date Placeholder 3"/>
          <p:cNvSpPr>
            <a:spLocks noGrp="1"/>
          </p:cNvSpPr>
          <p:nvPr>
            <p:ph type="dt" sz="half" idx="10"/>
          </p:nvPr>
        </p:nvSpPr>
        <p:spPr/>
        <p:txBody>
          <a:bodyPr/>
          <a:lstStyle/>
          <a:p>
            <a:fld id="{24F5FCF4-6EDD-0242-A8A1-948637330147}" type="datetimeFigureOut">
              <a:rPr lang="en-US" smtClean="0"/>
              <a:pPr/>
              <a:t>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5C919C-3B91-DE40-ABE0-14602430D6FA}"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GB"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Date Placeholder 3"/>
          <p:cNvSpPr>
            <a:spLocks noGrp="1"/>
          </p:cNvSpPr>
          <p:nvPr>
            <p:ph type="dt" sz="half" idx="10"/>
          </p:nvPr>
        </p:nvSpPr>
        <p:spPr/>
        <p:txBody>
          <a:bodyPr/>
          <a:lstStyle/>
          <a:p>
            <a:fld id="{24F5FCF4-6EDD-0242-A8A1-948637330147}" type="datetimeFigureOut">
              <a:rPr lang="en-US" smtClean="0"/>
              <a:pPr/>
              <a:t>3/20/14</a:t>
            </a:fld>
            <a:endParaRPr lang="en-GB"/>
          </a:p>
        </p:txBody>
      </p:sp>
      <p:sp>
        <p:nvSpPr>
          <p:cNvPr id="5" name="Footer Placeholder 4"/>
          <p:cNvSpPr>
            <a:spLocks noGrp="1"/>
          </p:cNvSpPr>
          <p:nvPr>
            <p:ph type="ftr" sz="quarter" idx="11"/>
          </p:nvPr>
        </p:nvSpPr>
        <p:spPr>
          <a:xfrm>
            <a:off x="2640597" y="6377459"/>
            <a:ext cx="3836404" cy="365125"/>
          </a:xfrm>
        </p:spPr>
        <p:txBody>
          <a:bodyPr/>
          <a:lstStyle/>
          <a:p>
            <a:endParaRPr lang="en-GB"/>
          </a:p>
        </p:txBody>
      </p:sp>
      <p:sp>
        <p:nvSpPr>
          <p:cNvPr id="6" name="Slide Number Placeholder 5"/>
          <p:cNvSpPr>
            <a:spLocks noGrp="1"/>
          </p:cNvSpPr>
          <p:nvPr>
            <p:ph type="sldNum" sz="quarter" idx="12"/>
          </p:nvPr>
        </p:nvSpPr>
        <p:spPr/>
        <p:txBody>
          <a:bodyPr/>
          <a:lstStyle/>
          <a:p>
            <a:fld id="{AA5C919C-3B91-DE40-ABE0-14602430D6FA}"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GB"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Date Placeholder 3"/>
          <p:cNvSpPr>
            <a:spLocks noGrp="1"/>
          </p:cNvSpPr>
          <p:nvPr>
            <p:ph type="dt" sz="half" idx="10"/>
          </p:nvPr>
        </p:nvSpPr>
        <p:spPr/>
        <p:txBody>
          <a:bodyPr/>
          <a:lstStyle/>
          <a:p>
            <a:fld id="{24F5FCF4-6EDD-0242-A8A1-948637330147}" type="datetimeFigureOut">
              <a:rPr lang="en-US" smtClean="0"/>
              <a:pPr/>
              <a:t>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5C919C-3B91-DE40-ABE0-14602430D6FA}"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lstStyle>
          <a:p>
            <a:r>
              <a:rPr kumimoji="0" lang="en-GB"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kumimoji="0" lang="en-GB" smtClean="0"/>
              <a:t>Click to edit Master text styles</a:t>
            </a:r>
          </a:p>
        </p:txBody>
      </p:sp>
      <p:sp>
        <p:nvSpPr>
          <p:cNvPr id="4" name="Date Placeholder 3"/>
          <p:cNvSpPr>
            <a:spLocks noGrp="1"/>
          </p:cNvSpPr>
          <p:nvPr>
            <p:ph type="dt" sz="half" idx="10"/>
          </p:nvPr>
        </p:nvSpPr>
        <p:spPr/>
        <p:txBody>
          <a:bodyPr/>
          <a:lstStyle/>
          <a:p>
            <a:fld id="{24F5FCF4-6EDD-0242-A8A1-948637330147}" type="datetimeFigureOut">
              <a:rPr lang="en-US" smtClean="0"/>
              <a:pPr/>
              <a:t>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5C919C-3B91-DE40-ABE0-14602430D6FA}"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5" name="Date Placeholder 4"/>
          <p:cNvSpPr>
            <a:spLocks noGrp="1"/>
          </p:cNvSpPr>
          <p:nvPr>
            <p:ph type="dt" sz="half" idx="10"/>
          </p:nvPr>
        </p:nvSpPr>
        <p:spPr/>
        <p:txBody>
          <a:bodyPr/>
          <a:lstStyle/>
          <a:p>
            <a:fld id="{24F5FCF4-6EDD-0242-A8A1-948637330147}" type="datetimeFigureOut">
              <a:rPr lang="en-US" smtClean="0"/>
              <a:pPr/>
              <a:t>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5C919C-3B91-DE40-ABE0-14602430D6FA}"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kumimoji="0" lang="en-GB"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GB"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GB"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7" name="Date Placeholder 6"/>
          <p:cNvSpPr>
            <a:spLocks noGrp="1"/>
          </p:cNvSpPr>
          <p:nvPr>
            <p:ph type="dt" sz="half" idx="10"/>
          </p:nvPr>
        </p:nvSpPr>
        <p:spPr/>
        <p:txBody>
          <a:bodyPr/>
          <a:lstStyle/>
          <a:p>
            <a:fld id="{24F5FCF4-6EDD-0242-A8A1-948637330147}" type="datetimeFigureOut">
              <a:rPr lang="en-US" smtClean="0"/>
              <a:pPr/>
              <a:t>3/20/14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A5C919C-3B91-DE40-ABE0-14602430D6FA}"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mtClean="0"/>
              <a:t>Click to edit Master title style</a:t>
            </a:r>
            <a:endParaRPr kumimoji="0" lang="en-US"/>
          </a:p>
        </p:txBody>
      </p:sp>
      <p:sp>
        <p:nvSpPr>
          <p:cNvPr id="3" name="Date Placeholder 2"/>
          <p:cNvSpPr>
            <a:spLocks noGrp="1"/>
          </p:cNvSpPr>
          <p:nvPr>
            <p:ph type="dt" sz="half" idx="10"/>
          </p:nvPr>
        </p:nvSpPr>
        <p:spPr/>
        <p:txBody>
          <a:bodyPr/>
          <a:lstStyle/>
          <a:p>
            <a:fld id="{24F5FCF4-6EDD-0242-A8A1-948637330147}" type="datetimeFigureOut">
              <a:rPr lang="en-US" smtClean="0"/>
              <a:pPr/>
              <a:t>3/20/14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A5C919C-3B91-DE40-ABE0-14602430D6FA}"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F5FCF4-6EDD-0242-A8A1-948637330147}" type="datetimeFigureOut">
              <a:rPr lang="en-US" smtClean="0"/>
              <a:pPr/>
              <a:t>3/20/14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A5C919C-3B91-DE40-ABE0-14602430D6FA}"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lstStyle>
          <a:p>
            <a:r>
              <a:rPr kumimoji="0" lang="en-GB"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n-GB" smtClean="0"/>
              <a:t>Click to edit Master text styles</a:t>
            </a:r>
          </a:p>
        </p:txBody>
      </p:sp>
      <p:sp>
        <p:nvSpPr>
          <p:cNvPr id="5" name="Date Placeholder 4"/>
          <p:cNvSpPr>
            <a:spLocks noGrp="1"/>
          </p:cNvSpPr>
          <p:nvPr>
            <p:ph type="dt" sz="half" idx="10"/>
          </p:nvPr>
        </p:nvSpPr>
        <p:spPr/>
        <p:txBody>
          <a:bodyPr/>
          <a:lstStyle/>
          <a:p>
            <a:fld id="{24F5FCF4-6EDD-0242-A8A1-948637330147}" type="datetimeFigureOut">
              <a:rPr lang="en-US" smtClean="0"/>
              <a:pPr/>
              <a:t>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5C919C-3B91-DE40-ABE0-14602430D6FA}" type="slidenum">
              <a:rPr lang="en-GB" smtClean="0"/>
              <a:pPr/>
              <a:t>‹#›</a:t>
            </a:fld>
            <a:endParaRPr lang="en-GB"/>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lstStyle>
          <a:p>
            <a:r>
              <a:rPr kumimoji="0" lang="en-GB"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en-GB" smtClean="0"/>
              <a:t>Drag picture to placeholder or click icon to add</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n-GB"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24F5FCF4-6EDD-0242-A8A1-948637330147}" type="datetimeFigureOut">
              <a:rPr lang="en-US" smtClean="0"/>
              <a:pPr/>
              <a:t>3/20/14</a:t>
            </a:fld>
            <a:endParaRPr lang="en-GB"/>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GB"/>
          </a:p>
        </p:txBody>
      </p:sp>
      <p:sp>
        <p:nvSpPr>
          <p:cNvPr id="7" name="Slide Number Placeholder 6"/>
          <p:cNvSpPr>
            <a:spLocks noGrp="1"/>
          </p:cNvSpPr>
          <p:nvPr>
            <p:ph type="sldNum" sz="quarter" idx="12"/>
          </p:nvPr>
        </p:nvSpPr>
        <p:spPr>
          <a:xfrm>
            <a:off x="8339328" y="1170432"/>
            <a:ext cx="733864" cy="201168"/>
          </a:xfrm>
        </p:spPr>
        <p:txBody>
          <a:bodyPr/>
          <a:lstStyle/>
          <a:p>
            <a:fld id="{AA5C919C-3B91-DE40-ABE0-14602430D6FA}"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GB"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GB" smtClean="0"/>
              <a:t>Click to edit Master text styles</a:t>
            </a:r>
          </a:p>
          <a:p>
            <a:pPr lvl="1" eaLnBrk="1" latinLnBrk="0" hangingPunct="1"/>
            <a:r>
              <a:rPr kumimoji="0" lang="en-GB" smtClean="0"/>
              <a:t>Second level</a:t>
            </a:r>
          </a:p>
          <a:p>
            <a:pPr lvl="2" eaLnBrk="1" latinLnBrk="0" hangingPunct="1"/>
            <a:r>
              <a:rPr kumimoji="0" lang="en-GB" smtClean="0"/>
              <a:t>Third level</a:t>
            </a:r>
          </a:p>
          <a:p>
            <a:pPr lvl="3" eaLnBrk="1" latinLnBrk="0" hangingPunct="1"/>
            <a:r>
              <a:rPr kumimoji="0" lang="en-GB" smtClean="0"/>
              <a:t>Fourth level</a:t>
            </a:r>
          </a:p>
          <a:p>
            <a:pPr lvl="4" eaLnBrk="1" latinLnBrk="0" hangingPunct="1"/>
            <a:r>
              <a:rPr kumimoji="0" lang="en-GB"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lstStyle>
          <a:p>
            <a:fld id="{D7C3A134-F1C3-464B-BF47-54DC2DE08F52}" type="datetimeFigureOut">
              <a:rPr lang="en-US" smtClean="0"/>
              <a:pPr/>
              <a:t>3/20/14</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lstStyle>
          <a:p>
            <a:endParaRPr kumimoji="0"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lstStyle>
          <a:p>
            <a:fld id="{9648F39E-9C37-485F-AC97-16BB4BDF9F49}" type="slidenum">
              <a:rPr kumimoji="0" lang="en-US" smtClean="0"/>
              <a:pPr/>
              <a:t>‹#›</a:t>
            </a:fld>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gif"/><Relationship Id="rId5" Type="http://schemas.openxmlformats.org/officeDocument/2006/relationships/image" Target="../media/image5.jpeg"/><Relationship Id="rId6" Type="http://schemas.openxmlformats.org/officeDocument/2006/relationships/image" Target="../media/image6.jpeg"/><Relationship Id="rId1" Type="http://schemas.openxmlformats.org/officeDocument/2006/relationships/slideLayout" Target="../slideLayouts/slideLayout9.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2.jpe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24.jpe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e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32.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33.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chart" Target="../charts/char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2.gif"/></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34.jpe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5.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6.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 TargetMode="External"/><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 TargetMode="External"/><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Microsoft_Word_97_-_2004_Document1.doc"/><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oleObject" Target="???" TargetMode="External"/><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oleObject" Target="???" TargetMode="External"/><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6.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 Id="rId3" Type="http://schemas.openxmlformats.org/officeDocument/2006/relationships/chart" Target="../charts/char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chart" Target="../charts/char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chart" Target="../charts/chart6.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2.gif"/><Relationship Id="rId5" Type="http://schemas.openxmlformats.org/officeDocument/2006/relationships/image" Target="../media/image5.jpeg"/><Relationship Id="rId6" Type="http://schemas.openxmlformats.org/officeDocument/2006/relationships/image" Target="../media/image10.jpeg"/><Relationship Id="rId7" Type="http://schemas.openxmlformats.org/officeDocument/2006/relationships/image" Target="../media/image4.gif"/><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73.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28.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image" Target="../media/image29.jpe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image" Target="../media/image30.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 Id="rId3" Type="http://schemas.openxmlformats.org/officeDocument/2006/relationships/image" Target="../media/image31.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64592" y="463798"/>
            <a:ext cx="2525150" cy="978408"/>
          </a:xfrm>
        </p:spPr>
        <p:txBody>
          <a:bodyPr>
            <a:noAutofit/>
          </a:bodyPr>
          <a:lstStyle/>
          <a:p>
            <a:pPr lvl="0" defTabSz="457200">
              <a:defRPr/>
            </a:pPr>
            <a:r>
              <a:rPr lang="en-GB" sz="2400" b="1" dirty="0">
                <a:solidFill>
                  <a:srgbClr val="FFC800"/>
                </a:solidFill>
                <a:cs typeface="Corbel"/>
              </a:rPr>
              <a:t>17-21 March 2014</a:t>
            </a:r>
            <a:br>
              <a:rPr lang="en-GB" sz="2400" b="1" dirty="0">
                <a:solidFill>
                  <a:srgbClr val="FFC800"/>
                </a:solidFill>
                <a:cs typeface="Corbel"/>
              </a:rPr>
            </a:br>
            <a:r>
              <a:rPr lang="en-GB" sz="2400" b="1" dirty="0">
                <a:solidFill>
                  <a:srgbClr val="FFC800"/>
                </a:solidFill>
                <a:cs typeface="Corbel"/>
              </a:rPr>
              <a:t>Nairobi, Kenya</a:t>
            </a:r>
            <a:br>
              <a:rPr lang="en-GB" sz="2400" b="1" dirty="0">
                <a:solidFill>
                  <a:srgbClr val="FFC800"/>
                </a:solidFill>
                <a:cs typeface="Corbel"/>
              </a:rPr>
            </a:br>
            <a:endParaRPr lang="en-US" sz="2400" dirty="0">
              <a:solidFill>
                <a:srgbClr val="FFC800"/>
              </a:solidFill>
            </a:endParaRPr>
          </a:p>
        </p:txBody>
      </p:sp>
      <p:sp>
        <p:nvSpPr>
          <p:cNvPr id="4" name="Text Placeholder 3"/>
          <p:cNvSpPr>
            <a:spLocks noGrp="1"/>
          </p:cNvSpPr>
          <p:nvPr>
            <p:ph type="body" sz="half" idx="2"/>
          </p:nvPr>
        </p:nvSpPr>
        <p:spPr>
          <a:xfrm>
            <a:off x="220862" y="6137964"/>
            <a:ext cx="2468880" cy="701362"/>
          </a:xfrm>
        </p:spPr>
        <p:txBody>
          <a:bodyPr>
            <a:normAutofit lnSpcReduction="10000"/>
          </a:bodyPr>
          <a:lstStyle/>
          <a:p>
            <a:pPr algn="ctr"/>
            <a:r>
              <a:rPr lang="en-US" sz="2000" b="1" dirty="0" smtClean="0"/>
              <a:t>Pat Foley</a:t>
            </a:r>
          </a:p>
          <a:p>
            <a:pPr algn="ctr"/>
            <a:r>
              <a:rPr lang="en-US" sz="2000" b="1" dirty="0" smtClean="0"/>
              <a:t>Carol Ward</a:t>
            </a:r>
            <a:endParaRPr lang="en-US" sz="2000" b="1" dirty="0"/>
          </a:p>
        </p:txBody>
      </p:sp>
      <p:pic>
        <p:nvPicPr>
          <p:cNvPr id="6" name="Picture Placeholder 5" descr="historical market - unlicenced.jpg"/>
          <p:cNvPicPr>
            <a:picLocks noGrp="1" noChangeAspect="1"/>
          </p:cNvPicPr>
          <p:nvPr>
            <p:ph type="pic" idx="1"/>
          </p:nvPr>
        </p:nvPicPr>
        <p:blipFill>
          <a:blip r:embed="rId3"/>
          <a:srcRect l="4306" r="4306"/>
          <a:stretch>
            <a:fillRect/>
          </a:stretch>
        </p:blipFill>
        <p:spPr>
          <a:prstGeom prst="rect">
            <a:avLst/>
          </a:prstGeom>
        </p:spPr>
      </p:pic>
      <p:sp>
        <p:nvSpPr>
          <p:cNvPr id="7" name="Title 1"/>
          <p:cNvSpPr txBox="1">
            <a:spLocks/>
          </p:cNvSpPr>
          <p:nvPr/>
        </p:nvSpPr>
        <p:spPr>
          <a:xfrm>
            <a:off x="2903805" y="25502"/>
            <a:ext cx="6573783" cy="1365936"/>
          </a:xfrm>
          <a:prstGeom prst="rect">
            <a:avLst/>
          </a:prstGeom>
        </p:spPr>
        <p:txBody>
          <a:bodyPr vert="horz" lIns="73152" rIns="45720" bIns="0" rtlCol="0" anchor="b">
            <a:noAutofit/>
            <a:scene3d>
              <a:camera prst="orthographicFront"/>
              <a:lightRig rig="threePt" dir="t">
                <a:rot lat="0" lon="0" rev="4800000"/>
              </a:lightRig>
            </a:scene3d>
            <a:sp3d prstMaterial="matte"/>
          </a:bodyPr>
          <a:lstStyle>
            <a:lvl1pPr algn="l" rtl="0" eaLnBrk="1" latinLnBrk="0" hangingPunct="1">
              <a:spcBef>
                <a:spcPct val="0"/>
              </a:spcBef>
              <a:buNone/>
              <a:defRPr kumimoji="0" sz="2000" b="0" kern="1200">
                <a:solidFill>
                  <a:schemeClr val="accent1">
                    <a:satMod val="150000"/>
                  </a:schemeClr>
                </a:solidFill>
                <a:effectLst/>
                <a:latin typeface="+mj-lt"/>
                <a:ea typeface="+mj-ea"/>
                <a:cs typeface="+mj-cs"/>
              </a:defRPr>
            </a:lvl1pPr>
          </a:lstStyle>
          <a:p>
            <a:r>
              <a:rPr lang="en-US" sz="4400" dirty="0" smtClean="0">
                <a:solidFill>
                  <a:srgbClr val="FFC800"/>
                </a:solidFill>
              </a:rPr>
              <a:t>Emergency</a:t>
            </a:r>
            <a:r>
              <a:rPr lang="en-US" sz="4400" dirty="0" smtClean="0"/>
              <a:t> Market Mapping Analysis (EMMA)</a:t>
            </a:r>
            <a:endParaRPr lang="en-US" sz="4400" dirty="0"/>
          </a:p>
        </p:txBody>
      </p:sp>
      <p:pic>
        <p:nvPicPr>
          <p:cNvPr id="8" name="Picture 7" descr="IRC.gif"/>
          <p:cNvPicPr>
            <a:picLocks noChangeAspect="1"/>
          </p:cNvPicPr>
          <p:nvPr/>
        </p:nvPicPr>
        <p:blipFill>
          <a:blip r:embed="rId4"/>
          <a:stretch>
            <a:fillRect/>
          </a:stretch>
        </p:blipFill>
        <p:spPr>
          <a:xfrm>
            <a:off x="556788" y="2894459"/>
            <a:ext cx="1740312" cy="2545633"/>
          </a:xfrm>
          <a:prstGeom prst="rect">
            <a:avLst/>
          </a:prstGeom>
        </p:spPr>
      </p:pic>
      <p:pic>
        <p:nvPicPr>
          <p:cNvPr id="9" name="Picture 8" descr="EMMA logo.jpg"/>
          <p:cNvPicPr>
            <a:picLocks noChangeAspect="1"/>
          </p:cNvPicPr>
          <p:nvPr/>
        </p:nvPicPr>
        <p:blipFill>
          <a:blip r:embed="rId5"/>
          <a:stretch>
            <a:fillRect/>
          </a:stretch>
        </p:blipFill>
        <p:spPr>
          <a:xfrm>
            <a:off x="556788" y="1466134"/>
            <a:ext cx="1740311" cy="1437649"/>
          </a:xfrm>
          <a:prstGeom prst="rect">
            <a:avLst/>
          </a:prstGeom>
        </p:spPr>
      </p:pic>
      <p:pic>
        <p:nvPicPr>
          <p:cNvPr id="10" name="Picture 9" descr="usaid logo.jpg"/>
          <p:cNvPicPr>
            <a:picLocks noChangeAspect="1"/>
          </p:cNvPicPr>
          <p:nvPr/>
        </p:nvPicPr>
        <p:blipFill>
          <a:blip r:embed="rId6"/>
          <a:stretch>
            <a:fillRect/>
          </a:stretch>
        </p:blipFill>
        <p:spPr>
          <a:xfrm>
            <a:off x="556787" y="5440092"/>
            <a:ext cx="1740311" cy="772568"/>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926727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22092" y="320548"/>
            <a:ext cx="5410708" cy="978408"/>
          </a:xfrm>
        </p:spPr>
        <p:txBody>
          <a:bodyPr>
            <a:noAutofit/>
          </a:bodyPr>
          <a:lstStyle/>
          <a:p>
            <a:r>
              <a:rPr lang="en-US" sz="4400" dirty="0" smtClean="0"/>
              <a:t>Why </a:t>
            </a:r>
            <a:r>
              <a:rPr lang="en-US" sz="4400" dirty="0" err="1"/>
              <a:t>a</a:t>
            </a:r>
            <a:r>
              <a:rPr lang="en-US" sz="4400" dirty="0" err="1" smtClean="0"/>
              <a:t>nalyse</a:t>
            </a:r>
            <a:r>
              <a:rPr lang="en-US" sz="4400" dirty="0" smtClean="0"/>
              <a:t> markets?</a:t>
            </a:r>
            <a:endParaRPr lang="en-US" sz="4400" dirty="0"/>
          </a:p>
        </p:txBody>
      </p:sp>
      <p:pic>
        <p:nvPicPr>
          <p:cNvPr id="7" name="Picture 6" descr="images.jpe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27393" y="1531263"/>
            <a:ext cx="9971393" cy="5326738"/>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7513117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Content Placeholder 2"/>
          <p:cNvSpPr>
            <a:spLocks noGrp="1"/>
          </p:cNvSpPr>
          <p:nvPr>
            <p:ph idx="1"/>
          </p:nvPr>
        </p:nvSpPr>
        <p:spPr>
          <a:xfrm>
            <a:off x="229698" y="210548"/>
            <a:ext cx="8674470" cy="6370822"/>
          </a:xfrm>
        </p:spPr>
        <p:txBody>
          <a:bodyPr anchor="ctr">
            <a:noAutofit/>
          </a:bodyPr>
          <a:lstStyle/>
          <a:p>
            <a:pPr algn="ctr">
              <a:buFont typeface="Arial" charset="0"/>
              <a:buNone/>
            </a:pPr>
            <a:r>
              <a:rPr lang="en-GB" sz="33300" dirty="0" smtClean="0">
                <a:solidFill>
                  <a:srgbClr val="000000"/>
                </a:solidFill>
                <a:ea typeface="ＭＳ Ｐゴシック" charset="-128"/>
                <a:cs typeface="ＭＳ Ｐゴシック" charset="-128"/>
              </a:rPr>
              <a:t>3</a:t>
            </a:r>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29698" y="18694"/>
            <a:ext cx="8674470" cy="959206"/>
          </a:xfrm>
        </p:spPr>
        <p:txBody>
          <a:bodyPr/>
          <a:lstStyle/>
          <a:p>
            <a:r>
              <a:rPr lang="en-GB" dirty="0" smtClean="0"/>
              <a:t>Day 3 plan</a:t>
            </a:r>
            <a:endParaRPr lang="en-GB" dirty="0"/>
          </a:p>
        </p:txBody>
      </p:sp>
      <p:graphicFrame>
        <p:nvGraphicFramePr>
          <p:cNvPr id="4" name="Content Placeholder 3"/>
          <p:cNvGraphicFramePr>
            <a:graphicFrameLocks noGrp="1"/>
          </p:cNvGraphicFramePr>
          <p:nvPr>
            <p:ph idx="1"/>
          </p:nvPr>
        </p:nvGraphicFramePr>
        <p:xfrm>
          <a:off x="0" y="970859"/>
          <a:ext cx="9143999" cy="5887146"/>
        </p:xfrm>
        <a:graphic>
          <a:graphicData uri="http://schemas.openxmlformats.org/drawingml/2006/table">
            <a:tbl>
              <a:tblPr firstRow="1" bandRow="1">
                <a:tableStyleId>{5940675A-B579-460E-94D1-54222C63F5DA}</a:tableStyleId>
              </a:tblPr>
              <a:tblGrid>
                <a:gridCol w="7671048"/>
                <a:gridCol w="1472951"/>
              </a:tblGrid>
              <a:tr h="587394">
                <a:tc>
                  <a:txBody>
                    <a:bodyPr/>
                    <a:lstStyle/>
                    <a:p>
                      <a:pPr algn="l"/>
                      <a:r>
                        <a:rPr lang="en-GB" sz="2800" b="1" dirty="0" smtClean="0"/>
                        <a:t>Session</a:t>
                      </a:r>
                      <a:endParaRPr lang="en-GB" sz="2800" b="1" dirty="0">
                        <a:solidFill>
                          <a:srgbClr val="FFFFFF"/>
                        </a:solidFill>
                      </a:endParaRPr>
                    </a:p>
                  </a:txBody>
                  <a:tcPr anchor="ctr"/>
                </a:tc>
                <a:tc>
                  <a:txBody>
                    <a:bodyPr/>
                    <a:lstStyle/>
                    <a:p>
                      <a:pPr algn="ctr"/>
                      <a:r>
                        <a:rPr lang="en-GB" sz="2800" b="1" dirty="0" smtClean="0"/>
                        <a:t>Timing</a:t>
                      </a:r>
                      <a:endParaRPr lang="en-GB" sz="2800" b="1" dirty="0">
                        <a:solidFill>
                          <a:srgbClr val="FFFFFF"/>
                        </a:solidFill>
                      </a:endParaRPr>
                    </a:p>
                  </a:txBody>
                  <a:tcPr anchor="ctr"/>
                </a:tc>
              </a:tr>
              <a:tr h="662469">
                <a:tc>
                  <a:txBody>
                    <a:bodyPr/>
                    <a:lstStyle/>
                    <a:p>
                      <a:r>
                        <a:rPr lang="en-GB" sz="2800" dirty="0" smtClean="0"/>
                        <a:t>Review of Day 2</a:t>
                      </a:r>
                      <a:endParaRPr lang="en-GB" sz="2800" dirty="0"/>
                    </a:p>
                  </a:txBody>
                  <a:tcPr/>
                </a:tc>
                <a:tc>
                  <a:txBody>
                    <a:bodyPr/>
                    <a:lstStyle/>
                    <a:p>
                      <a:pPr algn="ctr"/>
                      <a:r>
                        <a:rPr lang="en-GB" sz="2800" dirty="0" smtClean="0"/>
                        <a:t>30</a:t>
                      </a:r>
                      <a:endParaRPr lang="en-GB" sz="2800" dirty="0"/>
                    </a:p>
                  </a:txBody>
                  <a:tcPr/>
                </a:tc>
              </a:tr>
              <a:tr h="662469">
                <a:tc>
                  <a:txBody>
                    <a:bodyPr/>
                    <a:lstStyle/>
                    <a:p>
                      <a:r>
                        <a:rPr lang="en-GB" sz="2800" dirty="0" smtClean="0"/>
                        <a:t>Gap analysis</a:t>
                      </a:r>
                      <a:endParaRPr lang="en-GB" sz="2800" dirty="0"/>
                    </a:p>
                  </a:txBody>
                  <a:tcPr/>
                </a:tc>
                <a:tc>
                  <a:txBody>
                    <a:bodyPr/>
                    <a:lstStyle/>
                    <a:p>
                      <a:pPr algn="ctr"/>
                      <a:r>
                        <a:rPr lang="en-GB" sz="2800" dirty="0" smtClean="0"/>
                        <a:t>90</a:t>
                      </a:r>
                      <a:endParaRPr lang="en-GB" sz="2800" dirty="0"/>
                    </a:p>
                  </a:txBody>
                  <a:tcPr/>
                </a:tc>
              </a:tr>
              <a:tr h="662469">
                <a:tc>
                  <a:txBody>
                    <a:bodyPr/>
                    <a:lstStyle/>
                    <a:p>
                      <a:r>
                        <a:rPr lang="en-GB" sz="2800" dirty="0" smtClean="0"/>
                        <a:t>Tea</a:t>
                      </a:r>
                      <a:endParaRPr lang="en-GB" sz="2800" dirty="0"/>
                    </a:p>
                  </a:txBody>
                  <a:tcPr/>
                </a:tc>
                <a:tc>
                  <a:txBody>
                    <a:bodyPr/>
                    <a:lstStyle/>
                    <a:p>
                      <a:pPr algn="ctr"/>
                      <a:r>
                        <a:rPr lang="en-GB" sz="2800" dirty="0" smtClean="0"/>
                        <a:t>30</a:t>
                      </a:r>
                      <a:endParaRPr lang="en-GB" sz="2800" dirty="0"/>
                    </a:p>
                  </a:txBody>
                  <a:tcPr/>
                </a:tc>
              </a:tr>
              <a:tr h="662469">
                <a:tc>
                  <a:txBody>
                    <a:bodyPr/>
                    <a:lstStyle/>
                    <a:p>
                      <a:r>
                        <a:rPr lang="en-GB" sz="2800" dirty="0" smtClean="0"/>
                        <a:t>Response analysis</a:t>
                      </a:r>
                      <a:r>
                        <a:rPr lang="en-GB" sz="2800" baseline="0" dirty="0" smtClean="0"/>
                        <a:t> and recommendations</a:t>
                      </a:r>
                      <a:endParaRPr lang="en-GB" sz="2800" dirty="0"/>
                    </a:p>
                  </a:txBody>
                  <a:tcPr/>
                </a:tc>
                <a:tc>
                  <a:txBody>
                    <a:bodyPr/>
                    <a:lstStyle/>
                    <a:p>
                      <a:pPr algn="ctr"/>
                      <a:r>
                        <a:rPr lang="en-GB" sz="2800" dirty="0" smtClean="0"/>
                        <a:t>90</a:t>
                      </a:r>
                      <a:endParaRPr lang="en-GB" sz="2800" dirty="0"/>
                    </a:p>
                  </a:txBody>
                  <a:tcPr/>
                </a:tc>
              </a:tr>
              <a:tr h="662469">
                <a:tc>
                  <a:txBody>
                    <a:bodyPr/>
                    <a:lstStyle/>
                    <a:p>
                      <a:r>
                        <a:rPr lang="en-GB" sz="2800" dirty="0" smtClean="0"/>
                        <a:t>Lunch</a:t>
                      </a:r>
                      <a:endParaRPr lang="en-GB" sz="2800" dirty="0"/>
                    </a:p>
                  </a:txBody>
                  <a:tcPr/>
                </a:tc>
                <a:tc>
                  <a:txBody>
                    <a:bodyPr/>
                    <a:lstStyle/>
                    <a:p>
                      <a:pPr algn="ctr"/>
                      <a:r>
                        <a:rPr lang="en-GB" sz="2800" dirty="0" smtClean="0"/>
                        <a:t>60</a:t>
                      </a:r>
                      <a:endParaRPr lang="en-GB" sz="2800" dirty="0"/>
                    </a:p>
                  </a:txBody>
                  <a:tcPr/>
                </a:tc>
              </a:tr>
              <a:tr h="662469">
                <a:tc>
                  <a:txBody>
                    <a:bodyPr/>
                    <a:lstStyle/>
                    <a:p>
                      <a:endParaRPr lang="en-GB" sz="2800" dirty="0"/>
                    </a:p>
                  </a:txBody>
                  <a:tcPr/>
                </a:tc>
                <a:tc>
                  <a:txBody>
                    <a:bodyPr/>
                    <a:lstStyle/>
                    <a:p>
                      <a:pPr algn="ctr"/>
                      <a:endParaRPr lang="en-GB" sz="2800" dirty="0"/>
                    </a:p>
                  </a:txBody>
                  <a:tcPr/>
                </a:tc>
              </a:tr>
              <a:tr h="662469">
                <a:tc>
                  <a:txBody>
                    <a:bodyPr/>
                    <a:lstStyle/>
                    <a:p>
                      <a:endParaRPr lang="en-GB" sz="2800" dirty="0"/>
                    </a:p>
                  </a:txBody>
                  <a:tcPr/>
                </a:tc>
                <a:tc>
                  <a:txBody>
                    <a:bodyPr/>
                    <a:lstStyle/>
                    <a:p>
                      <a:pPr algn="ctr"/>
                      <a:endParaRPr lang="en-GB" sz="2800" dirty="0"/>
                    </a:p>
                  </a:txBody>
                  <a:tcPr/>
                </a:tc>
              </a:tr>
              <a:tr h="662469">
                <a:tc>
                  <a:txBody>
                    <a:bodyPr/>
                    <a:lstStyle/>
                    <a:p>
                      <a:endParaRPr lang="en-GB" sz="2800" dirty="0"/>
                    </a:p>
                  </a:txBody>
                  <a:tcPr/>
                </a:tc>
                <a:tc>
                  <a:txBody>
                    <a:bodyPr/>
                    <a:lstStyle/>
                    <a:p>
                      <a:pPr algn="ctr"/>
                      <a:endParaRPr lang="en-GB" sz="2800" dirty="0"/>
                    </a:p>
                  </a:txBody>
                  <a:tcPr/>
                </a:tc>
              </a:tr>
            </a:tbl>
          </a:graphicData>
        </a:graphic>
      </p:graphicFrame>
    </p:spTree>
  </p:cSld>
  <p:clrMapOvr>
    <a:masterClrMapping/>
  </p:clrMapOvr>
  <p:transition/>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and gap analysis</a:t>
            </a:r>
            <a:endParaRPr lang="en-US" dirty="0"/>
          </a:p>
        </p:txBody>
      </p:sp>
      <p:sp>
        <p:nvSpPr>
          <p:cNvPr id="3" name="Text Placeholder 2"/>
          <p:cNvSpPr>
            <a:spLocks noGrp="1"/>
          </p:cNvSpPr>
          <p:nvPr>
            <p:ph type="body" idx="1"/>
          </p:nvPr>
        </p:nvSpPr>
        <p:spPr/>
        <p:txBody>
          <a:bodyPr>
            <a:normAutofit/>
          </a:bodyPr>
          <a:lstStyle/>
          <a:p>
            <a:r>
              <a:rPr lang="en-US" sz="3200" dirty="0" smtClean="0"/>
              <a:t>Session 9</a:t>
            </a:r>
            <a:endParaRPr lang="en-US" sz="32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77662714"/>
      </p:ext>
    </p:extLst>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Session guide</a:t>
            </a:r>
            <a:endParaRPr lang="en-GB" dirty="0"/>
          </a:p>
        </p:txBody>
      </p:sp>
      <p:graphicFrame>
        <p:nvGraphicFramePr>
          <p:cNvPr id="4" name="Content Placeholder 3"/>
          <p:cNvGraphicFramePr>
            <a:graphicFrameLocks noGrp="1"/>
          </p:cNvGraphicFramePr>
          <p:nvPr>
            <p:ph idx="1"/>
          </p:nvPr>
        </p:nvGraphicFramePr>
        <p:xfrm>
          <a:off x="230188" y="1519238"/>
          <a:ext cx="8674101" cy="4466887"/>
        </p:xfrm>
        <a:graphic>
          <a:graphicData uri="http://schemas.openxmlformats.org/drawingml/2006/table">
            <a:tbl>
              <a:tblPr firstRow="1" bandRow="1">
                <a:tableStyleId>{616DA210-FB5B-4158-B5E0-FEB733F419BA}</a:tableStyleId>
              </a:tblPr>
              <a:tblGrid>
                <a:gridCol w="3031274"/>
                <a:gridCol w="1399831"/>
                <a:gridCol w="4242996"/>
              </a:tblGrid>
              <a:tr h="861761">
                <a:tc>
                  <a:txBody>
                    <a:bodyPr/>
                    <a:lstStyle/>
                    <a:p>
                      <a:pPr algn="ctr"/>
                      <a:r>
                        <a:rPr lang="en-GB" sz="2800" dirty="0" smtClean="0"/>
                        <a:t>Section</a:t>
                      </a:r>
                      <a:endParaRPr lang="en-GB" sz="2800" b="1" dirty="0"/>
                    </a:p>
                  </a:txBody>
                  <a:tcPr anchor="ctr"/>
                </a:tc>
                <a:tc>
                  <a:txBody>
                    <a:bodyPr/>
                    <a:lstStyle/>
                    <a:p>
                      <a:pPr algn="ctr"/>
                      <a:r>
                        <a:rPr lang="en-GB" sz="2800" dirty="0" smtClean="0"/>
                        <a:t>Timing</a:t>
                      </a:r>
                      <a:endParaRPr lang="en-GB" sz="2800" b="1" dirty="0"/>
                    </a:p>
                  </a:txBody>
                  <a:tcPr anchor="ctr"/>
                </a:tc>
                <a:tc>
                  <a:txBody>
                    <a:bodyPr/>
                    <a:lstStyle/>
                    <a:p>
                      <a:pPr algn="ctr"/>
                      <a:r>
                        <a:rPr lang="en-GB" sz="2800" dirty="0" smtClean="0"/>
                        <a:t>Comments</a:t>
                      </a:r>
                      <a:endParaRPr lang="en-GB" sz="2800" b="1" dirty="0"/>
                    </a:p>
                  </a:txBody>
                  <a:tcPr anchor="ctr"/>
                </a:tc>
              </a:tr>
              <a:tr h="886749">
                <a:tc>
                  <a:txBody>
                    <a:bodyPr/>
                    <a:lstStyle/>
                    <a:p>
                      <a:r>
                        <a:rPr lang="en-GB" sz="2800" dirty="0" smtClean="0"/>
                        <a:t>Introduction</a:t>
                      </a:r>
                      <a:endParaRPr lang="en-GB" sz="2800" dirty="0"/>
                    </a:p>
                  </a:txBody>
                  <a:tcPr/>
                </a:tc>
                <a:tc>
                  <a:txBody>
                    <a:bodyPr/>
                    <a:lstStyle/>
                    <a:p>
                      <a:r>
                        <a:rPr lang="en-GB" sz="2800" dirty="0" smtClean="0"/>
                        <a:t>10</a:t>
                      </a:r>
                      <a:endParaRPr lang="en-GB" sz="2800" dirty="0"/>
                    </a:p>
                  </a:txBody>
                  <a:tcPr/>
                </a:tc>
                <a:tc>
                  <a:txBody>
                    <a:bodyPr/>
                    <a:lstStyle/>
                    <a:p>
                      <a:endParaRPr lang="en-GB" sz="2800" dirty="0"/>
                    </a:p>
                  </a:txBody>
                  <a:tcPr/>
                </a:tc>
              </a:tr>
              <a:tr h="886749">
                <a:tc>
                  <a:txBody>
                    <a:bodyPr/>
                    <a:lstStyle/>
                    <a:p>
                      <a:r>
                        <a:rPr lang="en-GB" sz="2800" dirty="0" smtClean="0"/>
                        <a:t>Scenario</a:t>
                      </a:r>
                      <a:r>
                        <a:rPr lang="en-GB" sz="2800" baseline="0" dirty="0" smtClean="0"/>
                        <a:t> 5: Gap analysis</a:t>
                      </a:r>
                      <a:endParaRPr lang="en-GB" sz="2800" dirty="0"/>
                    </a:p>
                  </a:txBody>
                  <a:tcPr/>
                </a:tc>
                <a:tc>
                  <a:txBody>
                    <a:bodyPr/>
                    <a:lstStyle/>
                    <a:p>
                      <a:r>
                        <a:rPr lang="en-GB" sz="2800" dirty="0" smtClean="0"/>
                        <a:t>50</a:t>
                      </a:r>
                      <a:endParaRPr lang="en-GB" sz="2800" dirty="0"/>
                    </a:p>
                  </a:txBody>
                  <a:tcPr/>
                </a:tc>
                <a:tc>
                  <a:txBody>
                    <a:bodyPr/>
                    <a:lstStyle/>
                    <a:p>
                      <a:endParaRPr lang="en-GB" sz="2800" dirty="0"/>
                    </a:p>
                  </a:txBody>
                  <a:tcPr/>
                </a:tc>
              </a:tr>
              <a:tr h="886749">
                <a:tc>
                  <a:txBody>
                    <a:bodyPr/>
                    <a:lstStyle/>
                    <a:p>
                      <a:r>
                        <a:rPr lang="en-GB" sz="2800" dirty="0" smtClean="0"/>
                        <a:t>Debrief</a:t>
                      </a:r>
                      <a:endParaRPr lang="en-GB" sz="2800" dirty="0"/>
                    </a:p>
                  </a:txBody>
                  <a:tcPr/>
                </a:tc>
                <a:tc>
                  <a:txBody>
                    <a:bodyPr/>
                    <a:lstStyle/>
                    <a:p>
                      <a:r>
                        <a:rPr lang="en-GB" sz="2800" dirty="0" smtClean="0"/>
                        <a:t>30</a:t>
                      </a:r>
                      <a:endParaRPr lang="en-GB" sz="2800" dirty="0"/>
                    </a:p>
                  </a:txBody>
                  <a:tcPr/>
                </a:tc>
                <a:tc>
                  <a:txBody>
                    <a:bodyPr/>
                    <a:lstStyle/>
                    <a:p>
                      <a:endParaRPr lang="en-GB" sz="2800" dirty="0"/>
                    </a:p>
                  </a:txBody>
                  <a:tcPr/>
                </a:tc>
              </a:tr>
              <a:tr h="886749">
                <a:tc>
                  <a:txBody>
                    <a:bodyPr/>
                    <a:lstStyle/>
                    <a:p>
                      <a:endParaRPr lang="en-GB" sz="2800" dirty="0"/>
                    </a:p>
                  </a:txBody>
                  <a:tcPr/>
                </a:tc>
                <a:tc>
                  <a:txBody>
                    <a:bodyPr/>
                    <a:lstStyle/>
                    <a:p>
                      <a:endParaRPr lang="en-GB" sz="2800" dirty="0"/>
                    </a:p>
                  </a:txBody>
                  <a:tcPr/>
                </a:tc>
                <a:tc>
                  <a:txBody>
                    <a:bodyPr/>
                    <a:lstStyle/>
                    <a:p>
                      <a:endParaRPr lang="en-GB" sz="2800" dirty="0"/>
                    </a:p>
                  </a:txBody>
                  <a:tcPr/>
                </a:tc>
              </a:tr>
            </a:tbl>
          </a:graphicData>
        </a:graphic>
      </p:graphicFrame>
    </p:spTree>
  </p:cSld>
  <p:clrMapOvr>
    <a:masterClrMapping/>
  </p:clrMapOvr>
  <p:transition/>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Title 1"/>
          <p:cNvSpPr>
            <a:spLocks noGrp="1"/>
          </p:cNvSpPr>
          <p:nvPr>
            <p:ph type="title"/>
          </p:nvPr>
        </p:nvSpPr>
        <p:spPr>
          <a:xfrm>
            <a:off x="229698" y="217723"/>
            <a:ext cx="8674470" cy="1143000"/>
          </a:xfrm>
        </p:spPr>
        <p:txBody>
          <a:bodyPr/>
          <a:lstStyle/>
          <a:p>
            <a:r>
              <a:rPr lang="en-GB" dirty="0">
                <a:ea typeface="ＭＳ Ｐゴシック" charset="-128"/>
                <a:cs typeface="ＭＳ Ｐゴシック" charset="-128"/>
              </a:rPr>
              <a:t>Session </a:t>
            </a:r>
            <a:r>
              <a:rPr lang="en-GB" dirty="0" smtClean="0">
                <a:ea typeface="ＭＳ Ｐゴシック" charset="-128"/>
                <a:cs typeface="ＭＳ Ｐゴシック" charset="-128"/>
              </a:rPr>
              <a:t>content</a:t>
            </a:r>
            <a:endParaRPr lang="en-GB" dirty="0">
              <a:ea typeface="ＭＳ Ｐゴシック" charset="-128"/>
              <a:cs typeface="ＭＳ Ｐゴシック" charset="-128"/>
            </a:endParaRPr>
          </a:p>
        </p:txBody>
      </p:sp>
      <p:sp>
        <p:nvSpPr>
          <p:cNvPr id="18435" name="Content Placeholder 2"/>
          <p:cNvSpPr>
            <a:spLocks noGrp="1"/>
          </p:cNvSpPr>
          <p:nvPr>
            <p:ph idx="1"/>
          </p:nvPr>
        </p:nvSpPr>
        <p:spPr>
          <a:xfrm>
            <a:off x="266700" y="1643306"/>
            <a:ext cx="8591550" cy="5231627"/>
          </a:xfrm>
        </p:spPr>
        <p:txBody>
          <a:bodyPr>
            <a:noAutofit/>
          </a:bodyPr>
          <a:lstStyle/>
          <a:p>
            <a:pPr lvl="0">
              <a:spcAft>
                <a:spcPts val="1200"/>
              </a:spcAft>
            </a:pPr>
            <a:r>
              <a:rPr lang="en-GB" dirty="0"/>
              <a:t>T</a:t>
            </a:r>
            <a:r>
              <a:rPr lang="en-GB" dirty="0" smtClean="0"/>
              <a:t>he role of gap analysis in market assessment</a:t>
            </a:r>
            <a:endParaRPr lang="en-US" dirty="0" smtClean="0"/>
          </a:p>
          <a:p>
            <a:pPr lvl="0">
              <a:spcAft>
                <a:spcPts val="1200"/>
              </a:spcAft>
            </a:pPr>
            <a:r>
              <a:rPr lang="en-GB" dirty="0" smtClean="0"/>
              <a:t>Consolidated analysis at market and household levels</a:t>
            </a:r>
            <a:endParaRPr lang="en-US" dirty="0" smtClean="0"/>
          </a:p>
          <a:p>
            <a:pPr>
              <a:spcAft>
                <a:spcPts val="1200"/>
              </a:spcAft>
            </a:pPr>
            <a:r>
              <a:rPr lang="en-GB" dirty="0" smtClean="0"/>
              <a:t>Analysis of whether households can respond to gaps</a:t>
            </a:r>
            <a:endParaRPr lang="en-GB" dirty="0" smtClean="0">
              <a:ea typeface="ＭＳ Ｐゴシック" charset="-128"/>
              <a:cs typeface="ＭＳ Ｐゴシック" charset="-128"/>
            </a:endParaRPr>
          </a:p>
          <a:p>
            <a:pPr lvl="0">
              <a:spcAft>
                <a:spcPts val="1200"/>
              </a:spcAft>
            </a:pPr>
            <a:r>
              <a:rPr lang="en-GB" dirty="0"/>
              <a:t>Analysis of </a:t>
            </a:r>
            <a:r>
              <a:rPr lang="en-GB" dirty="0" smtClean="0"/>
              <a:t>whether markets can respond to gaps</a:t>
            </a:r>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tmplLst>
          <p:tmpl lvl="1">
            <p:tnLst>
              <p:par>
                <p:cTn presetID="1" presetClass="entr" presetSubtype="0" fill="hold" nodeType="clickEffect">
                  <p:stCondLst>
                    <p:cond delay="0"/>
                  </p:stCondLst>
                  <p:childTnLst>
                    <p:set>
                      <p:cBhvr>
                        <p:cTn dur="1" fill="hold">
                          <p:stCondLst>
                            <p:cond delay="0"/>
                          </p:stCondLst>
                        </p:cTn>
                        <p:tgtEl>
                          <p:spTgt spid="18435"/>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8435"/>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8435"/>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8435"/>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8435"/>
                        </p:tgtEl>
                        <p:attrNameLst>
                          <p:attrName>style.visibility</p:attrName>
                        </p:attrNameLst>
                      </p:cBhvr>
                      <p:to>
                        <p:strVal val="visible"/>
                      </p:to>
                    </p:set>
                  </p:childTnLst>
                </p:cTn>
              </p:par>
            </p:tnLst>
          </p:tmpl>
        </p:tmplLst>
      </p:bldP>
    </p:bldLst>
  </p:timing>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6434" name="Title 1"/>
          <p:cNvSpPr>
            <a:spLocks noGrp="1"/>
          </p:cNvSpPr>
          <p:nvPr>
            <p:ph type="title"/>
          </p:nvPr>
        </p:nvSpPr>
        <p:spPr/>
        <p:txBody>
          <a:bodyPr/>
          <a:lstStyle/>
          <a:p>
            <a:pPr eaLnBrk="1" hangingPunct="1"/>
            <a:r>
              <a:rPr lang="en-US" b="1" dirty="0" smtClean="0">
                <a:solidFill>
                  <a:srgbClr val="FFC800"/>
                </a:solidFill>
                <a:latin typeface="Corbel"/>
                <a:cs typeface="Corbel"/>
              </a:rPr>
              <a:t>Gap analysis</a:t>
            </a:r>
          </a:p>
        </p:txBody>
      </p:sp>
      <p:sp>
        <p:nvSpPr>
          <p:cNvPr id="3" name="Content Placeholder 2"/>
          <p:cNvSpPr>
            <a:spLocks noGrp="1"/>
          </p:cNvSpPr>
          <p:nvPr>
            <p:ph idx="1"/>
          </p:nvPr>
        </p:nvSpPr>
        <p:spPr>
          <a:xfrm>
            <a:off x="452438" y="2016784"/>
            <a:ext cx="8234362" cy="4339566"/>
          </a:xfrm>
        </p:spPr>
        <p:txBody>
          <a:bodyPr/>
          <a:lstStyle/>
          <a:p>
            <a:pPr eaLnBrk="1" hangingPunct="1">
              <a:spcAft>
                <a:spcPts val="1200"/>
              </a:spcAft>
            </a:pPr>
            <a:r>
              <a:rPr lang="en-US" dirty="0" smtClean="0">
                <a:latin typeface="Corbel"/>
                <a:cs typeface="Corbel"/>
              </a:rPr>
              <a:t>What are the (quantitative and qualitative) needs of targeted populations / groups with regards to the critical market (key needs)?</a:t>
            </a:r>
          </a:p>
          <a:p>
            <a:pPr eaLnBrk="1" hangingPunct="1">
              <a:spcAft>
                <a:spcPts val="1200"/>
              </a:spcAft>
            </a:pPr>
            <a:r>
              <a:rPr lang="en-US" dirty="0" smtClean="0">
                <a:latin typeface="Corbel"/>
                <a:cs typeface="Corbel"/>
              </a:rPr>
              <a:t>How does the target population / group relate (interact / depend) to the market?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 and markets</a:t>
            </a:r>
            <a:endParaRPr lang="en-GB" dirty="0"/>
          </a:p>
        </p:txBody>
      </p:sp>
      <p:pic>
        <p:nvPicPr>
          <p:cNvPr id="4" name="Content Placeholder 3" descr="HEA and Market Diagram.jpg"/>
          <p:cNvPicPr>
            <a:picLocks noGrp="1" noChangeAspect="1"/>
          </p:cNvPicPr>
          <p:nvPr>
            <p:ph idx="1"/>
          </p:nvPr>
        </p:nvPicPr>
        <p:blipFill>
          <a:blip r:embed="rId3"/>
          <a:srcRect t="-3362" b="-3362"/>
          <a:stretch>
            <a:fillRect/>
          </a:stretch>
        </p:blipFill>
        <p:spPr>
          <a:xfrm>
            <a:off x="24635" y="1263294"/>
            <a:ext cx="9116595" cy="5275533"/>
          </a:xfrm>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0" y="0"/>
            <a:ext cx="9144000" cy="1241778"/>
          </a:xfrm>
        </p:spPr>
        <p:txBody>
          <a:bodyPr>
            <a:noAutofit/>
          </a:bodyPr>
          <a:lstStyle/>
          <a:p>
            <a:pPr eaLnBrk="1" hangingPunct="1"/>
            <a:r>
              <a:rPr lang="en-US" dirty="0" smtClean="0"/>
              <a:t>Gap analysis: Target population details</a:t>
            </a:r>
            <a:endParaRPr lang="en-US" dirty="0"/>
          </a:p>
        </p:txBody>
      </p:sp>
      <p:graphicFrame>
        <p:nvGraphicFramePr>
          <p:cNvPr id="5" name="Content Placeholder 4"/>
          <p:cNvGraphicFramePr>
            <a:graphicFrameLocks noGrp="1"/>
          </p:cNvGraphicFramePr>
          <p:nvPr>
            <p:ph idx="1"/>
          </p:nvPr>
        </p:nvGraphicFramePr>
        <p:xfrm>
          <a:off x="0" y="1400508"/>
          <a:ext cx="9144000" cy="5207000"/>
        </p:xfrm>
        <a:graphic>
          <a:graphicData uri="http://schemas.openxmlformats.org/drawingml/2006/table">
            <a:tbl>
              <a:tblPr firstRow="1" bandRow="1">
                <a:tableStyleId>{2D5ABB26-0587-4C30-8999-92F81FD0307C}</a:tableStyleId>
              </a:tblPr>
              <a:tblGrid>
                <a:gridCol w="1828800"/>
                <a:gridCol w="1828800"/>
                <a:gridCol w="1828800"/>
                <a:gridCol w="1828800"/>
                <a:gridCol w="1828800"/>
              </a:tblGrid>
              <a:tr h="1301750">
                <a:tc>
                  <a:txBody>
                    <a:bodyPr/>
                    <a:lstStyle/>
                    <a:p>
                      <a:pPr algn="ctr"/>
                      <a:r>
                        <a:rPr lang="en-GB" sz="2200" b="1" dirty="0" smtClean="0">
                          <a:latin typeface="Corbel"/>
                          <a:cs typeface="Corbel"/>
                        </a:rPr>
                        <a:t>Target group</a:t>
                      </a:r>
                      <a:endParaRPr lang="en-GB" sz="2200" b="1" dirty="0">
                        <a:latin typeface="Corbel"/>
                        <a:cs typeface="Corbel"/>
                      </a:endParaRPr>
                    </a:p>
                  </a:txBody>
                  <a:tcPr anchor="ct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GB" sz="2200" b="1" dirty="0" smtClean="0">
                          <a:latin typeface="Corbel"/>
                          <a:cs typeface="Corbel"/>
                        </a:rPr>
                        <a:t>Female</a:t>
                      </a:r>
                      <a:endParaRPr lang="en-GB" sz="2200" b="1" dirty="0">
                        <a:latin typeface="Corbel"/>
                        <a:cs typeface="Corbe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GB" sz="2200" b="1" dirty="0" smtClean="0">
                          <a:latin typeface="Corbel"/>
                          <a:cs typeface="Corbel"/>
                        </a:rPr>
                        <a:t>Male</a:t>
                      </a:r>
                      <a:endParaRPr lang="en-GB" sz="2200" b="1" dirty="0">
                        <a:latin typeface="Corbel"/>
                        <a:cs typeface="Corbe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GB" sz="2200" b="1" dirty="0" smtClean="0">
                          <a:latin typeface="Corbel"/>
                          <a:cs typeface="Corbel"/>
                        </a:rPr>
                        <a:t>Location</a:t>
                      </a:r>
                      <a:endParaRPr lang="en-GB" sz="2200" b="1" dirty="0">
                        <a:latin typeface="Corbel"/>
                        <a:cs typeface="Corbe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GB" sz="2200" b="1" dirty="0" smtClean="0">
                          <a:latin typeface="Corbel"/>
                          <a:cs typeface="Corbel"/>
                        </a:rPr>
                        <a:t>Essential </a:t>
                      </a:r>
                      <a:r>
                        <a:rPr lang="en-GB" sz="2200" b="1" dirty="0" err="1" smtClean="0">
                          <a:latin typeface="Corbel"/>
                          <a:cs typeface="Corbel"/>
                        </a:rPr>
                        <a:t>charater-istics</a:t>
                      </a:r>
                      <a:endParaRPr lang="en-GB" sz="2200" b="1" dirty="0">
                        <a:latin typeface="Corbel"/>
                        <a:cs typeface="Corbel"/>
                      </a:endParaRPr>
                    </a:p>
                  </a:txBody>
                  <a:tcPr anchor="ct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r>
              <a:tr h="1301750">
                <a:tc>
                  <a:txBody>
                    <a:bodyPr/>
                    <a:lstStyle/>
                    <a:p>
                      <a:pPr algn="l"/>
                      <a:endParaRPr lang="en-GB" sz="2200" b="1" dirty="0">
                        <a:latin typeface="Corbel"/>
                        <a:cs typeface="Corbel"/>
                      </a:endParaRPr>
                    </a:p>
                  </a:txBody>
                  <a:tcPr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endParaRPr lang="en-GB" sz="2200" b="1" dirty="0">
                        <a:latin typeface="Corbel"/>
                        <a:cs typeface="Corbe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endParaRPr lang="en-GB" sz="2200" b="1" dirty="0">
                        <a:latin typeface="Corbel"/>
                        <a:cs typeface="Corbe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endParaRPr lang="en-GB" sz="2200" b="1" dirty="0">
                        <a:latin typeface="Corbel"/>
                        <a:cs typeface="Corbe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endParaRPr lang="en-GB" sz="2200" b="1" dirty="0">
                        <a:latin typeface="Corbel"/>
                        <a:cs typeface="Corbel"/>
                      </a:endParaRPr>
                    </a:p>
                  </a:txBody>
                  <a:tcPr anchor="ct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301750">
                <a:tc>
                  <a:txBody>
                    <a:bodyPr/>
                    <a:lstStyle/>
                    <a:p>
                      <a:pPr algn="l"/>
                      <a:endParaRPr lang="en-GB" sz="2200" b="1" dirty="0">
                        <a:latin typeface="Corbel"/>
                        <a:cs typeface="Corbel"/>
                      </a:endParaRPr>
                    </a:p>
                  </a:txBody>
                  <a:tcPr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endParaRPr lang="en-GB" sz="2200" b="1" dirty="0">
                        <a:latin typeface="Corbel"/>
                        <a:cs typeface="Corbe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endParaRPr lang="en-GB" sz="2200" b="1" dirty="0">
                        <a:latin typeface="Corbel"/>
                        <a:cs typeface="Corbe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endParaRPr lang="en-GB" sz="2200" b="1" dirty="0">
                        <a:latin typeface="Corbel"/>
                        <a:cs typeface="Corbe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endParaRPr lang="en-GB" sz="2200" b="1" dirty="0">
                        <a:latin typeface="Corbel"/>
                        <a:cs typeface="Corbel"/>
                      </a:endParaRPr>
                    </a:p>
                  </a:txBody>
                  <a:tcPr anchor="ct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301750">
                <a:tc>
                  <a:txBody>
                    <a:bodyPr/>
                    <a:lstStyle/>
                    <a:p>
                      <a:pPr algn="l"/>
                      <a:endParaRPr lang="en-GB" sz="2200" b="1" dirty="0">
                        <a:latin typeface="Corbel"/>
                        <a:cs typeface="Corbel"/>
                      </a:endParaRPr>
                    </a:p>
                  </a:txBody>
                  <a:tcPr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l"/>
                      <a:endParaRPr lang="en-GB" sz="2200" b="1" dirty="0">
                        <a:latin typeface="Corbel"/>
                        <a:cs typeface="Corbe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l"/>
                      <a:endParaRPr lang="en-GB" sz="2200" b="1" dirty="0">
                        <a:latin typeface="Corbel"/>
                        <a:cs typeface="Corbe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l"/>
                      <a:endParaRPr lang="en-GB" sz="2200" b="1" dirty="0">
                        <a:latin typeface="Corbel"/>
                        <a:cs typeface="Corbe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l"/>
                      <a:endParaRPr lang="en-GB" sz="2200" b="1" dirty="0">
                        <a:latin typeface="Corbel"/>
                        <a:cs typeface="Corbel"/>
                      </a:endParaRPr>
                    </a:p>
                  </a:txBody>
                  <a:tcPr anchor="ct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r>
            </a:tbl>
          </a:graphicData>
        </a:graphic>
      </p:graphicFrame>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73642" y="228600"/>
            <a:ext cx="8954910" cy="685800"/>
          </a:xfrm>
        </p:spPr>
        <p:txBody>
          <a:bodyPr>
            <a:noAutofit/>
          </a:bodyPr>
          <a:lstStyle/>
          <a:p>
            <a:pPr eaLnBrk="1" hangingPunct="1"/>
            <a:r>
              <a:rPr lang="en-US" dirty="0" smtClean="0"/>
              <a:t>Gap analysis: Analysis summary</a:t>
            </a:r>
            <a:endParaRPr lang="en-US" dirty="0"/>
          </a:p>
        </p:txBody>
      </p:sp>
      <p:graphicFrame>
        <p:nvGraphicFramePr>
          <p:cNvPr id="5" name="Content Placeholder 4"/>
          <p:cNvGraphicFramePr>
            <a:graphicFrameLocks noGrp="1"/>
          </p:cNvGraphicFramePr>
          <p:nvPr>
            <p:ph idx="1"/>
          </p:nvPr>
        </p:nvGraphicFramePr>
        <p:xfrm>
          <a:off x="0" y="1414938"/>
          <a:ext cx="9144002" cy="5207000"/>
        </p:xfrm>
        <a:graphic>
          <a:graphicData uri="http://schemas.openxmlformats.org/drawingml/2006/table">
            <a:tbl>
              <a:tblPr firstRow="1" bandRow="1">
                <a:tableStyleId>{2D5ABB26-0587-4C30-8999-92F81FD0307C}</a:tableStyleId>
              </a:tblPr>
              <a:tblGrid>
                <a:gridCol w="1306286"/>
                <a:gridCol w="1306286"/>
                <a:gridCol w="1306286"/>
                <a:gridCol w="1306286"/>
                <a:gridCol w="1306286"/>
                <a:gridCol w="1306286"/>
                <a:gridCol w="1306286"/>
              </a:tblGrid>
              <a:tr h="1301750">
                <a:tc>
                  <a:txBody>
                    <a:bodyPr/>
                    <a:lstStyle/>
                    <a:p>
                      <a:pPr algn="ctr"/>
                      <a:r>
                        <a:rPr lang="en-GB" sz="2200" b="1" dirty="0" smtClean="0">
                          <a:latin typeface="Corbel"/>
                          <a:cs typeface="Corbel"/>
                        </a:rPr>
                        <a:t>Target group</a:t>
                      </a:r>
                      <a:endParaRPr lang="en-GB" sz="2200" b="1" dirty="0">
                        <a:latin typeface="Corbel"/>
                        <a:cs typeface="Corbel"/>
                      </a:endParaRPr>
                    </a:p>
                  </a:txBody>
                  <a:tcPr anchor="ct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GB" sz="2200" b="1" dirty="0" smtClean="0">
                          <a:latin typeface="Corbel"/>
                          <a:cs typeface="Corbel"/>
                        </a:rPr>
                        <a:t>HH in need</a:t>
                      </a:r>
                      <a:endParaRPr lang="en-GB" sz="2200" b="1" dirty="0">
                        <a:latin typeface="Corbel"/>
                        <a:cs typeface="Corbe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GB" sz="2200" b="1" dirty="0" smtClean="0">
                          <a:latin typeface="Corbel"/>
                          <a:cs typeface="Corbel"/>
                        </a:rPr>
                        <a:t>HH shortfall</a:t>
                      </a:r>
                      <a:endParaRPr lang="en-GB" sz="2200" b="1" dirty="0">
                        <a:latin typeface="Corbel"/>
                        <a:cs typeface="Corbe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GB" sz="2200" b="1" dirty="0" smtClean="0">
                          <a:latin typeface="Corbel"/>
                          <a:cs typeface="Corbel"/>
                        </a:rPr>
                        <a:t>Other</a:t>
                      </a:r>
                    </a:p>
                    <a:p>
                      <a:pPr algn="ctr"/>
                      <a:r>
                        <a:rPr lang="en-GB" sz="2200" b="1" dirty="0" smtClean="0">
                          <a:latin typeface="Corbel"/>
                          <a:cs typeface="Corbel"/>
                        </a:rPr>
                        <a:t>aid</a:t>
                      </a:r>
                      <a:r>
                        <a:rPr lang="en-GB" sz="2200" b="1" baseline="0" dirty="0" smtClean="0">
                          <a:latin typeface="Corbel"/>
                          <a:cs typeface="Corbel"/>
                        </a:rPr>
                        <a:t> and coping</a:t>
                      </a:r>
                      <a:endParaRPr lang="en-GB" sz="2200" b="1" dirty="0">
                        <a:latin typeface="Corbel"/>
                        <a:cs typeface="Corbe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GB" sz="2200" b="1" dirty="0" smtClean="0">
                          <a:latin typeface="Corbel"/>
                          <a:cs typeface="Corbel"/>
                        </a:rPr>
                        <a:t>Total</a:t>
                      </a:r>
                    </a:p>
                    <a:p>
                      <a:pPr algn="ctr"/>
                      <a:r>
                        <a:rPr lang="en-GB" sz="2200" b="1" dirty="0" smtClean="0">
                          <a:latin typeface="Corbel"/>
                          <a:cs typeface="Corbel"/>
                        </a:rPr>
                        <a:t>gap</a:t>
                      </a:r>
                      <a:endParaRPr lang="en-GB" sz="2200" b="1" dirty="0">
                        <a:latin typeface="Corbel"/>
                        <a:cs typeface="Corbe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GB" sz="2200" b="1" dirty="0" smtClean="0">
                          <a:latin typeface="Corbel"/>
                          <a:cs typeface="Corbel"/>
                        </a:rPr>
                        <a:t>Likely gap duration</a:t>
                      </a:r>
                      <a:endParaRPr lang="en-GB" sz="2200" b="1" dirty="0">
                        <a:latin typeface="Corbel"/>
                        <a:cs typeface="Corbe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GB" sz="2200" b="1" dirty="0" smtClean="0">
                          <a:latin typeface="Corbel"/>
                          <a:cs typeface="Corbel"/>
                        </a:rPr>
                        <a:t>Prefer-</a:t>
                      </a:r>
                      <a:r>
                        <a:rPr lang="en-GB" sz="2200" b="1" dirty="0" err="1" smtClean="0">
                          <a:latin typeface="Corbel"/>
                          <a:cs typeface="Corbel"/>
                        </a:rPr>
                        <a:t>ences</a:t>
                      </a:r>
                      <a:r>
                        <a:rPr lang="en-GB" sz="2200" b="1" dirty="0" smtClean="0">
                          <a:latin typeface="Corbel"/>
                          <a:cs typeface="Corbel"/>
                        </a:rPr>
                        <a:t> for help</a:t>
                      </a:r>
                      <a:endParaRPr lang="en-GB" sz="2200" b="1" dirty="0">
                        <a:latin typeface="Corbel"/>
                        <a:cs typeface="Corbel"/>
                      </a:endParaRPr>
                    </a:p>
                  </a:txBody>
                  <a:tcPr anchor="ct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r>
              <a:tr h="1301750">
                <a:tc>
                  <a:txBody>
                    <a:bodyPr/>
                    <a:lstStyle/>
                    <a:p>
                      <a:pPr algn="l"/>
                      <a:endParaRPr lang="en-GB" sz="2200" b="1" dirty="0">
                        <a:latin typeface="Corbel"/>
                        <a:cs typeface="Corbel"/>
                      </a:endParaRPr>
                    </a:p>
                  </a:txBody>
                  <a:tcPr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endParaRPr lang="en-GB" sz="2200" b="1" dirty="0">
                        <a:latin typeface="Corbel"/>
                        <a:cs typeface="Corbe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endParaRPr lang="en-GB" sz="2200" b="1" dirty="0">
                        <a:latin typeface="Corbel"/>
                        <a:cs typeface="Corbe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endParaRPr lang="en-GB" sz="2200" b="1" dirty="0">
                        <a:latin typeface="Corbel"/>
                        <a:cs typeface="Corbe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endParaRPr lang="en-GB" sz="2200" b="1" dirty="0">
                        <a:latin typeface="Corbel"/>
                        <a:cs typeface="Corbe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endParaRPr lang="en-GB" sz="2200" b="1" dirty="0">
                        <a:latin typeface="Corbel"/>
                        <a:cs typeface="Corbe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endParaRPr lang="en-GB" sz="2200" b="1" dirty="0">
                        <a:latin typeface="Corbel"/>
                        <a:cs typeface="Corbel"/>
                      </a:endParaRPr>
                    </a:p>
                  </a:txBody>
                  <a:tcPr anchor="ct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301750">
                <a:tc>
                  <a:txBody>
                    <a:bodyPr/>
                    <a:lstStyle/>
                    <a:p>
                      <a:pPr algn="l"/>
                      <a:endParaRPr lang="en-GB" sz="2200" b="1" dirty="0">
                        <a:latin typeface="Corbel"/>
                        <a:cs typeface="Corbel"/>
                      </a:endParaRPr>
                    </a:p>
                  </a:txBody>
                  <a:tcPr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endParaRPr lang="en-GB" sz="2200" b="1" dirty="0">
                        <a:latin typeface="Corbel"/>
                        <a:cs typeface="Corbe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endParaRPr lang="en-GB" sz="2200" b="1" dirty="0">
                        <a:latin typeface="Corbel"/>
                        <a:cs typeface="Corbe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endParaRPr lang="en-GB" sz="2200" b="1" dirty="0">
                        <a:latin typeface="Corbel"/>
                        <a:cs typeface="Corbe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endParaRPr lang="en-GB" sz="2200" b="1" dirty="0">
                        <a:latin typeface="Corbel"/>
                        <a:cs typeface="Corbe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endParaRPr lang="en-GB" sz="2200" b="1" dirty="0">
                        <a:latin typeface="Corbel"/>
                        <a:cs typeface="Corbe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endParaRPr lang="en-GB" sz="2200" b="1" dirty="0">
                        <a:latin typeface="Corbel"/>
                        <a:cs typeface="Corbel"/>
                      </a:endParaRPr>
                    </a:p>
                  </a:txBody>
                  <a:tcPr anchor="ct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301750">
                <a:tc>
                  <a:txBody>
                    <a:bodyPr/>
                    <a:lstStyle/>
                    <a:p>
                      <a:pPr algn="l"/>
                      <a:endParaRPr lang="en-GB" sz="2200" b="1" dirty="0">
                        <a:latin typeface="Corbel"/>
                        <a:cs typeface="Corbel"/>
                      </a:endParaRPr>
                    </a:p>
                  </a:txBody>
                  <a:tcPr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l"/>
                      <a:endParaRPr lang="en-GB" sz="2200" b="1" dirty="0">
                        <a:latin typeface="Corbel"/>
                        <a:cs typeface="Corbe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l"/>
                      <a:endParaRPr lang="en-GB" sz="2200" b="1" dirty="0">
                        <a:latin typeface="Corbel"/>
                        <a:cs typeface="Corbe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l"/>
                      <a:endParaRPr lang="en-GB" sz="2200" b="1" dirty="0">
                        <a:latin typeface="Corbel"/>
                        <a:cs typeface="Corbe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l"/>
                      <a:endParaRPr lang="en-GB" sz="2200" b="1" dirty="0">
                        <a:latin typeface="Corbel"/>
                        <a:cs typeface="Corbe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l"/>
                      <a:endParaRPr lang="en-GB" sz="2200" b="1" dirty="0">
                        <a:latin typeface="Corbel"/>
                        <a:cs typeface="Corbe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l"/>
                      <a:endParaRPr lang="en-GB" sz="2200" b="1" dirty="0">
                        <a:latin typeface="Corbel"/>
                        <a:cs typeface="Corbel"/>
                      </a:endParaRPr>
                    </a:p>
                  </a:txBody>
                  <a:tcPr anchor="ct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r>
            </a:tbl>
          </a:graphicData>
        </a:graphic>
      </p:graphicFrame>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234245" y="172156"/>
            <a:ext cx="8610600" cy="838200"/>
          </a:xfrm>
        </p:spPr>
        <p:txBody>
          <a:bodyPr>
            <a:normAutofit/>
          </a:bodyPr>
          <a:lstStyle/>
          <a:p>
            <a:pPr eaLnBrk="1" hangingPunct="1">
              <a:defRPr/>
            </a:pPr>
            <a:r>
              <a:rPr lang="en-US" dirty="0" smtClean="0"/>
              <a:t>Can </a:t>
            </a:r>
            <a:r>
              <a:rPr lang="en-US" dirty="0"/>
              <a:t>the markets respond?</a:t>
            </a:r>
          </a:p>
        </p:txBody>
      </p:sp>
      <p:sp>
        <p:nvSpPr>
          <p:cNvPr id="147459" name="Rectangle 3"/>
          <p:cNvSpPr>
            <a:spLocks noGrp="1" noChangeArrowheads="1"/>
          </p:cNvSpPr>
          <p:nvPr>
            <p:ph idx="1"/>
          </p:nvPr>
        </p:nvSpPr>
        <p:spPr>
          <a:xfrm>
            <a:off x="132645" y="1447800"/>
            <a:ext cx="8909755" cy="5410200"/>
          </a:xfrm>
        </p:spPr>
        <p:txBody>
          <a:bodyPr>
            <a:noAutofit/>
          </a:bodyPr>
          <a:lstStyle/>
          <a:p>
            <a:pPr marL="0" indent="-609600" eaLnBrk="1" hangingPunct="1">
              <a:spcBef>
                <a:spcPts val="0"/>
              </a:spcBef>
              <a:spcAft>
                <a:spcPts val="1800"/>
              </a:spcAft>
              <a:buFont typeface="Wingdings" charset="2"/>
              <a:buNone/>
            </a:pPr>
            <a:r>
              <a:rPr lang="en-GB" dirty="0" smtClean="0">
                <a:latin typeface="Corbel"/>
              </a:rPr>
              <a:t>Determine the </a:t>
            </a:r>
            <a:r>
              <a:rPr lang="en-GB" b="1" dirty="0">
                <a:latin typeface="Corbel"/>
              </a:rPr>
              <a:t>capability </a:t>
            </a:r>
            <a:r>
              <a:rPr lang="en-GB" dirty="0">
                <a:latin typeface="Corbel"/>
              </a:rPr>
              <a:t>of the market system to </a:t>
            </a:r>
            <a:r>
              <a:rPr lang="en-GB" b="1" dirty="0">
                <a:latin typeface="Corbel"/>
              </a:rPr>
              <a:t>contribute </a:t>
            </a:r>
            <a:r>
              <a:rPr lang="en-GB" dirty="0">
                <a:latin typeface="Corbel"/>
              </a:rPr>
              <a:t>to </a:t>
            </a:r>
            <a:r>
              <a:rPr lang="en-GB" dirty="0" smtClean="0">
                <a:latin typeface="Corbel"/>
              </a:rPr>
              <a:t>the emergency response:</a:t>
            </a:r>
          </a:p>
          <a:p>
            <a:pPr marL="590550" indent="-533400">
              <a:spcBef>
                <a:spcPts val="0"/>
              </a:spcBef>
              <a:spcAft>
                <a:spcPts val="1800"/>
              </a:spcAft>
            </a:pPr>
            <a:r>
              <a:rPr lang="en-GB" sz="2800" dirty="0" smtClean="0">
                <a:latin typeface="Corbel"/>
              </a:rPr>
              <a:t>Character of market-system constraints, supply or demand based?</a:t>
            </a:r>
          </a:p>
          <a:p>
            <a:pPr marL="590550" indent="-533400">
              <a:spcBef>
                <a:spcPts val="0"/>
              </a:spcBef>
              <a:spcAft>
                <a:spcPts val="1800"/>
              </a:spcAft>
            </a:pPr>
            <a:r>
              <a:rPr lang="en-GB" sz="2800" dirty="0" smtClean="0">
                <a:latin typeface="Corbel"/>
              </a:rPr>
              <a:t>Past </a:t>
            </a:r>
            <a:r>
              <a:rPr lang="en-GB" sz="2800" dirty="0">
                <a:latin typeface="Corbel"/>
              </a:rPr>
              <a:t>performance</a:t>
            </a:r>
            <a:r>
              <a:rPr lang="en-GB" sz="2800" dirty="0" smtClean="0">
                <a:latin typeface="Corbel"/>
              </a:rPr>
              <a:t> and </a:t>
            </a:r>
            <a:r>
              <a:rPr lang="en-GB" sz="2800" dirty="0">
                <a:latin typeface="Corbel"/>
              </a:rPr>
              <a:t>current </a:t>
            </a:r>
            <a:r>
              <a:rPr lang="en-GB" sz="2800" dirty="0" smtClean="0">
                <a:latin typeface="Corbel"/>
              </a:rPr>
              <a:t>activity.</a:t>
            </a:r>
          </a:p>
          <a:p>
            <a:pPr marL="590550" indent="-533400">
              <a:spcBef>
                <a:spcPts val="0"/>
              </a:spcBef>
              <a:spcAft>
                <a:spcPts val="1800"/>
              </a:spcAft>
            </a:pPr>
            <a:r>
              <a:rPr lang="en-GB" sz="2800" dirty="0">
                <a:latin typeface="Corbel"/>
              </a:rPr>
              <a:t>Availability of </a:t>
            </a:r>
            <a:r>
              <a:rPr lang="en-GB" sz="2800" dirty="0" smtClean="0">
                <a:latin typeface="Corbel"/>
              </a:rPr>
              <a:t>stocks.</a:t>
            </a:r>
          </a:p>
          <a:p>
            <a:pPr marL="590550" indent="-533400">
              <a:spcBef>
                <a:spcPts val="0"/>
              </a:spcBef>
              <a:spcAft>
                <a:spcPts val="1800"/>
              </a:spcAft>
            </a:pPr>
            <a:r>
              <a:rPr lang="en-GB" sz="2800" dirty="0">
                <a:latin typeface="Corbel"/>
              </a:rPr>
              <a:t>Degree of market integration at different </a:t>
            </a:r>
            <a:r>
              <a:rPr lang="en-GB" sz="2800" dirty="0" smtClean="0">
                <a:latin typeface="Corbel"/>
              </a:rPr>
              <a:t>levels.</a:t>
            </a:r>
          </a:p>
          <a:p>
            <a:pPr marL="590550" indent="-533400">
              <a:spcBef>
                <a:spcPts val="0"/>
              </a:spcBef>
              <a:spcAft>
                <a:spcPts val="1800"/>
              </a:spcAft>
            </a:pPr>
            <a:r>
              <a:rPr lang="en-GB" sz="2800" dirty="0">
                <a:latin typeface="Corbel"/>
              </a:rPr>
              <a:t>Likely conduct of market </a:t>
            </a:r>
            <a:r>
              <a:rPr lang="en-GB" sz="2800" dirty="0" smtClean="0">
                <a:latin typeface="Corbel"/>
              </a:rPr>
              <a:t>actors (</a:t>
            </a:r>
            <a:r>
              <a:rPr lang="en-GB" sz="2800" dirty="0">
                <a:latin typeface="Corbel"/>
              </a:rPr>
              <a:t>risks of abuse of market power</a:t>
            </a:r>
            <a:r>
              <a:rPr lang="en-GB" sz="2800" dirty="0" smtClean="0">
                <a:latin typeface="Corbel"/>
              </a:rPr>
              <a:t>).</a:t>
            </a:r>
            <a:endParaRPr lang="en-GB" sz="2800" dirty="0">
              <a:latin typeface="Corbe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7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7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74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74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74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74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build="p" bldLvl="2"/>
      <p:bldP spid="147459" grpId="1" build="p">
        <p:tmplLst>
          <p:tmpl lvl="1">
            <p:tnLst>
              <p:par>
                <p:cTn presetID="1" presetClass="entr" presetSubtype="0" fill="hold" nodeType="clickEffect">
                  <p:stCondLst>
                    <p:cond delay="0"/>
                  </p:stCondLst>
                  <p:childTnLst>
                    <p:set>
                      <p:cBhvr>
                        <p:cTn dur="1" fill="hold">
                          <p:stCondLst>
                            <p:cond delay="0"/>
                          </p:stCondLst>
                        </p:cTn>
                        <p:tgtEl>
                          <p:spTgt spid="147459"/>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47459"/>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47459"/>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47459"/>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47459"/>
                        </p:tgtEl>
                        <p:attrNameLst>
                          <p:attrName>style.visibility</p:attrName>
                        </p:attrNameLst>
                      </p:cBhvr>
                      <p:to>
                        <p:strVal val="visible"/>
                      </p:to>
                    </p:set>
                  </p:childTnLst>
                </p:cTn>
              </p:par>
            </p:tnLst>
          </p:tmpl>
        </p:tmplLst>
      </p:b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a typeface="ＭＳ Ｐゴシック" charset="0"/>
                <a:cs typeface="ＭＳ Ｐゴシック" charset="0"/>
              </a:rPr>
              <a:t>Activity: </a:t>
            </a:r>
            <a:r>
              <a:rPr lang="en-GB" dirty="0" smtClean="0">
                <a:ea typeface="ＭＳ Ｐゴシック" charset="0"/>
                <a:cs typeface="ＭＳ Ｐゴシック" charset="0"/>
              </a:rPr>
              <a:t>Market mapping</a:t>
            </a:r>
            <a:endParaRPr lang="en-US" dirty="0"/>
          </a:p>
        </p:txBody>
      </p:sp>
      <p:pic>
        <p:nvPicPr>
          <p:cNvPr id="7" name="Content Placeholder 6" descr="images.jpeg"/>
          <p:cNvPicPr>
            <a:picLocks noGrp="1" noChangeAspect="1"/>
          </p:cNvPicPr>
          <p:nvPr>
            <p:ph sz="half"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7626" b="7626"/>
          <a:stretch>
            <a:fillRect/>
          </a:stretch>
        </p:blipFill>
        <p:spPr>
          <a:xfrm>
            <a:off x="457200" y="1773238"/>
            <a:ext cx="8229600" cy="4624387"/>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8549048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6933" y="-8463"/>
            <a:ext cx="9144000" cy="1210731"/>
          </a:xfrm>
        </p:spPr>
        <p:txBody>
          <a:bodyPr>
            <a:noAutofit/>
          </a:bodyPr>
          <a:lstStyle/>
          <a:p>
            <a:pPr>
              <a:defRPr/>
            </a:pPr>
            <a:r>
              <a:rPr lang="en-US" dirty="0" smtClean="0"/>
              <a:t>Gap analysis: Quantitative</a:t>
            </a:r>
            <a:endParaRPr lang="en-US" dirty="0"/>
          </a:p>
        </p:txBody>
      </p:sp>
      <p:sp>
        <p:nvSpPr>
          <p:cNvPr id="3" name="Content Placeholder 2"/>
          <p:cNvSpPr>
            <a:spLocks noGrp="1"/>
          </p:cNvSpPr>
          <p:nvPr>
            <p:ph idx="1"/>
          </p:nvPr>
        </p:nvSpPr>
        <p:spPr>
          <a:xfrm>
            <a:off x="218971" y="2072805"/>
            <a:ext cx="8685978" cy="4473389"/>
          </a:xfrm>
        </p:spPr>
        <p:txBody>
          <a:bodyPr>
            <a:normAutofit/>
          </a:bodyPr>
          <a:lstStyle/>
          <a:p>
            <a:pPr>
              <a:spcAft>
                <a:spcPts val="1200"/>
              </a:spcAft>
              <a:buFont typeface="Wingdings" charset="2"/>
              <a:buNone/>
            </a:pPr>
            <a:r>
              <a:rPr lang="en-US" dirty="0"/>
              <a:t>Estimate of</a:t>
            </a:r>
            <a:r>
              <a:rPr lang="en-US" dirty="0" smtClean="0"/>
              <a:t> </a:t>
            </a:r>
            <a:r>
              <a:rPr lang="en-US" b="1" dirty="0" smtClean="0">
                <a:solidFill>
                  <a:srgbClr val="FF0000"/>
                </a:solidFill>
              </a:rPr>
              <a:t>gaps </a:t>
            </a:r>
            <a:r>
              <a:rPr lang="en-US" altLang="ja-JP" dirty="0" smtClean="0"/>
              <a:t>facing </a:t>
            </a:r>
            <a:r>
              <a:rPr lang="en-US" altLang="ja-JP" dirty="0"/>
              <a:t>target </a:t>
            </a:r>
            <a:r>
              <a:rPr lang="en-US" altLang="ja-JP" dirty="0" smtClean="0"/>
              <a:t>population:</a:t>
            </a:r>
          </a:p>
          <a:p>
            <a:pPr>
              <a:spcAft>
                <a:spcPts val="1200"/>
              </a:spcAft>
            </a:pPr>
            <a:r>
              <a:rPr lang="en-US" b="1" dirty="0" smtClean="0">
                <a:solidFill>
                  <a:srgbClr val="FF0000"/>
                </a:solidFill>
              </a:rPr>
              <a:t>Duration</a:t>
            </a:r>
            <a:r>
              <a:rPr lang="en-US" dirty="0" smtClean="0"/>
              <a:t>: How long gap might last</a:t>
            </a:r>
          </a:p>
          <a:p>
            <a:pPr>
              <a:spcAft>
                <a:spcPts val="1200"/>
              </a:spcAft>
            </a:pPr>
            <a:r>
              <a:rPr lang="en-US" b="1" dirty="0" smtClean="0">
                <a:solidFill>
                  <a:srgbClr val="FF0000"/>
                </a:solidFill>
              </a:rPr>
              <a:t>Preferences</a:t>
            </a:r>
            <a:r>
              <a:rPr lang="en-US" dirty="0" smtClean="0"/>
              <a:t>: Target HH</a:t>
            </a:r>
            <a:r>
              <a:rPr lang="en-US" altLang="ja-JP" dirty="0" smtClean="0"/>
              <a:t> considerations</a:t>
            </a:r>
          </a:p>
          <a:p>
            <a:pPr>
              <a:spcAft>
                <a:spcPts val="1200"/>
              </a:spcAft>
            </a:pPr>
            <a:r>
              <a:rPr lang="en-US" b="1" dirty="0" smtClean="0">
                <a:solidFill>
                  <a:srgbClr val="FF0000"/>
                </a:solidFill>
              </a:rPr>
              <a:t>Other </a:t>
            </a:r>
            <a:r>
              <a:rPr lang="en-US" b="1" dirty="0">
                <a:solidFill>
                  <a:srgbClr val="FF0000"/>
                </a:solidFill>
              </a:rPr>
              <a:t>assistance</a:t>
            </a:r>
            <a:r>
              <a:rPr lang="en-US" dirty="0"/>
              <a:t>: What else is in the pipeline</a:t>
            </a:r>
          </a:p>
          <a:p>
            <a:pPr>
              <a:spcAft>
                <a:spcPts val="1200"/>
              </a:spcAft>
              <a:buFont typeface="Wingdings" charset="2"/>
              <a:buNone/>
            </a:pPr>
            <a:r>
              <a:rPr lang="en-US" b="1" dirty="0" smtClean="0"/>
              <a:t>Sources?</a:t>
            </a:r>
            <a:endParaRPr lang="en-US" b="1"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accel="50000" decel="5000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45985" y="384321"/>
            <a:ext cx="8881231" cy="990600"/>
          </a:xfrm>
        </p:spPr>
        <p:txBody>
          <a:bodyPr>
            <a:noAutofit/>
          </a:bodyPr>
          <a:lstStyle/>
          <a:p>
            <a:pPr>
              <a:defRPr/>
            </a:pPr>
            <a:r>
              <a:rPr lang="en-US" dirty="0"/>
              <a:t>Gap</a:t>
            </a:r>
            <a:r>
              <a:rPr lang="en-US" dirty="0" smtClean="0"/>
              <a:t> analysis</a:t>
            </a:r>
            <a:r>
              <a:rPr lang="en-US" dirty="0"/>
              <a:t>: </a:t>
            </a:r>
            <a:r>
              <a:rPr lang="en-US" dirty="0" smtClean="0"/>
              <a:t>Qualitative</a:t>
            </a:r>
            <a:endParaRPr lang="en-US" dirty="0"/>
          </a:p>
        </p:txBody>
      </p:sp>
      <p:sp>
        <p:nvSpPr>
          <p:cNvPr id="3" name="Content Placeholder 2"/>
          <p:cNvSpPr>
            <a:spLocks noGrp="1"/>
          </p:cNvSpPr>
          <p:nvPr>
            <p:ph idx="1"/>
          </p:nvPr>
        </p:nvSpPr>
        <p:spPr>
          <a:xfrm>
            <a:off x="262769" y="1960761"/>
            <a:ext cx="8612988" cy="4698235"/>
          </a:xfrm>
        </p:spPr>
        <p:txBody>
          <a:bodyPr>
            <a:noAutofit/>
          </a:bodyPr>
          <a:lstStyle/>
          <a:p>
            <a:pPr>
              <a:spcAft>
                <a:spcPts val="600"/>
              </a:spcAft>
            </a:pPr>
            <a:r>
              <a:rPr lang="en-US" dirty="0" smtClean="0"/>
              <a:t>Constraints </a:t>
            </a:r>
            <a:r>
              <a:rPr lang="en-US" dirty="0"/>
              <a:t>on access</a:t>
            </a:r>
          </a:p>
          <a:p>
            <a:pPr>
              <a:spcAft>
                <a:spcPts val="600"/>
              </a:spcAft>
            </a:pPr>
            <a:r>
              <a:rPr lang="en-US" dirty="0"/>
              <a:t>Transport needs</a:t>
            </a:r>
          </a:p>
          <a:p>
            <a:pPr>
              <a:spcAft>
                <a:spcPts val="600"/>
              </a:spcAft>
            </a:pPr>
            <a:r>
              <a:rPr lang="en-US" dirty="0"/>
              <a:t>Ethnic, </a:t>
            </a:r>
            <a:r>
              <a:rPr lang="en-US" dirty="0" smtClean="0"/>
              <a:t>gender, </a:t>
            </a:r>
            <a:r>
              <a:rPr lang="en-US" dirty="0"/>
              <a:t>other vulnerability issues</a:t>
            </a:r>
          </a:p>
          <a:p>
            <a:pPr>
              <a:spcAft>
                <a:spcPts val="600"/>
              </a:spcAft>
            </a:pPr>
            <a:r>
              <a:rPr lang="en-US" dirty="0"/>
              <a:t>Seasonal factors</a:t>
            </a:r>
          </a:p>
          <a:p>
            <a:pPr>
              <a:spcAft>
                <a:spcPts val="600"/>
              </a:spcAft>
            </a:pPr>
            <a:r>
              <a:rPr lang="en-US" dirty="0"/>
              <a:t>Coping strategies</a:t>
            </a:r>
          </a:p>
          <a:p>
            <a:pPr>
              <a:spcAft>
                <a:spcPts val="600"/>
              </a:spcAft>
            </a:pPr>
            <a:r>
              <a:rPr lang="en-US" dirty="0"/>
              <a:t>Preferences</a:t>
            </a:r>
          </a:p>
          <a:p>
            <a:pPr>
              <a:spcAft>
                <a:spcPts val="600"/>
              </a:spcAft>
            </a:pPr>
            <a:r>
              <a:rPr lang="en-US" dirty="0"/>
              <a:t>Risks or </a:t>
            </a:r>
            <a:r>
              <a:rPr lang="en-US" dirty="0" smtClean="0"/>
              <a:t>challenges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accel="50000" decel="5000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accel="50000" decel="5000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accel="50000" decel="5000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1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itle 1"/>
          <p:cNvSpPr>
            <a:spLocks noGrp="1"/>
          </p:cNvSpPr>
          <p:nvPr>
            <p:ph type="title"/>
          </p:nvPr>
        </p:nvSpPr>
        <p:spPr>
          <a:xfrm>
            <a:off x="149579" y="172159"/>
            <a:ext cx="8839200" cy="990600"/>
          </a:xfrm>
        </p:spPr>
        <p:txBody>
          <a:bodyPr>
            <a:normAutofit/>
          </a:bodyPr>
          <a:lstStyle/>
          <a:p>
            <a:r>
              <a:rPr lang="en-GB" dirty="0" smtClean="0">
                <a:ea typeface="ＭＳ Ｐゴシック" charset="-128"/>
                <a:cs typeface="ＭＳ Ｐゴシック" charset="-128"/>
              </a:rPr>
              <a:t>Seasonality and gap analysis</a:t>
            </a:r>
            <a:endParaRPr lang="en-GB" dirty="0">
              <a:ea typeface="ＭＳ Ｐゴシック" charset="-128"/>
              <a:cs typeface="ＭＳ Ｐゴシック" charset="-128"/>
            </a:endParaRPr>
          </a:p>
        </p:txBody>
      </p:sp>
      <p:pic>
        <p:nvPicPr>
          <p:cNvPr id="5" name="Picture 4"/>
          <p:cNvPicPr>
            <a:picLocks noChangeAspect="1"/>
          </p:cNvPicPr>
          <p:nvPr/>
        </p:nvPicPr>
        <p:blipFill>
          <a:blip r:embed="rId3"/>
          <a:stretch>
            <a:fillRect/>
          </a:stretch>
        </p:blipFill>
        <p:spPr>
          <a:xfrm>
            <a:off x="0" y="1820151"/>
            <a:ext cx="9121726" cy="4768850"/>
          </a:xfrm>
          <a:prstGeom prst="rect">
            <a:avLst/>
          </a:prstGeom>
        </p:spPr>
      </p:pic>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77067" y="155448"/>
            <a:ext cx="8229600" cy="1252728"/>
          </a:xfrm>
        </p:spPr>
        <p:txBody>
          <a:bodyPr/>
          <a:lstStyle/>
          <a:p>
            <a:r>
              <a:rPr lang="en-GB" dirty="0" smtClean="0"/>
              <a:t>Seasonality: Lesotho</a:t>
            </a:r>
            <a:endParaRPr lang="en-GB" dirty="0"/>
          </a:p>
        </p:txBody>
      </p:sp>
      <p:pic>
        <p:nvPicPr>
          <p:cNvPr id="4" name="Picture 3"/>
          <p:cNvPicPr>
            <a:picLocks noChangeAspect="1"/>
          </p:cNvPicPr>
          <p:nvPr/>
        </p:nvPicPr>
        <p:blipFill>
          <a:blip r:embed="rId3"/>
          <a:stretch>
            <a:fillRect/>
          </a:stretch>
        </p:blipFill>
        <p:spPr>
          <a:xfrm>
            <a:off x="-46084" y="1719186"/>
            <a:ext cx="9190084" cy="3184432"/>
          </a:xfrm>
          <a:prstGeom prst="rect">
            <a:avLst/>
          </a:prstGeom>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134938" y="144463"/>
            <a:ext cx="8910637" cy="990600"/>
          </a:xfrm>
        </p:spPr>
        <p:txBody>
          <a:bodyPr>
            <a:normAutofit/>
          </a:bodyPr>
          <a:lstStyle/>
          <a:p>
            <a:pPr eaLnBrk="1" hangingPunct="1"/>
            <a:r>
              <a:rPr lang="en-US" dirty="0" smtClean="0">
                <a:latin typeface="Corbel"/>
                <a:cs typeface="Corbel"/>
              </a:rPr>
              <a:t>Thresholds – Household needs</a:t>
            </a:r>
            <a:endParaRPr lang="en-US" dirty="0">
              <a:latin typeface="Corbel"/>
              <a:cs typeface="Corbel"/>
            </a:endParaRPr>
          </a:p>
        </p:txBody>
      </p:sp>
      <p:graphicFrame>
        <p:nvGraphicFramePr>
          <p:cNvPr id="13" name="Chart 12"/>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801884009"/>
              </p:ext>
            </p:extLst>
          </p:nvPr>
        </p:nvGraphicFramePr>
        <p:xfrm>
          <a:off x="589775" y="1769197"/>
          <a:ext cx="8382000" cy="5029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GB">
                <a:ea typeface="ＭＳ Ｐゴシック" charset="-128"/>
                <a:cs typeface="ＭＳ Ｐゴシック" charset="-128"/>
              </a:rPr>
              <a:t>Thresholds</a:t>
            </a:r>
          </a:p>
        </p:txBody>
      </p:sp>
      <p:sp>
        <p:nvSpPr>
          <p:cNvPr id="63491" name="Content Placeholder 2"/>
          <p:cNvSpPr>
            <a:spLocks noGrp="1"/>
          </p:cNvSpPr>
          <p:nvPr>
            <p:ph idx="1"/>
          </p:nvPr>
        </p:nvSpPr>
        <p:spPr>
          <a:xfrm>
            <a:off x="152400" y="1676400"/>
            <a:ext cx="8839200" cy="4648200"/>
          </a:xfrm>
        </p:spPr>
        <p:txBody>
          <a:bodyPr>
            <a:normAutofit lnSpcReduction="10000"/>
          </a:bodyPr>
          <a:lstStyle/>
          <a:p>
            <a:pPr>
              <a:spcAft>
                <a:spcPts val="1700"/>
              </a:spcAft>
            </a:pPr>
            <a:r>
              <a:rPr lang="en-GB" dirty="0">
                <a:ea typeface="ＭＳ Ｐゴシック" charset="-128"/>
                <a:cs typeface="ＭＳ Ｐゴシック" charset="-128"/>
              </a:rPr>
              <a:t>Survival threshold</a:t>
            </a:r>
          </a:p>
          <a:p>
            <a:pPr>
              <a:spcAft>
                <a:spcPts val="1700"/>
              </a:spcAft>
            </a:pPr>
            <a:r>
              <a:rPr lang="en-GB" dirty="0">
                <a:ea typeface="ＭＳ Ｐゴシック" charset="-128"/>
                <a:cs typeface="ＭＳ Ｐゴシック" charset="-128"/>
              </a:rPr>
              <a:t>Livelihoods protection threshold</a:t>
            </a:r>
          </a:p>
          <a:p>
            <a:pPr>
              <a:spcAft>
                <a:spcPts val="1700"/>
              </a:spcAft>
            </a:pPr>
            <a:r>
              <a:rPr lang="en-GB" dirty="0">
                <a:ea typeface="ＭＳ Ｐゴシック" charset="-128"/>
                <a:cs typeface="ＭＳ Ｐゴシック" charset="-128"/>
              </a:rPr>
              <a:t>Includes shelter, nutrition,</a:t>
            </a:r>
            <a:r>
              <a:rPr lang="en-GB" dirty="0" smtClean="0">
                <a:ea typeface="ＭＳ Ｐゴシック" charset="-128"/>
                <a:cs typeface="ＭＳ Ｐゴシック" charset="-128"/>
              </a:rPr>
              <a:t> water, sanitation, </a:t>
            </a:r>
            <a:r>
              <a:rPr lang="en-GB" dirty="0">
                <a:ea typeface="ＭＳ Ｐゴシック" charset="-128"/>
                <a:cs typeface="ＭＳ Ｐゴシック" charset="-128"/>
              </a:rPr>
              <a:t>health</a:t>
            </a:r>
            <a:r>
              <a:rPr lang="en-GB" dirty="0" smtClean="0">
                <a:ea typeface="ＭＳ Ｐゴシック" charset="-128"/>
                <a:cs typeface="ＭＳ Ｐゴシック" charset="-128"/>
              </a:rPr>
              <a:t>, hygiene, </a:t>
            </a:r>
            <a:r>
              <a:rPr lang="en-GB" dirty="0">
                <a:ea typeface="ＭＳ Ｐゴシック" charset="-128"/>
                <a:cs typeface="ＭＳ Ｐゴシック" charset="-128"/>
              </a:rPr>
              <a:t>food, livelihoods…</a:t>
            </a:r>
          </a:p>
          <a:p>
            <a:pPr>
              <a:spcAft>
                <a:spcPts val="1700"/>
              </a:spcAft>
            </a:pPr>
            <a:r>
              <a:rPr lang="en-GB" dirty="0">
                <a:ea typeface="ＭＳ Ｐゴシック" charset="-128"/>
                <a:cs typeface="ＭＳ Ｐゴシック" charset="-128"/>
              </a:rPr>
              <a:t>We should look beyond survival programming</a:t>
            </a:r>
            <a:endParaRPr lang="en-GB" dirty="0" smtClean="0">
              <a:ea typeface="ＭＳ Ｐゴシック" charset="-128"/>
              <a:cs typeface="ＭＳ Ｐゴシック" charset="-128"/>
            </a:endParaRPr>
          </a:p>
          <a:p>
            <a:pPr>
              <a:spcAft>
                <a:spcPts val="1700"/>
              </a:spcAft>
            </a:pPr>
            <a:r>
              <a:rPr lang="en-GB" b="1" dirty="0" smtClean="0">
                <a:ea typeface="ＭＳ Ｐゴシック" charset="-128"/>
                <a:cs typeface="ＭＳ Ｐゴシック" charset="-128"/>
              </a:rPr>
              <a:t>Market based responses can </a:t>
            </a:r>
            <a:r>
              <a:rPr lang="en-GB" b="1" dirty="0">
                <a:ea typeface="ＭＳ Ｐゴシック" charset="-128"/>
                <a:cs typeface="ＭＳ Ｐゴシック" charset="-128"/>
              </a:rPr>
              <a:t>reverse or mitigate coping strategies to</a:t>
            </a:r>
            <a:r>
              <a:rPr lang="en-GB" b="1" dirty="0" smtClean="0">
                <a:ea typeface="ＭＳ Ｐゴシック" charset="-128"/>
                <a:cs typeface="ＭＳ Ｐゴシック" charset="-128"/>
              </a:rPr>
              <a:t> reach </a:t>
            </a:r>
            <a:r>
              <a:rPr lang="en-GB" b="1" dirty="0">
                <a:ea typeface="ＭＳ Ｐゴシック" charset="-128"/>
                <a:cs typeface="ＭＳ Ｐゴシック" charset="-128"/>
              </a:rPr>
              <a:t>or</a:t>
            </a:r>
            <a:r>
              <a:rPr lang="en-GB" b="1" dirty="0" smtClean="0">
                <a:ea typeface="ＭＳ Ｐゴシック" charset="-128"/>
                <a:cs typeface="ＭＳ Ｐゴシック" charset="-128"/>
              </a:rPr>
              <a:t> exceed thresholds</a:t>
            </a:r>
            <a:endParaRPr lang="en-GB" b="1" dirty="0">
              <a:ea typeface="ＭＳ Ｐゴシック" charset="-128"/>
              <a:cs typeface="ＭＳ Ｐゴシック" charset="-128"/>
            </a:endParaRPr>
          </a:p>
        </p:txBody>
      </p:sp>
    </p:spTree>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Title 1"/>
          <p:cNvSpPr>
            <a:spLocks noGrp="1"/>
          </p:cNvSpPr>
          <p:nvPr>
            <p:ph type="title"/>
          </p:nvPr>
        </p:nvSpPr>
        <p:spPr>
          <a:xfrm>
            <a:off x="197554" y="189091"/>
            <a:ext cx="8712201" cy="990600"/>
          </a:xfrm>
        </p:spPr>
        <p:txBody>
          <a:bodyPr/>
          <a:lstStyle/>
          <a:p>
            <a:r>
              <a:rPr lang="en-GB">
                <a:ea typeface="ＭＳ Ｐゴシック" charset="-128"/>
                <a:cs typeface="ＭＳ Ｐゴシック" charset="-128"/>
              </a:rPr>
              <a:t>Coping strategies</a:t>
            </a:r>
          </a:p>
        </p:txBody>
      </p:sp>
      <p:graphicFrame>
        <p:nvGraphicFramePr>
          <p:cNvPr id="4" name="Content Placeholder 3"/>
          <p:cNvGraphicFramePr>
            <a:graphicFrameLocks noGrp="1"/>
          </p:cNvGraphicFramePr>
          <p:nvPr>
            <p:ph idx="1"/>
          </p:nvPr>
        </p:nvGraphicFramePr>
        <p:xfrm>
          <a:off x="304800" y="1562632"/>
          <a:ext cx="8534400" cy="4084320"/>
        </p:xfrm>
        <a:graphic>
          <a:graphicData uri="http://schemas.openxmlformats.org/drawingml/2006/table">
            <a:tbl>
              <a:tblPr/>
              <a:tblGrid>
                <a:gridCol w="4267200"/>
                <a:gridCol w="4267200"/>
              </a:tblGrid>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dirty="0">
                          <a:ln>
                            <a:noFill/>
                          </a:ln>
                          <a:solidFill>
                            <a:schemeClr val="tx1"/>
                          </a:solidFill>
                          <a:effectLst/>
                          <a:latin typeface="Corbel"/>
                          <a:ea typeface="ＭＳ Ｐゴシック" pitchFamily="-112" charset="-128"/>
                          <a:cs typeface="ＭＳ Ｐゴシック" pitchFamily="-112" charset="-128"/>
                        </a:rPr>
                        <a:t>Reversible</a:t>
                      </a:r>
                    </a:p>
                  </a:txBody>
                  <a:tcPr horzOverflow="overflow">
                    <a:lnL>
                      <a:noFill/>
                    </a:lnL>
                    <a:lnR w="38100" cap="flat" cmpd="sng" algn="ctr">
                      <a:solidFill>
                        <a:srgbClr val="FF0000"/>
                      </a:solidFill>
                      <a:prstDash val="solid"/>
                      <a:round/>
                      <a:headEnd type="none" w="med" len="med"/>
                      <a:tailEnd type="none" w="med" len="med"/>
                    </a:lnR>
                    <a:lnT>
                      <a:noFill/>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dirty="0">
                          <a:ln>
                            <a:noFill/>
                          </a:ln>
                          <a:solidFill>
                            <a:schemeClr val="tx1"/>
                          </a:solidFill>
                          <a:effectLst/>
                          <a:latin typeface="Corbel"/>
                          <a:ea typeface="ＭＳ Ｐゴシック" pitchFamily="-112" charset="-128"/>
                          <a:cs typeface="ＭＳ Ｐゴシック" pitchFamily="-112" charset="-128"/>
                        </a:rPr>
                        <a:t>Corrosive</a:t>
                      </a:r>
                    </a:p>
                  </a:txBody>
                  <a:tcPr horzOverflow="overflow">
                    <a:lnL w="38100" cap="flat" cmpd="sng" algn="ctr">
                      <a:solidFill>
                        <a:srgbClr val="FF0000"/>
                      </a:solidFill>
                      <a:prstDash val="solid"/>
                      <a:round/>
                      <a:headEnd type="none" w="med" len="med"/>
                      <a:tailEnd type="none" w="med" len="med"/>
                    </a:lnL>
                    <a:lnR>
                      <a:noFill/>
                    </a:lnR>
                    <a:lnT>
                      <a:noFill/>
                    </a:lnT>
                    <a:lnB w="38100" cap="flat" cmpd="sng" algn="ctr">
                      <a:solidFill>
                        <a:srgbClr val="FF0000"/>
                      </a:solidFill>
                      <a:prstDash val="solid"/>
                      <a:round/>
                      <a:headEnd type="none" w="med" len="med"/>
                      <a:tailEnd type="none" w="med" len="med"/>
                    </a:lnB>
                    <a:lnTlToBr>
                      <a:noFill/>
                    </a:lnTlToBr>
                    <a:lnBlToTr>
                      <a:noFill/>
                    </a:lnBlToTr>
                    <a:noFill/>
                  </a:tcPr>
                </a:tc>
              </a:tr>
              <a:tr h="371475">
                <a:tc>
                  <a:txBody>
                    <a:bodyPr/>
                    <a:lstStyle/>
                    <a:p>
                      <a:pPr marL="0" marR="0" lvl="0" indent="0" algn="l" defTabSz="457200" rtl="0" eaLnBrk="1" fontAlgn="base" latinLnBrk="0" hangingPunct="1">
                        <a:lnSpc>
                          <a:spcPct val="100000"/>
                        </a:lnSpc>
                        <a:spcBef>
                          <a:spcPct val="0"/>
                        </a:spcBef>
                        <a:spcAft>
                          <a:spcPct val="0"/>
                        </a:spcAft>
                        <a:buClr>
                          <a:schemeClr val="tx1"/>
                        </a:buClr>
                        <a:buSzTx/>
                        <a:buFont typeface="Arial" pitchFamily="-112" charset="0"/>
                        <a:buNone/>
                        <a:tabLst/>
                      </a:pPr>
                      <a:endParaRPr kumimoji="0" lang="en-GB" sz="3200" b="0" i="0" u="none" strike="noStrike" cap="none" normalizeH="0" baseline="0" dirty="0">
                        <a:ln>
                          <a:noFill/>
                        </a:ln>
                        <a:solidFill>
                          <a:srgbClr val="000000"/>
                        </a:solidFill>
                        <a:effectLst/>
                        <a:latin typeface="Corbel"/>
                        <a:ea typeface="ＭＳ Ｐゴシック" pitchFamily="-112" charset="-128"/>
                        <a:cs typeface="ＭＳ Ｐゴシック" pitchFamily="-112" charset="-128"/>
                      </a:endParaRPr>
                    </a:p>
                    <a:p>
                      <a:pPr marL="0" marR="0" lvl="0" indent="0" algn="l" defTabSz="457200" rtl="0" eaLnBrk="1" fontAlgn="base" latinLnBrk="0" hangingPunct="1">
                        <a:lnSpc>
                          <a:spcPct val="100000"/>
                        </a:lnSpc>
                        <a:spcBef>
                          <a:spcPct val="0"/>
                        </a:spcBef>
                        <a:spcAft>
                          <a:spcPct val="0"/>
                        </a:spcAft>
                        <a:buClr>
                          <a:schemeClr val="tx1"/>
                        </a:buClr>
                        <a:buSzTx/>
                        <a:buFont typeface="Arial" pitchFamily="-112" charset="0"/>
                        <a:buNone/>
                        <a:tabLst/>
                      </a:pPr>
                      <a:endParaRPr kumimoji="0" lang="en-GB" sz="3200" b="0" i="0" u="none" strike="noStrike" cap="none" normalizeH="0" baseline="0" dirty="0">
                        <a:ln>
                          <a:noFill/>
                        </a:ln>
                        <a:solidFill>
                          <a:srgbClr val="000000"/>
                        </a:solidFill>
                        <a:effectLst/>
                        <a:latin typeface="Corbel"/>
                        <a:ea typeface="ＭＳ Ｐゴシック" pitchFamily="-112" charset="-128"/>
                        <a:cs typeface="ＭＳ Ｐゴシック" pitchFamily="-112" charset="-128"/>
                      </a:endParaRPr>
                    </a:p>
                    <a:p>
                      <a:pPr marL="0" marR="0" lvl="0" indent="0" algn="l" defTabSz="457200" rtl="0" eaLnBrk="1" fontAlgn="base" latinLnBrk="0" hangingPunct="1">
                        <a:lnSpc>
                          <a:spcPct val="100000"/>
                        </a:lnSpc>
                        <a:spcBef>
                          <a:spcPct val="0"/>
                        </a:spcBef>
                        <a:spcAft>
                          <a:spcPct val="0"/>
                        </a:spcAft>
                        <a:buClr>
                          <a:schemeClr val="tx1"/>
                        </a:buClr>
                        <a:buSzTx/>
                        <a:buFont typeface="Arial" pitchFamily="-112" charset="0"/>
                        <a:buNone/>
                        <a:tabLst/>
                      </a:pPr>
                      <a:endParaRPr kumimoji="0" lang="en-GB" sz="3200" b="0" i="0" u="none" strike="noStrike" cap="none" normalizeH="0" baseline="0" dirty="0">
                        <a:ln>
                          <a:noFill/>
                        </a:ln>
                        <a:solidFill>
                          <a:srgbClr val="000000"/>
                        </a:solidFill>
                        <a:effectLst/>
                        <a:latin typeface="Corbel"/>
                        <a:ea typeface="ＭＳ Ｐゴシック" pitchFamily="-112" charset="-128"/>
                        <a:cs typeface="ＭＳ Ｐゴシック" pitchFamily="-112" charset="-128"/>
                      </a:endParaRPr>
                    </a:p>
                    <a:p>
                      <a:pPr marL="0" marR="0" lvl="0" indent="0" algn="l" defTabSz="457200" rtl="0" eaLnBrk="1" fontAlgn="base" latinLnBrk="0" hangingPunct="1">
                        <a:lnSpc>
                          <a:spcPct val="100000"/>
                        </a:lnSpc>
                        <a:spcBef>
                          <a:spcPct val="0"/>
                        </a:spcBef>
                        <a:spcAft>
                          <a:spcPct val="0"/>
                        </a:spcAft>
                        <a:buClr>
                          <a:schemeClr val="tx1"/>
                        </a:buClr>
                        <a:buSzTx/>
                        <a:buFont typeface="Arial" pitchFamily="-112" charset="0"/>
                        <a:buNone/>
                        <a:tabLst/>
                      </a:pPr>
                      <a:endParaRPr kumimoji="0" lang="en-GB" sz="3200" b="0" i="0" u="none" strike="noStrike" cap="none" normalizeH="0" baseline="0" dirty="0">
                        <a:ln>
                          <a:noFill/>
                        </a:ln>
                        <a:solidFill>
                          <a:srgbClr val="000000"/>
                        </a:solidFill>
                        <a:effectLst/>
                        <a:latin typeface="Corbel"/>
                        <a:ea typeface="ＭＳ Ｐゴシック" pitchFamily="-112" charset="-128"/>
                        <a:cs typeface="ＭＳ Ｐゴシック" pitchFamily="-112" charset="-128"/>
                      </a:endParaRPr>
                    </a:p>
                    <a:p>
                      <a:pPr marL="0" marR="0" lvl="0" indent="0" algn="l" defTabSz="457200" rtl="0" eaLnBrk="1" fontAlgn="base" latinLnBrk="0" hangingPunct="1">
                        <a:lnSpc>
                          <a:spcPct val="100000"/>
                        </a:lnSpc>
                        <a:spcBef>
                          <a:spcPct val="0"/>
                        </a:spcBef>
                        <a:spcAft>
                          <a:spcPct val="0"/>
                        </a:spcAft>
                        <a:buClr>
                          <a:schemeClr val="tx1"/>
                        </a:buClr>
                        <a:buSzTx/>
                        <a:buFont typeface="Arial" pitchFamily="-112" charset="0"/>
                        <a:buNone/>
                        <a:tabLst/>
                      </a:pPr>
                      <a:endParaRPr kumimoji="0" lang="en-GB" sz="3200" b="0" i="0" u="none" strike="noStrike" cap="none" normalizeH="0" baseline="0" dirty="0">
                        <a:ln>
                          <a:noFill/>
                        </a:ln>
                        <a:solidFill>
                          <a:srgbClr val="000000"/>
                        </a:solidFill>
                        <a:effectLst/>
                        <a:latin typeface="Corbel"/>
                        <a:ea typeface="ＭＳ Ｐゴシック" pitchFamily="-112" charset="-128"/>
                        <a:cs typeface="ＭＳ Ｐゴシック" pitchFamily="-112" charset="-128"/>
                      </a:endParaRPr>
                    </a:p>
                    <a:p>
                      <a:pPr marL="0" marR="0" lvl="0" indent="0" algn="l" defTabSz="457200" rtl="0" eaLnBrk="1" fontAlgn="base" latinLnBrk="0" hangingPunct="1">
                        <a:lnSpc>
                          <a:spcPct val="100000"/>
                        </a:lnSpc>
                        <a:spcBef>
                          <a:spcPct val="0"/>
                        </a:spcBef>
                        <a:spcAft>
                          <a:spcPct val="0"/>
                        </a:spcAft>
                        <a:buClr>
                          <a:schemeClr val="tx1"/>
                        </a:buClr>
                        <a:buSzTx/>
                        <a:buFont typeface="Arial" pitchFamily="-112" charset="0"/>
                        <a:buNone/>
                        <a:tabLst/>
                      </a:pPr>
                      <a:endParaRPr kumimoji="0" lang="en-GB" sz="3200" b="0" i="0" u="none" strike="noStrike" cap="none" normalizeH="0" baseline="0" dirty="0">
                        <a:ln>
                          <a:noFill/>
                        </a:ln>
                        <a:solidFill>
                          <a:srgbClr val="000000"/>
                        </a:solidFill>
                        <a:effectLst/>
                        <a:latin typeface="Corbel"/>
                        <a:ea typeface="ＭＳ Ｐゴシック" pitchFamily="-112" charset="-128"/>
                        <a:cs typeface="ＭＳ Ｐゴシック" pitchFamily="-112" charset="-128"/>
                      </a:endParaRPr>
                    </a:p>
                    <a:p>
                      <a:pPr marL="0" marR="0" lvl="0" indent="0" algn="l" defTabSz="457200" rtl="0" eaLnBrk="1" fontAlgn="base" latinLnBrk="0" hangingPunct="1">
                        <a:lnSpc>
                          <a:spcPct val="100000"/>
                        </a:lnSpc>
                        <a:spcBef>
                          <a:spcPct val="0"/>
                        </a:spcBef>
                        <a:spcAft>
                          <a:spcPct val="0"/>
                        </a:spcAft>
                        <a:buClr>
                          <a:schemeClr val="tx1"/>
                        </a:buClr>
                        <a:buSzTx/>
                        <a:buFont typeface="Arial" pitchFamily="-112" charset="0"/>
                        <a:buNone/>
                        <a:tabLst/>
                      </a:pPr>
                      <a:endParaRPr kumimoji="0" lang="en-GB" sz="3200" b="0" i="0" u="none" strike="noStrike" cap="none" normalizeH="0" baseline="0" dirty="0">
                        <a:ln>
                          <a:noFill/>
                        </a:ln>
                        <a:solidFill>
                          <a:srgbClr val="000000"/>
                        </a:solidFill>
                        <a:effectLst/>
                        <a:latin typeface="Corbel"/>
                        <a:ea typeface="ＭＳ Ｐゴシック" pitchFamily="-112" charset="-128"/>
                        <a:cs typeface="ＭＳ Ｐゴシック" pitchFamily="-112" charset="-128"/>
                      </a:endParaRPr>
                    </a:p>
                  </a:txBody>
                  <a:tcPr horzOverflow="overflow">
                    <a:lnL>
                      <a:noFill/>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
                          <a:schemeClr val="tx1"/>
                        </a:buClr>
                        <a:buSzTx/>
                        <a:buFont typeface="Arial" pitchFamily="-112" charset="0"/>
                        <a:buNone/>
                        <a:tabLst/>
                      </a:pPr>
                      <a:endParaRPr kumimoji="0" lang="en-GB" sz="3200" b="0" i="0" u="none" strike="noStrike" cap="none" normalizeH="0" baseline="0" dirty="0">
                        <a:ln>
                          <a:noFill/>
                        </a:ln>
                        <a:solidFill>
                          <a:srgbClr val="000000"/>
                        </a:solidFill>
                        <a:effectLst/>
                        <a:latin typeface="Corbel"/>
                        <a:ea typeface="ＭＳ Ｐゴシック" pitchFamily="-112" charset="-128"/>
                        <a:cs typeface="ＭＳ Ｐゴシック" pitchFamily="-112" charset="-128"/>
                      </a:endParaRPr>
                    </a:p>
                  </a:txBody>
                  <a:tcPr horzOverflow="overflow">
                    <a:lnL w="38100" cap="flat" cmpd="sng" algn="ctr">
                      <a:solidFill>
                        <a:srgbClr val="FF0000"/>
                      </a:solidFill>
                      <a:prstDash val="solid"/>
                      <a:round/>
                      <a:headEnd type="none" w="med" len="med"/>
                      <a:tailEnd type="none" w="med" len="med"/>
                    </a:lnL>
                    <a:lnR>
                      <a:noFill/>
                    </a:lnR>
                    <a:lnT w="38100" cap="flat" cmpd="sng" algn="ctr">
                      <a:solidFill>
                        <a:srgbClr val="FF0000"/>
                      </a:solidFill>
                      <a:prstDash val="solid"/>
                      <a:round/>
                      <a:headEnd type="none" w="med" len="med"/>
                      <a:tailEnd type="none" w="med" len="med"/>
                    </a:lnT>
                    <a:lnB>
                      <a:noFill/>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show="0">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134938" y="-43128"/>
            <a:ext cx="8910637" cy="1285875"/>
          </a:xfrm>
        </p:spPr>
        <p:txBody>
          <a:bodyPr>
            <a:normAutofit fontScale="90000"/>
          </a:bodyPr>
          <a:lstStyle/>
          <a:p>
            <a:pPr eaLnBrk="1" hangingPunct="1"/>
            <a:r>
              <a:rPr lang="en-US" dirty="0">
                <a:latin typeface="Corbel"/>
                <a:cs typeface="Corbel"/>
              </a:rPr>
              <a:t>Can the market system cover the HH</a:t>
            </a:r>
            <a:r>
              <a:rPr lang="en-US" dirty="0" smtClean="0">
                <a:latin typeface="Corbel"/>
                <a:cs typeface="Corbel"/>
              </a:rPr>
              <a:t> gap</a:t>
            </a:r>
            <a:r>
              <a:rPr lang="en-US" dirty="0">
                <a:latin typeface="Corbel"/>
                <a:cs typeface="Corbel"/>
              </a:rPr>
              <a:t>?</a:t>
            </a:r>
          </a:p>
        </p:txBody>
      </p:sp>
      <p:sp>
        <p:nvSpPr>
          <p:cNvPr id="19" name="Rectangle 18"/>
          <p:cNvSpPr>
            <a:spLocks noChangeArrowheads="1"/>
          </p:cNvSpPr>
          <p:nvPr/>
        </p:nvSpPr>
        <p:spPr bwMode="auto">
          <a:xfrm>
            <a:off x="134938" y="1387048"/>
            <a:ext cx="8910637" cy="5351462"/>
          </a:xfrm>
          <a:prstGeom prst="rect">
            <a:avLst/>
          </a:prstGeom>
          <a:solidFill>
            <a:schemeClr val="bg1"/>
          </a:solidFill>
          <a:ln w="25400">
            <a:solidFill>
              <a:srgbClr val="49B43F"/>
            </a:solidFill>
            <a:miter lim="800000"/>
            <a:headEnd/>
            <a:tailEnd/>
          </a:ln>
          <a:effectLst>
            <a:outerShdw blurRad="63500" dist="23000" dir="5400000" rotWithShape="0">
              <a:srgbClr val="000000">
                <a:alpha val="34999"/>
              </a:srgbClr>
            </a:outerShdw>
          </a:effectLst>
        </p:spPr>
        <p:txBody>
          <a:bodyPr anchor="ctr">
            <a:prstTxWarp prst="textNoShape">
              <a:avLst/>
            </a:prstTxWarp>
          </a:bodyPr>
          <a:lstStyle/>
          <a:p>
            <a:pPr algn="ctr">
              <a:defRPr/>
            </a:pPr>
            <a:endParaRPr lang="en-US" sz="2400">
              <a:solidFill>
                <a:schemeClr val="lt1"/>
              </a:solidFill>
              <a:latin typeface="+mn-lt"/>
              <a:ea typeface="+mn-ea"/>
              <a:cs typeface="+mn-cs"/>
            </a:endParaRPr>
          </a:p>
        </p:txBody>
      </p:sp>
      <p:cxnSp>
        <p:nvCxnSpPr>
          <p:cNvPr id="9" name="Straight Connector 8"/>
          <p:cNvCxnSpPr>
            <a:cxnSpLocks noChangeShapeType="1"/>
          </p:cNvCxnSpPr>
          <p:nvPr/>
        </p:nvCxnSpPr>
        <p:spPr bwMode="auto">
          <a:xfrm>
            <a:off x="4106863" y="3962400"/>
            <a:ext cx="1655762" cy="0"/>
          </a:xfrm>
          <a:prstGeom prst="line">
            <a:avLst/>
          </a:prstGeom>
          <a:noFill/>
          <a:ln w="50800" cap="flat" cmpd="sng" algn="ctr">
            <a:solidFill>
              <a:schemeClr val="accent2"/>
            </a:solidFill>
            <a:prstDash val="solid"/>
            <a:round/>
            <a:headEnd type="none" w="med" len="med"/>
            <a:tailEnd type="none" w="med" len="med"/>
          </a:ln>
          <a:effectLst>
            <a:outerShdw blurRad="63500" dist="20000" dir="5400000" rotWithShape="0">
              <a:srgbClr val="000000">
                <a:alpha val="37999"/>
              </a:srgbClr>
            </a:outerShdw>
          </a:effectLst>
        </p:spPr>
      </p:cxnSp>
      <p:cxnSp>
        <p:nvCxnSpPr>
          <p:cNvPr id="16" name="Straight Connector 15"/>
          <p:cNvCxnSpPr>
            <a:cxnSpLocks noChangeShapeType="1"/>
          </p:cNvCxnSpPr>
          <p:nvPr/>
        </p:nvCxnSpPr>
        <p:spPr bwMode="auto">
          <a:xfrm>
            <a:off x="4078288" y="3070225"/>
            <a:ext cx="1654175" cy="14288"/>
          </a:xfrm>
          <a:prstGeom prst="line">
            <a:avLst/>
          </a:prstGeom>
          <a:noFill/>
          <a:ln w="50800" cap="flat" cmpd="sng" algn="ctr">
            <a:solidFill>
              <a:schemeClr val="accent2"/>
            </a:solidFill>
            <a:prstDash val="solid"/>
            <a:round/>
            <a:headEnd type="none" w="med" len="med"/>
            <a:tailEnd type="none" w="med" len="med"/>
          </a:ln>
          <a:effectLst>
            <a:outerShdw blurRad="63500" dist="20000" dir="5400000" rotWithShape="0">
              <a:srgbClr val="000000">
                <a:alpha val="37999"/>
              </a:srgbClr>
            </a:outerShdw>
          </a:effectLst>
        </p:spPr>
      </p:cxnSp>
      <p:cxnSp>
        <p:nvCxnSpPr>
          <p:cNvPr id="18" name="Straight Connector 17"/>
          <p:cNvCxnSpPr>
            <a:cxnSpLocks noChangeShapeType="1"/>
          </p:cNvCxnSpPr>
          <p:nvPr/>
        </p:nvCxnSpPr>
        <p:spPr bwMode="auto">
          <a:xfrm flipV="1">
            <a:off x="4106863" y="2387600"/>
            <a:ext cx="1641475" cy="15875"/>
          </a:xfrm>
          <a:prstGeom prst="line">
            <a:avLst/>
          </a:prstGeom>
          <a:noFill/>
          <a:ln w="50800" cap="flat" cmpd="sng" algn="ctr">
            <a:solidFill>
              <a:schemeClr val="accent2"/>
            </a:solidFill>
            <a:prstDash val="solid"/>
            <a:round/>
            <a:headEnd type="none" w="med" len="med"/>
            <a:tailEnd type="none" w="med" len="med"/>
          </a:ln>
          <a:effectLst>
            <a:outerShdw blurRad="63500" dist="20000" dir="5400000" rotWithShape="0">
              <a:srgbClr val="000000">
                <a:alpha val="37999"/>
              </a:srgbClr>
            </a:outerShdw>
          </a:effectLst>
        </p:spPr>
      </p:cxnSp>
      <p:sp>
        <p:nvSpPr>
          <p:cNvPr id="17416" name="TextBox 19"/>
          <p:cNvSpPr txBox="1">
            <a:spLocks noChangeArrowheads="1"/>
          </p:cNvSpPr>
          <p:nvPr/>
        </p:nvSpPr>
        <p:spPr bwMode="auto">
          <a:xfrm>
            <a:off x="5748339" y="2126965"/>
            <a:ext cx="2075006" cy="461665"/>
          </a:xfrm>
          <a:prstGeom prst="rect">
            <a:avLst/>
          </a:prstGeom>
          <a:noFill/>
          <a:ln w="9525">
            <a:noFill/>
            <a:miter lim="800000"/>
            <a:headEnd/>
            <a:tailEnd/>
          </a:ln>
        </p:spPr>
        <p:txBody>
          <a:bodyPr wrap="square">
            <a:prstTxWarp prst="textNoShape">
              <a:avLst/>
            </a:prstTxWarp>
            <a:spAutoFit/>
          </a:bodyPr>
          <a:lstStyle/>
          <a:p>
            <a:r>
              <a:rPr lang="en-US" sz="2400" b="1" dirty="0" smtClean="0"/>
              <a:t>Future?</a:t>
            </a:r>
            <a:endParaRPr lang="en-US" sz="2400" dirty="0"/>
          </a:p>
        </p:txBody>
      </p:sp>
      <p:sp>
        <p:nvSpPr>
          <p:cNvPr id="17417" name="TextBox 20"/>
          <p:cNvSpPr txBox="1">
            <a:spLocks noChangeArrowheads="1"/>
          </p:cNvSpPr>
          <p:nvPr/>
        </p:nvSpPr>
        <p:spPr bwMode="auto">
          <a:xfrm>
            <a:off x="5762625" y="2824610"/>
            <a:ext cx="2074863" cy="461665"/>
          </a:xfrm>
          <a:prstGeom prst="rect">
            <a:avLst/>
          </a:prstGeom>
          <a:noFill/>
          <a:ln w="9525">
            <a:noFill/>
            <a:miter lim="800000"/>
            <a:headEnd/>
            <a:tailEnd/>
          </a:ln>
        </p:spPr>
        <p:txBody>
          <a:bodyPr>
            <a:prstTxWarp prst="textNoShape">
              <a:avLst/>
            </a:prstTxWarp>
            <a:spAutoFit/>
          </a:bodyPr>
          <a:lstStyle/>
          <a:p>
            <a:r>
              <a:rPr lang="en-US" sz="2400" b="1" dirty="0" smtClean="0"/>
              <a:t>Past</a:t>
            </a:r>
            <a:endParaRPr lang="en-US" sz="2400" b="1" dirty="0"/>
          </a:p>
        </p:txBody>
      </p:sp>
      <p:sp>
        <p:nvSpPr>
          <p:cNvPr id="17418" name="TextBox 21"/>
          <p:cNvSpPr txBox="1">
            <a:spLocks noChangeArrowheads="1"/>
          </p:cNvSpPr>
          <p:nvPr/>
        </p:nvSpPr>
        <p:spPr bwMode="auto">
          <a:xfrm>
            <a:off x="5746894" y="3697348"/>
            <a:ext cx="2988248" cy="461665"/>
          </a:xfrm>
          <a:prstGeom prst="rect">
            <a:avLst/>
          </a:prstGeom>
          <a:noFill/>
          <a:ln w="9525">
            <a:noFill/>
            <a:miter lim="800000"/>
            <a:headEnd/>
            <a:tailEnd/>
          </a:ln>
        </p:spPr>
        <p:txBody>
          <a:bodyPr wrap="square">
            <a:prstTxWarp prst="textNoShape">
              <a:avLst/>
            </a:prstTxWarp>
            <a:spAutoFit/>
          </a:bodyPr>
          <a:lstStyle/>
          <a:p>
            <a:r>
              <a:rPr lang="en-US" sz="2400" b="1" dirty="0" smtClean="0"/>
              <a:t>Present (emergency)</a:t>
            </a:r>
            <a:endParaRPr lang="en-US" sz="2400" b="1" dirty="0"/>
          </a:p>
        </p:txBody>
      </p:sp>
      <p:sp>
        <p:nvSpPr>
          <p:cNvPr id="24" name="Up-Down Arrow 23"/>
          <p:cNvSpPr>
            <a:spLocks noChangeArrowheads="1"/>
          </p:cNvSpPr>
          <p:nvPr/>
        </p:nvSpPr>
        <p:spPr bwMode="auto">
          <a:xfrm>
            <a:off x="400050" y="2590800"/>
            <a:ext cx="754063" cy="1371600"/>
          </a:xfrm>
          <a:prstGeom prst="upDownArrow">
            <a:avLst>
              <a:gd name="adj1" fmla="val 50000"/>
              <a:gd name="adj2" fmla="val 50004"/>
            </a:avLst>
          </a:prstGeom>
          <a:gradFill rotWithShape="1">
            <a:gsLst>
              <a:gs pos="0">
                <a:srgbClr val="D1403C"/>
              </a:gs>
              <a:gs pos="100000">
                <a:srgbClr val="FF9A99"/>
              </a:gs>
            </a:gsLst>
            <a:lin ang="16200000"/>
          </a:gradFill>
          <a:ln w="9525">
            <a:solidFill>
              <a:srgbClr val="BE4B48"/>
            </a:solidFill>
            <a:miter lim="800000"/>
            <a:headEnd/>
            <a:tailEnd/>
          </a:ln>
          <a:effectLst>
            <a:outerShdw blurRad="63500" dist="23000" dir="5400000" rotWithShape="0">
              <a:srgbClr val="000000">
                <a:alpha val="34999"/>
              </a:srgbClr>
            </a:outerShdw>
          </a:effectLst>
        </p:spPr>
        <p:txBody>
          <a:bodyPr anchor="ctr">
            <a:prstTxWarp prst="textNoShape">
              <a:avLst/>
            </a:prstTxWarp>
          </a:bodyPr>
          <a:lstStyle/>
          <a:p>
            <a:pPr algn="ctr">
              <a:defRPr/>
            </a:pPr>
            <a:endParaRPr lang="en-US" sz="2400">
              <a:solidFill>
                <a:schemeClr val="lt1"/>
              </a:solidFill>
              <a:latin typeface="+mn-lt"/>
              <a:ea typeface="+mn-ea"/>
              <a:cs typeface="+mn-cs"/>
            </a:endParaRPr>
          </a:p>
        </p:txBody>
      </p:sp>
      <p:sp>
        <p:nvSpPr>
          <p:cNvPr id="17420" name="TextBox 24"/>
          <p:cNvSpPr txBox="1">
            <a:spLocks noChangeArrowheads="1"/>
          </p:cNvSpPr>
          <p:nvPr/>
        </p:nvSpPr>
        <p:spPr bwMode="auto">
          <a:xfrm>
            <a:off x="193388" y="1741488"/>
            <a:ext cx="1149350" cy="830997"/>
          </a:xfrm>
          <a:prstGeom prst="rect">
            <a:avLst/>
          </a:prstGeom>
          <a:noFill/>
          <a:ln w="9525">
            <a:noFill/>
            <a:miter lim="800000"/>
            <a:headEnd/>
            <a:tailEnd/>
          </a:ln>
        </p:spPr>
        <p:txBody>
          <a:bodyPr>
            <a:prstTxWarp prst="textNoShape">
              <a:avLst/>
            </a:prstTxWarp>
            <a:spAutoFit/>
          </a:bodyPr>
          <a:lstStyle/>
          <a:p>
            <a:pPr algn="ctr"/>
            <a:r>
              <a:rPr lang="en-US" sz="2400" b="1" dirty="0" smtClean="0"/>
              <a:t>Market gap</a:t>
            </a:r>
            <a:endParaRPr lang="en-US" sz="2400" b="1" dirty="0"/>
          </a:p>
        </p:txBody>
      </p:sp>
      <p:sp>
        <p:nvSpPr>
          <p:cNvPr id="26" name="Up Arrow 25"/>
          <p:cNvSpPr>
            <a:spLocks noChangeArrowheads="1"/>
          </p:cNvSpPr>
          <p:nvPr/>
        </p:nvSpPr>
        <p:spPr bwMode="auto">
          <a:xfrm>
            <a:off x="1568450" y="2598738"/>
            <a:ext cx="782638" cy="3322637"/>
          </a:xfrm>
          <a:prstGeom prst="upArrow">
            <a:avLst>
              <a:gd name="adj1" fmla="val 50000"/>
              <a:gd name="adj2" fmla="val 50002"/>
            </a:avLst>
          </a:prstGeom>
          <a:gradFill rotWithShape="1">
            <a:gsLst>
              <a:gs pos="0">
                <a:srgbClr val="3F80CD"/>
              </a:gs>
              <a:gs pos="100000">
                <a:srgbClr val="9BC1FF"/>
              </a:gs>
            </a:gsLst>
            <a:lin ang="16200000"/>
          </a:gradFill>
          <a:ln w="9525">
            <a:solidFill>
              <a:srgbClr val="4A7EBB"/>
            </a:solidFill>
            <a:miter lim="800000"/>
            <a:headEnd/>
            <a:tailEnd/>
          </a:ln>
          <a:effectLst>
            <a:outerShdw blurRad="63500" dist="23000" dir="5400000" rotWithShape="0">
              <a:srgbClr val="000000">
                <a:alpha val="34999"/>
              </a:srgbClr>
            </a:outerShdw>
          </a:effectLst>
        </p:spPr>
        <p:txBody>
          <a:bodyPr anchor="ctr">
            <a:prstTxWarp prst="textNoShape">
              <a:avLst/>
            </a:prstTxWarp>
          </a:bodyPr>
          <a:lstStyle/>
          <a:p>
            <a:pPr algn="ctr">
              <a:defRPr/>
            </a:pPr>
            <a:endParaRPr lang="en-US" sz="2400">
              <a:solidFill>
                <a:schemeClr val="lt1"/>
              </a:solidFill>
              <a:latin typeface="+mn-lt"/>
              <a:ea typeface="+mn-ea"/>
              <a:cs typeface="+mn-cs"/>
            </a:endParaRPr>
          </a:p>
        </p:txBody>
      </p:sp>
      <p:sp>
        <p:nvSpPr>
          <p:cNvPr id="17422" name="TextBox 26"/>
          <p:cNvSpPr txBox="1">
            <a:spLocks noChangeArrowheads="1"/>
          </p:cNvSpPr>
          <p:nvPr/>
        </p:nvSpPr>
        <p:spPr bwMode="auto">
          <a:xfrm>
            <a:off x="1371599" y="1741488"/>
            <a:ext cx="1687823" cy="830997"/>
          </a:xfrm>
          <a:prstGeom prst="rect">
            <a:avLst/>
          </a:prstGeom>
          <a:noFill/>
          <a:ln w="9525">
            <a:noFill/>
            <a:miter lim="800000"/>
            <a:headEnd/>
            <a:tailEnd/>
          </a:ln>
        </p:spPr>
        <p:txBody>
          <a:bodyPr wrap="square">
            <a:prstTxWarp prst="textNoShape">
              <a:avLst/>
            </a:prstTxWarp>
            <a:spAutoFit/>
          </a:bodyPr>
          <a:lstStyle/>
          <a:p>
            <a:pPr algn="ctr"/>
            <a:r>
              <a:rPr lang="en-US" sz="2400" b="1" dirty="0" smtClean="0"/>
              <a:t>Household needs</a:t>
            </a:r>
            <a:endParaRPr lang="en-US" sz="2400" b="1" dirty="0"/>
          </a:p>
        </p:txBody>
      </p:sp>
      <p:grpSp>
        <p:nvGrpSpPr>
          <p:cNvPr id="2" name="Group 19"/>
          <p:cNvGrpSpPr/>
          <p:nvPr/>
        </p:nvGrpSpPr>
        <p:grpSpPr>
          <a:xfrm>
            <a:off x="3338513" y="1800225"/>
            <a:ext cx="1465262" cy="4121150"/>
            <a:chOff x="3338513" y="1800225"/>
            <a:chExt cx="1465262" cy="4121150"/>
          </a:xfrm>
        </p:grpSpPr>
        <p:cxnSp>
          <p:nvCxnSpPr>
            <p:cNvPr id="7" name="Straight Connector 6"/>
            <p:cNvCxnSpPr>
              <a:cxnSpLocks noChangeShapeType="1"/>
            </p:cNvCxnSpPr>
            <p:nvPr/>
          </p:nvCxnSpPr>
          <p:spPr bwMode="auto">
            <a:xfrm flipV="1">
              <a:off x="3338513" y="5907088"/>
              <a:ext cx="1465262" cy="14287"/>
            </a:xfrm>
            <a:prstGeom prst="line">
              <a:avLst/>
            </a:prstGeom>
            <a:noFill/>
            <a:ln w="63500" cap="flat" cmpd="sng" algn="ctr">
              <a:solidFill>
                <a:schemeClr val="tx1"/>
              </a:solidFill>
              <a:prstDash val="solid"/>
              <a:round/>
              <a:headEnd w="med" len="med"/>
              <a:tailEnd type="none" w="med" len="med"/>
            </a:ln>
            <a:effectLst>
              <a:outerShdw blurRad="63500" dist="20000" dir="5400000" rotWithShape="0">
                <a:srgbClr val="000000">
                  <a:alpha val="37999"/>
                </a:srgbClr>
              </a:outerShdw>
            </a:effectLst>
          </p:spPr>
        </p:cxnSp>
        <p:cxnSp>
          <p:nvCxnSpPr>
            <p:cNvPr id="31" name="Straight Arrow Connector 30"/>
            <p:cNvCxnSpPr>
              <a:cxnSpLocks noChangeShapeType="1"/>
            </p:cNvCxnSpPr>
            <p:nvPr/>
          </p:nvCxnSpPr>
          <p:spPr bwMode="auto">
            <a:xfrm>
              <a:off x="4092575" y="1800225"/>
              <a:ext cx="0" cy="4121150"/>
            </a:xfrm>
            <a:prstGeom prst="straightConnector1">
              <a:avLst/>
            </a:prstGeom>
            <a:noFill/>
            <a:ln w="63500" cap="flat" cmpd="sng" algn="ctr">
              <a:solidFill>
                <a:schemeClr val="tx1"/>
              </a:solidFill>
              <a:prstDash val="solid"/>
              <a:round/>
              <a:headEnd type="triangle" w="med" len="med"/>
              <a:tailEnd type="none" w="med" len="med"/>
            </a:ln>
            <a:effectLst>
              <a:outerShdw blurRad="63500" dist="20000" dir="5400000" rotWithShape="0">
                <a:srgbClr val="000000">
                  <a:alpha val="37999"/>
                </a:srgbClr>
              </a:outerShdw>
            </a:effectLst>
          </p:spPr>
        </p:cxnSp>
      </p:grpSp>
      <p:cxnSp>
        <p:nvCxnSpPr>
          <p:cNvPr id="38" name="Straight Connector 37"/>
          <p:cNvCxnSpPr>
            <a:cxnSpLocks noChangeShapeType="1"/>
          </p:cNvCxnSpPr>
          <p:nvPr/>
        </p:nvCxnSpPr>
        <p:spPr bwMode="auto">
          <a:xfrm>
            <a:off x="2395107" y="2598738"/>
            <a:ext cx="1654175" cy="0"/>
          </a:xfrm>
          <a:prstGeom prst="line">
            <a:avLst/>
          </a:prstGeom>
          <a:noFill/>
          <a:ln w="50800" cap="flat" cmpd="sng" algn="ctr">
            <a:solidFill>
              <a:schemeClr val="accent2"/>
            </a:solidFill>
            <a:prstDash val="solid"/>
            <a:round/>
            <a:headEnd type="none" w="med" len="med"/>
            <a:tailEnd type="none" w="med" len="med"/>
          </a:ln>
          <a:effectLst>
            <a:outerShdw blurRad="63500" dist="20000" dir="5400000" rotWithShape="0">
              <a:srgbClr val="000000">
                <a:alpha val="37999"/>
              </a:srgbClr>
            </a:outerShdw>
          </a:effectLst>
        </p:spPr>
      </p:cxnSp>
      <p:sp>
        <p:nvSpPr>
          <p:cNvPr id="17425" name="TextBox 21"/>
          <p:cNvSpPr txBox="1">
            <a:spLocks noChangeArrowheads="1"/>
          </p:cNvSpPr>
          <p:nvPr/>
        </p:nvSpPr>
        <p:spPr bwMode="auto">
          <a:xfrm>
            <a:off x="4505173" y="1473628"/>
            <a:ext cx="2562225" cy="461665"/>
          </a:xfrm>
          <a:prstGeom prst="rect">
            <a:avLst/>
          </a:prstGeom>
          <a:noFill/>
          <a:ln w="9525">
            <a:noFill/>
            <a:miter lim="800000"/>
            <a:headEnd/>
            <a:tailEnd/>
          </a:ln>
        </p:spPr>
        <p:txBody>
          <a:bodyPr>
            <a:prstTxWarp prst="textNoShape">
              <a:avLst/>
            </a:prstTxWarp>
            <a:spAutoFit/>
          </a:bodyPr>
          <a:lstStyle/>
          <a:p>
            <a:pPr algn="ctr"/>
            <a:r>
              <a:rPr lang="en-US" sz="2400" b="1" dirty="0"/>
              <a:t>MARKET CAPACITY</a:t>
            </a:r>
          </a:p>
        </p:txBody>
      </p:sp>
      <p:pic>
        <p:nvPicPr>
          <p:cNvPr id="21" name="Picture 20" descr="logo_oxfam.gif"/>
          <p:cNvPicPr>
            <a:picLocks noChangeAspect="1"/>
          </p:cNvPicPr>
          <p:nvPr/>
        </p:nvPicPr>
        <p:blipFill>
          <a:blip r:embed="rId3"/>
          <a:stretch>
            <a:fillRect/>
          </a:stretch>
        </p:blipFill>
        <p:spPr>
          <a:xfrm>
            <a:off x="7823344" y="6329361"/>
            <a:ext cx="1150076" cy="336999"/>
          </a:xfrm>
          <a:prstGeom prst="rect">
            <a:avLst/>
          </a:prstGeom>
        </p:spPr>
      </p:pic>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9698" y="458637"/>
            <a:ext cx="8674470" cy="971906"/>
          </a:xfrm>
        </p:spPr>
        <p:txBody>
          <a:bodyPr/>
          <a:lstStyle/>
          <a:p>
            <a:r>
              <a:rPr lang="en-GB" dirty="0" smtClean="0"/>
              <a:t>Activity: Gap analysis</a:t>
            </a:r>
            <a:endParaRPr lang="en-GB" dirty="0"/>
          </a:p>
        </p:txBody>
      </p:sp>
      <p:sp>
        <p:nvSpPr>
          <p:cNvPr id="3" name="Content Placeholder 2"/>
          <p:cNvSpPr>
            <a:spLocks noGrp="1"/>
          </p:cNvSpPr>
          <p:nvPr>
            <p:ph idx="1"/>
          </p:nvPr>
        </p:nvSpPr>
        <p:spPr>
          <a:xfrm>
            <a:off x="102698" y="1430543"/>
            <a:ext cx="8914302" cy="5842000"/>
          </a:xfrm>
        </p:spPr>
        <p:txBody>
          <a:bodyPr>
            <a:noAutofit/>
          </a:bodyPr>
          <a:lstStyle/>
          <a:p>
            <a:pPr marL="514350" indent="-514350">
              <a:buNone/>
            </a:pPr>
            <a:r>
              <a:rPr lang="en-US" sz="2400" b="1" dirty="0" smtClean="0">
                <a:ea typeface="ＭＳ Ｐゴシック" charset="0"/>
              </a:rPr>
              <a:t>Refer to the task sheet ‘Gap Analysis’:</a:t>
            </a:r>
            <a:endParaRPr lang="en-GB" sz="2400" dirty="0" smtClean="0"/>
          </a:p>
          <a:p>
            <a:pPr marL="514350" lvl="0" indent="-514350">
              <a:buFont typeface="+mj-lt"/>
              <a:buAutoNum type="arabicPeriod"/>
            </a:pPr>
            <a:r>
              <a:rPr lang="en-GB" sz="2400" dirty="0" smtClean="0"/>
              <a:t>What is the overall impact on the market system resulting from the emergency?</a:t>
            </a:r>
            <a:endParaRPr lang="en-US" sz="2400" dirty="0" smtClean="0"/>
          </a:p>
          <a:p>
            <a:pPr marL="514350" lvl="0" indent="-514350">
              <a:buFont typeface="+mj-lt"/>
              <a:buAutoNum type="arabicPeriod"/>
            </a:pPr>
            <a:r>
              <a:rPr lang="en-GB" sz="2400" dirty="0" smtClean="0"/>
              <a:t>How does the market system’s level of trade and availability after the emergency compare with the baseline?</a:t>
            </a:r>
            <a:endParaRPr lang="en-US" sz="2400" dirty="0" smtClean="0"/>
          </a:p>
          <a:p>
            <a:pPr marL="514350" lvl="0" indent="-514350">
              <a:buFont typeface="+mj-lt"/>
              <a:buAutoNum type="arabicPeriod"/>
            </a:pPr>
            <a:r>
              <a:rPr lang="en-GB" sz="2400" dirty="0" smtClean="0"/>
              <a:t>Are supply constraints, demand constraints, or both causing changes in the market system’s performance?</a:t>
            </a:r>
            <a:endParaRPr lang="en-US" sz="2400" dirty="0" smtClean="0"/>
          </a:p>
          <a:p>
            <a:pPr marL="514350" lvl="0" indent="-514350">
              <a:buFont typeface="+mj-lt"/>
              <a:buAutoNum type="arabicPeriod"/>
            </a:pPr>
            <a:r>
              <a:rPr lang="en-GB" sz="2400" dirty="0" smtClean="0"/>
              <a:t>Summarise price changes and their impact on affected households.</a:t>
            </a:r>
            <a:endParaRPr lang="en-US" sz="2400" dirty="0" smtClean="0"/>
          </a:p>
          <a:p>
            <a:pPr marL="514350" lvl="0" indent="-514350">
              <a:buFont typeface="+mj-lt"/>
              <a:buAutoNum type="arabicPeriod"/>
            </a:pPr>
            <a:r>
              <a:rPr lang="en-GB" sz="2400" dirty="0" smtClean="0"/>
              <a:t>How has market integration been affected?</a:t>
            </a:r>
            <a:endParaRPr lang="en-US" sz="2400" dirty="0" smtClean="0"/>
          </a:p>
          <a:p>
            <a:pPr marL="514350" lvl="0" indent="-514350">
              <a:buFont typeface="+mj-lt"/>
              <a:buAutoNum type="arabicPeriod"/>
            </a:pPr>
            <a:r>
              <a:rPr lang="en-GB" sz="2400" dirty="0" smtClean="0"/>
              <a:t>Are there changes in the number of actors? Have competition and market power been affected?</a:t>
            </a:r>
          </a:p>
          <a:p>
            <a:pPr marL="514350" lvl="0" indent="-514350">
              <a:buFont typeface="+mj-lt"/>
              <a:buAutoNum type="arabicPeriod"/>
            </a:pPr>
            <a:r>
              <a:rPr lang="en-GB" sz="2400" dirty="0" smtClean="0"/>
              <a:t>Can the market system respond to the gaps outlined in the ‘Summary’?</a:t>
            </a:r>
            <a:endParaRPr lang="en-US" sz="2400" dirty="0"/>
          </a:p>
        </p:txBody>
      </p:sp>
    </p:spTree>
  </p:cSld>
  <p:clrMapOvr>
    <a:masterClrMapping/>
  </p:clrMapOvr>
  <p:timing>
    <p:tnLst>
      <p:par>
        <p:cTn id="1" dur="indefinite" restart="never" nodeType="tmRoot"/>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8914" name="Title 1"/>
          <p:cNvSpPr>
            <a:spLocks noGrp="1"/>
          </p:cNvSpPr>
          <p:nvPr>
            <p:ph type="title"/>
          </p:nvPr>
        </p:nvSpPr>
        <p:spPr>
          <a:xfrm>
            <a:off x="231775" y="228600"/>
            <a:ext cx="8686800" cy="990600"/>
          </a:xfrm>
        </p:spPr>
        <p:txBody>
          <a:bodyPr/>
          <a:lstStyle/>
          <a:p>
            <a:pPr eaLnBrk="1" hangingPunct="1"/>
            <a:r>
              <a:rPr lang="en-US" dirty="0">
                <a:latin typeface="Corbel"/>
                <a:cs typeface="Corbel"/>
              </a:rPr>
              <a:t>Key</a:t>
            </a:r>
            <a:r>
              <a:rPr lang="en-US" dirty="0" smtClean="0">
                <a:latin typeface="Corbel"/>
                <a:cs typeface="Corbel"/>
              </a:rPr>
              <a:t> points</a:t>
            </a:r>
            <a:endParaRPr lang="en-US" dirty="0">
              <a:latin typeface="Corbel"/>
              <a:cs typeface="Corbel"/>
            </a:endParaRPr>
          </a:p>
        </p:txBody>
      </p:sp>
      <p:sp>
        <p:nvSpPr>
          <p:cNvPr id="3" name="Content Placeholder 2"/>
          <p:cNvSpPr>
            <a:spLocks noGrp="1"/>
          </p:cNvSpPr>
          <p:nvPr>
            <p:ph idx="1"/>
          </p:nvPr>
        </p:nvSpPr>
        <p:spPr>
          <a:xfrm>
            <a:off x="113243" y="1587283"/>
            <a:ext cx="8912225" cy="5156417"/>
          </a:xfrm>
        </p:spPr>
        <p:txBody>
          <a:bodyPr>
            <a:normAutofit/>
          </a:bodyPr>
          <a:lstStyle/>
          <a:p>
            <a:pPr lvl="0">
              <a:spcAft>
                <a:spcPts val="600"/>
              </a:spcAft>
            </a:pPr>
            <a:r>
              <a:rPr lang="en-GB" dirty="0" smtClean="0"/>
              <a:t>Essential questions to answer:</a:t>
            </a:r>
            <a:endParaRPr lang="en-US" dirty="0" smtClean="0"/>
          </a:p>
          <a:p>
            <a:pPr lvl="1">
              <a:spcAft>
                <a:spcPts val="600"/>
              </a:spcAft>
            </a:pPr>
            <a:r>
              <a:rPr lang="en-GB" dirty="0" smtClean="0"/>
              <a:t>Can markets respond to the gap?</a:t>
            </a:r>
            <a:endParaRPr lang="en-US" dirty="0" smtClean="0"/>
          </a:p>
          <a:p>
            <a:pPr lvl="1">
              <a:spcAft>
                <a:spcPts val="600"/>
              </a:spcAft>
            </a:pPr>
            <a:r>
              <a:rPr lang="en-GB" dirty="0" smtClean="0"/>
              <a:t>Can households respond to the gap?</a:t>
            </a:r>
            <a:endParaRPr lang="en-US" dirty="0" smtClean="0"/>
          </a:p>
          <a:p>
            <a:pPr>
              <a:spcAft>
                <a:spcPts val="1200"/>
              </a:spcAft>
            </a:pPr>
            <a:r>
              <a:rPr lang="en-GB" dirty="0" smtClean="0"/>
              <a:t>We need to determine whether priorities are for survival needs or </a:t>
            </a:r>
            <a:r>
              <a:rPr lang="en-GB" b="1" dirty="0" smtClean="0">
                <a:solidFill>
                  <a:srgbClr val="FF0000"/>
                </a:solidFill>
              </a:rPr>
              <a:t>livelihoods protection</a:t>
            </a:r>
            <a:r>
              <a:rPr lang="en-US" dirty="0" smtClean="0"/>
              <a:t>.</a:t>
            </a:r>
          </a:p>
          <a:p>
            <a:pPr lvl="0">
              <a:spcAft>
                <a:spcPts val="1200"/>
              </a:spcAft>
            </a:pPr>
            <a:r>
              <a:rPr lang="en-GB" dirty="0" smtClean="0"/>
              <a:t>The duration of the gap is also important, not just its quantity. Seasonality.</a:t>
            </a:r>
            <a:endParaRPr lang="en-US" dirty="0" smtClean="0"/>
          </a:p>
          <a:p>
            <a:pPr>
              <a:spcAft>
                <a:spcPts val="600"/>
              </a:spcAft>
            </a:pPr>
            <a:r>
              <a:rPr lang="en-GB" dirty="0" smtClean="0"/>
              <a:t>EMMA uses household gap analysis data, but does not produce it</a:t>
            </a:r>
            <a:r>
              <a:rPr lang="en-US" dirty="0" smtClean="0"/>
              <a:t>. </a:t>
            </a:r>
            <a:r>
              <a:rPr lang="en-US" b="1" dirty="0" smtClean="0"/>
              <a:t>How will we get it?</a:t>
            </a:r>
            <a:endParaRPr lang="en-US" b="1" dirty="0">
              <a:latin typeface="Corbel"/>
              <a:cs typeface="Corbe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Emergency Market Mapping and Analysis (EMMA Toolkit)</a:t>
            </a:r>
          </a:p>
        </p:txBody>
      </p:sp>
      <p:sp>
        <p:nvSpPr>
          <p:cNvPr id="3" name="Text Placeholder 2"/>
          <p:cNvSpPr>
            <a:spLocks noGrp="1"/>
          </p:cNvSpPr>
          <p:nvPr>
            <p:ph type="body" idx="1"/>
          </p:nvPr>
        </p:nvSpPr>
        <p:spPr/>
        <p:txBody>
          <a:bodyPr>
            <a:normAutofit/>
          </a:bodyPr>
          <a:lstStyle/>
          <a:p>
            <a:r>
              <a:rPr lang="en-US" sz="3600" dirty="0" smtClean="0"/>
              <a:t>Session 2</a:t>
            </a:r>
            <a:endParaRPr lang="en-US" sz="36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1190057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 analysis and recommendations</a:t>
            </a:r>
            <a:endParaRPr lang="en-US" dirty="0"/>
          </a:p>
        </p:txBody>
      </p:sp>
      <p:sp>
        <p:nvSpPr>
          <p:cNvPr id="3" name="Text Placeholder 2"/>
          <p:cNvSpPr>
            <a:spLocks noGrp="1"/>
          </p:cNvSpPr>
          <p:nvPr>
            <p:ph type="body" idx="1"/>
          </p:nvPr>
        </p:nvSpPr>
        <p:spPr/>
        <p:txBody>
          <a:bodyPr>
            <a:normAutofit/>
          </a:bodyPr>
          <a:lstStyle/>
          <a:p>
            <a:r>
              <a:rPr lang="en-US" sz="2800" dirty="0" smtClean="0"/>
              <a:t>Session 10</a:t>
            </a:r>
            <a:endParaRPr lang="en-US" sz="2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76584049"/>
      </p:ext>
    </p:extLst>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Session guide</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187950226"/>
              </p:ext>
            </p:extLst>
          </p:nvPr>
        </p:nvGraphicFramePr>
        <p:xfrm>
          <a:off x="230188" y="1818021"/>
          <a:ext cx="8674101" cy="4525018"/>
        </p:xfrm>
        <a:graphic>
          <a:graphicData uri="http://schemas.openxmlformats.org/drawingml/2006/table">
            <a:tbl>
              <a:tblPr firstRow="1" bandRow="1">
                <a:tableStyleId>{616DA210-FB5B-4158-B5E0-FEB733F419BA}</a:tableStyleId>
              </a:tblPr>
              <a:tblGrid>
                <a:gridCol w="3031274"/>
                <a:gridCol w="1399831"/>
                <a:gridCol w="4242996"/>
              </a:tblGrid>
              <a:tr h="861761">
                <a:tc>
                  <a:txBody>
                    <a:bodyPr/>
                    <a:lstStyle/>
                    <a:p>
                      <a:pPr algn="ctr"/>
                      <a:r>
                        <a:rPr lang="en-GB" sz="2800" dirty="0" smtClean="0"/>
                        <a:t>Section</a:t>
                      </a:r>
                      <a:endParaRPr lang="en-GB" sz="2800" b="1" dirty="0"/>
                    </a:p>
                  </a:txBody>
                  <a:tcPr anchor="ctr"/>
                </a:tc>
                <a:tc>
                  <a:txBody>
                    <a:bodyPr/>
                    <a:lstStyle/>
                    <a:p>
                      <a:pPr algn="ctr"/>
                      <a:r>
                        <a:rPr lang="en-GB" sz="2800" dirty="0" smtClean="0"/>
                        <a:t>Timing</a:t>
                      </a:r>
                      <a:endParaRPr lang="en-GB" sz="2800" b="1" dirty="0"/>
                    </a:p>
                  </a:txBody>
                  <a:tcPr anchor="ctr"/>
                </a:tc>
                <a:tc>
                  <a:txBody>
                    <a:bodyPr/>
                    <a:lstStyle/>
                    <a:p>
                      <a:pPr algn="ctr"/>
                      <a:r>
                        <a:rPr lang="en-GB" sz="2800" dirty="0" smtClean="0"/>
                        <a:t>Comments</a:t>
                      </a:r>
                      <a:endParaRPr lang="en-GB" sz="2800" b="1" dirty="0"/>
                    </a:p>
                  </a:txBody>
                  <a:tcPr anchor="ctr"/>
                </a:tc>
              </a:tr>
              <a:tr h="886749">
                <a:tc>
                  <a:txBody>
                    <a:bodyPr/>
                    <a:lstStyle/>
                    <a:p>
                      <a:r>
                        <a:rPr lang="en-GB" sz="2800" dirty="0" smtClean="0"/>
                        <a:t>Introduction</a:t>
                      </a:r>
                      <a:endParaRPr lang="en-GB" sz="2800" dirty="0"/>
                    </a:p>
                  </a:txBody>
                  <a:tcPr/>
                </a:tc>
                <a:tc>
                  <a:txBody>
                    <a:bodyPr/>
                    <a:lstStyle/>
                    <a:p>
                      <a:r>
                        <a:rPr lang="en-GB" sz="2800" dirty="0" smtClean="0"/>
                        <a:t>10</a:t>
                      </a:r>
                      <a:endParaRPr lang="en-GB" sz="2800" dirty="0"/>
                    </a:p>
                  </a:txBody>
                  <a:tcPr/>
                </a:tc>
                <a:tc>
                  <a:txBody>
                    <a:bodyPr/>
                    <a:lstStyle/>
                    <a:p>
                      <a:endParaRPr lang="en-GB" sz="2800" dirty="0"/>
                    </a:p>
                  </a:txBody>
                  <a:tcPr/>
                </a:tc>
              </a:tr>
              <a:tr h="886749">
                <a:tc>
                  <a:txBody>
                    <a:bodyPr/>
                    <a:lstStyle/>
                    <a:p>
                      <a:r>
                        <a:rPr lang="en-GB" sz="2800" dirty="0" smtClean="0"/>
                        <a:t>Scenario 6: Response options</a:t>
                      </a:r>
                      <a:endParaRPr lang="en-GB" sz="2800" dirty="0"/>
                    </a:p>
                  </a:txBody>
                  <a:tcPr/>
                </a:tc>
                <a:tc>
                  <a:txBody>
                    <a:bodyPr/>
                    <a:lstStyle/>
                    <a:p>
                      <a:r>
                        <a:rPr lang="en-GB" sz="2800" dirty="0" smtClean="0"/>
                        <a:t>30</a:t>
                      </a:r>
                      <a:endParaRPr lang="en-GB" sz="2800" dirty="0"/>
                    </a:p>
                  </a:txBody>
                  <a:tcPr/>
                </a:tc>
                <a:tc>
                  <a:txBody>
                    <a:bodyPr/>
                    <a:lstStyle/>
                    <a:p>
                      <a:endParaRPr lang="en-GB" sz="2800" dirty="0"/>
                    </a:p>
                  </a:txBody>
                  <a:tcPr/>
                </a:tc>
              </a:tr>
              <a:tr h="886749">
                <a:tc>
                  <a:txBody>
                    <a:bodyPr/>
                    <a:lstStyle/>
                    <a:p>
                      <a:r>
                        <a:rPr lang="en-GB" sz="2800" dirty="0" smtClean="0"/>
                        <a:t>Scenario 7:</a:t>
                      </a:r>
                      <a:r>
                        <a:rPr lang="en-GB" sz="2800" baseline="0" dirty="0" smtClean="0"/>
                        <a:t> Recommendations</a:t>
                      </a:r>
                      <a:endParaRPr lang="en-GB" sz="2800" dirty="0" smtClean="0"/>
                    </a:p>
                  </a:txBody>
                  <a:tcPr/>
                </a:tc>
                <a:tc>
                  <a:txBody>
                    <a:bodyPr/>
                    <a:lstStyle/>
                    <a:p>
                      <a:r>
                        <a:rPr lang="en-GB" sz="2800" dirty="0" smtClean="0"/>
                        <a:t>30</a:t>
                      </a:r>
                      <a:endParaRPr lang="en-GB" sz="2800" dirty="0"/>
                    </a:p>
                  </a:txBody>
                  <a:tcPr/>
                </a:tc>
                <a:tc>
                  <a:txBody>
                    <a:bodyPr/>
                    <a:lstStyle/>
                    <a:p>
                      <a:endParaRPr lang="en-GB" sz="2800" dirty="0"/>
                    </a:p>
                  </a:txBody>
                  <a:tcPr/>
                </a:tc>
              </a:tr>
              <a:tr h="886749">
                <a:tc>
                  <a:txBody>
                    <a:bodyPr/>
                    <a:lstStyle/>
                    <a:p>
                      <a:r>
                        <a:rPr lang="en-GB" sz="2800" dirty="0" smtClean="0"/>
                        <a:t>Debrief</a:t>
                      </a:r>
                      <a:endParaRPr lang="en-GB" sz="2800" dirty="0"/>
                    </a:p>
                  </a:txBody>
                  <a:tcPr/>
                </a:tc>
                <a:tc>
                  <a:txBody>
                    <a:bodyPr/>
                    <a:lstStyle/>
                    <a:p>
                      <a:r>
                        <a:rPr lang="en-GB" sz="2800" dirty="0" smtClean="0"/>
                        <a:t>10’</a:t>
                      </a:r>
                      <a:endParaRPr lang="en-GB" sz="2800" dirty="0"/>
                    </a:p>
                  </a:txBody>
                  <a:tcPr/>
                </a:tc>
                <a:tc>
                  <a:txBody>
                    <a:bodyPr/>
                    <a:lstStyle/>
                    <a:p>
                      <a:endParaRPr lang="en-GB" sz="2800" dirty="0"/>
                    </a:p>
                  </a:txBody>
                  <a:tcPr/>
                </a:tc>
              </a:tr>
            </a:tbl>
          </a:graphicData>
        </a:graphic>
      </p:graphicFrame>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8000"/>
                </a:solidFill>
              </a:rPr>
              <a:t>Agree </a:t>
            </a:r>
            <a:r>
              <a:rPr lang="en-GB" dirty="0" smtClean="0"/>
              <a:t>or </a:t>
            </a:r>
            <a:r>
              <a:rPr lang="en-GB" dirty="0" smtClean="0">
                <a:solidFill>
                  <a:srgbClr val="FF0000"/>
                </a:solidFill>
              </a:rPr>
              <a:t>Disagree</a:t>
            </a:r>
            <a:r>
              <a:rPr lang="en-GB" dirty="0" smtClean="0">
                <a:solidFill>
                  <a:schemeClr val="tx1"/>
                </a:solidFill>
              </a:rPr>
              <a:t>?</a:t>
            </a:r>
            <a:endParaRPr lang="en-GB" dirty="0">
              <a:solidFill>
                <a:schemeClr val="tx1"/>
              </a:solidFill>
            </a:endParaRPr>
          </a:p>
        </p:txBody>
      </p:sp>
      <p:sp>
        <p:nvSpPr>
          <p:cNvPr id="3" name="Content Placeholder 2"/>
          <p:cNvSpPr>
            <a:spLocks noGrp="1"/>
          </p:cNvSpPr>
          <p:nvPr>
            <p:ph idx="1"/>
          </p:nvPr>
        </p:nvSpPr>
        <p:spPr>
          <a:xfrm>
            <a:off x="89998" y="1641242"/>
            <a:ext cx="8965102" cy="5505806"/>
          </a:xfrm>
        </p:spPr>
        <p:txBody>
          <a:bodyPr>
            <a:noAutofit/>
          </a:bodyPr>
          <a:lstStyle/>
          <a:p>
            <a:pPr marL="514350" indent="-514350">
              <a:spcAft>
                <a:spcPts val="1200"/>
              </a:spcAft>
              <a:buFont typeface="+mj-lt"/>
              <a:buAutoNum type="arabicPeriod"/>
            </a:pPr>
            <a:r>
              <a:rPr lang="en-GB" sz="2400" dirty="0" smtClean="0"/>
              <a:t>Women are able to do the same type of casual labour as men in cash for work projects.</a:t>
            </a:r>
          </a:p>
          <a:p>
            <a:pPr marL="514350" indent="-514350">
              <a:spcAft>
                <a:spcPts val="1200"/>
              </a:spcAft>
              <a:buFont typeface="+mj-lt"/>
              <a:buAutoNum type="arabicPeriod"/>
            </a:pPr>
            <a:r>
              <a:rPr lang="en-GB" sz="2400" dirty="0" smtClean="0"/>
              <a:t>Women will spend cash transfers more appropriately than men.</a:t>
            </a:r>
          </a:p>
          <a:p>
            <a:pPr marL="514350" indent="-514350">
              <a:spcAft>
                <a:spcPts val="1200"/>
              </a:spcAft>
              <a:buFont typeface="+mj-lt"/>
              <a:buAutoNum type="arabicPeriod"/>
            </a:pPr>
            <a:r>
              <a:rPr lang="en-GB" sz="2400" dirty="0" smtClean="0"/>
              <a:t>Women’s expenditure tends to be on general household food and necessities, not on livelihoods and assets.</a:t>
            </a:r>
          </a:p>
          <a:p>
            <a:pPr marL="514350" indent="-514350">
              <a:spcAft>
                <a:spcPts val="1200"/>
              </a:spcAft>
              <a:buFont typeface="+mj-lt"/>
              <a:buAutoNum type="arabicPeriod"/>
            </a:pPr>
            <a:r>
              <a:rPr lang="en-GB" sz="2400" dirty="0" smtClean="0"/>
              <a:t>Informal female petty traders along roadsides are not included in formal market assessments investigating larger trends like integration, supply, demand, etc.</a:t>
            </a:r>
          </a:p>
          <a:p>
            <a:pPr marL="514350" indent="-514350">
              <a:spcAft>
                <a:spcPts val="1200"/>
              </a:spcAft>
              <a:buFont typeface="+mj-lt"/>
              <a:buAutoNum type="arabicPeriod"/>
            </a:pPr>
            <a:r>
              <a:rPr lang="en-GB" sz="2400" dirty="0" smtClean="0"/>
              <a:t>Sex disaggregated data are not practical in a rapid assessment of markets during an emergency.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2" nodeType="clickEffect">
                                  <p:stCondLst>
                                    <p:cond delay="0"/>
                                  </p:stCondLst>
                                  <p:childTnLst>
                                    <p:set>
                                      <p:cBhvr>
                                        <p:cTn id="4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2" nodeType="clickEffect">
                                  <p:stCondLst>
                                    <p:cond delay="0"/>
                                  </p:stCondLst>
                                  <p:childTnLst>
                                    <p:set>
                                      <p:cBhvr>
                                        <p:cTn id="5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2" nodeType="clickEffect">
                                  <p:stCondLst>
                                    <p:cond delay="0"/>
                                  </p:stCondLst>
                                  <p:childTnLst>
                                    <p:set>
                                      <p:cBhvr>
                                        <p:cTn id="5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2" nodeType="clickEffect">
                                  <p:stCondLst>
                                    <p:cond delay="0"/>
                                  </p:stCondLst>
                                  <p:childTnLst>
                                    <p:set>
                                      <p:cBhvr>
                                        <p:cTn id="5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2" nodeType="clickEffect">
                                  <p:stCondLst>
                                    <p:cond delay="0"/>
                                  </p:stCondLst>
                                  <p:childTnLst>
                                    <p:set>
                                      <p:cBhvr>
                                        <p:cTn id="6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3" nodeType="clickEffect">
                                  <p:stCondLst>
                                    <p:cond delay="0"/>
                                  </p:stCondLst>
                                  <p:childTnLst>
                                    <p:set>
                                      <p:cBhvr>
                                        <p:cTn id="6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3" nodeType="clickEffect">
                                  <p:stCondLst>
                                    <p:cond delay="0"/>
                                  </p:stCondLst>
                                  <p:childTnLst>
                                    <p:set>
                                      <p:cBhvr>
                                        <p:cTn id="7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3" nodeType="clickEffect">
                                  <p:stCondLst>
                                    <p:cond delay="0"/>
                                  </p:stCondLst>
                                  <p:childTnLst>
                                    <p:set>
                                      <p:cBhvr>
                                        <p:cTn id="7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3" nodeType="clickEffect">
                                  <p:stCondLst>
                                    <p:cond delay="0"/>
                                  </p:stCondLst>
                                  <p:childTnLst>
                                    <p:set>
                                      <p:cBhvr>
                                        <p:cTn id="7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3" nodeType="clickEffect">
                                  <p:stCondLst>
                                    <p:cond delay="0"/>
                                  </p:stCondLst>
                                  <p:childTnLst>
                                    <p:set>
                                      <p:cBhvr>
                                        <p:cTn id="8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4" nodeType="clickEffect">
                                  <p:stCondLst>
                                    <p:cond delay="0"/>
                                  </p:stCondLst>
                                  <p:childTnLst>
                                    <p:set>
                                      <p:cBhvr>
                                        <p:cTn id="8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4" nodeType="clickEffect">
                                  <p:stCondLst>
                                    <p:cond delay="0"/>
                                  </p:stCondLst>
                                  <p:childTnLst>
                                    <p:set>
                                      <p:cBhvr>
                                        <p:cTn id="9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4" nodeType="clickEffect">
                                  <p:stCondLst>
                                    <p:cond delay="0"/>
                                  </p:stCondLst>
                                  <p:childTnLst>
                                    <p:set>
                                      <p:cBhvr>
                                        <p:cTn id="9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4" nodeType="clickEffect">
                                  <p:stCondLst>
                                    <p:cond delay="0"/>
                                  </p:stCondLst>
                                  <p:childTnLst>
                                    <p:set>
                                      <p:cBhvr>
                                        <p:cTn id="9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4" nodeType="clickEffect">
                                  <p:stCondLst>
                                    <p:cond delay="0"/>
                                  </p:stCondLst>
                                  <p:childTnLst>
                                    <p:set>
                                      <p:cBhvr>
                                        <p:cTn id="10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5" nodeType="clickEffect">
                                  <p:stCondLst>
                                    <p:cond delay="0"/>
                                  </p:stCondLst>
                                  <p:childTnLst>
                                    <p:set>
                                      <p:cBhvr>
                                        <p:cTn id="10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5" nodeType="clickEffect">
                                  <p:stCondLst>
                                    <p:cond delay="0"/>
                                  </p:stCondLst>
                                  <p:childTnLst>
                                    <p:set>
                                      <p:cBhvr>
                                        <p:cTn id="1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5" nodeType="clickEffect">
                                  <p:stCondLst>
                                    <p:cond delay="0"/>
                                  </p:stCondLst>
                                  <p:childTnLst>
                                    <p:set>
                                      <p:cBhvr>
                                        <p:cTn id="1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5" nodeType="clickEffect">
                                  <p:stCondLst>
                                    <p:cond delay="0"/>
                                  </p:stCondLst>
                                  <p:childTnLst>
                                    <p:set>
                                      <p:cBhvr>
                                        <p:cTn id="1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5" nodeType="clickEffect">
                                  <p:stCondLst>
                                    <p:cond delay="0"/>
                                  </p:stCondLst>
                                  <p:childTnLst>
                                    <p:set>
                                      <p:cBhvr>
                                        <p:cTn id="1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3" grpId="2" build="p"/>
      <p:bldP spid="3" grpId="3" build="p"/>
      <p:bldP spid="3" grpId="4" build="p"/>
      <p:bldP spid="3" grpId="5" build="p"/>
    </p:bldLst>
  </p:timing>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18434" name="Title 1"/>
          <p:cNvSpPr>
            <a:spLocks noGrp="1"/>
          </p:cNvSpPr>
          <p:nvPr>
            <p:ph type="title"/>
          </p:nvPr>
        </p:nvSpPr>
        <p:spPr>
          <a:xfrm>
            <a:off x="229698" y="-27217"/>
            <a:ext cx="8674470" cy="1143000"/>
          </a:xfrm>
        </p:spPr>
        <p:txBody>
          <a:bodyPr/>
          <a:lstStyle/>
          <a:p>
            <a:r>
              <a:rPr lang="en-GB">
                <a:ea typeface="ＭＳ Ｐゴシック" charset="-128"/>
                <a:cs typeface="ＭＳ Ｐゴシック" charset="-128"/>
              </a:rPr>
              <a:t>Session outcomes</a:t>
            </a:r>
          </a:p>
        </p:txBody>
      </p:sp>
      <p:sp>
        <p:nvSpPr>
          <p:cNvPr id="18435" name="Content Placeholder 2"/>
          <p:cNvSpPr>
            <a:spLocks noGrp="1"/>
          </p:cNvSpPr>
          <p:nvPr>
            <p:ph idx="1"/>
          </p:nvPr>
        </p:nvSpPr>
        <p:spPr>
          <a:xfrm>
            <a:off x="98248" y="1563265"/>
            <a:ext cx="8910288" cy="5637591"/>
          </a:xfrm>
        </p:spPr>
        <p:txBody>
          <a:bodyPr>
            <a:noAutofit/>
          </a:bodyPr>
          <a:lstStyle/>
          <a:p>
            <a:pPr>
              <a:spcAft>
                <a:spcPts val="1800"/>
              </a:spcAft>
            </a:pPr>
            <a:r>
              <a:rPr lang="en-GB" sz="2800" dirty="0" smtClean="0">
                <a:ea typeface="ＭＳ Ｐゴシック" charset="-128"/>
                <a:cs typeface="ＭＳ Ｐゴシック" charset="-128"/>
              </a:rPr>
              <a:t>Explain the importance of response options analysis.</a:t>
            </a:r>
          </a:p>
          <a:p>
            <a:pPr>
              <a:spcAft>
                <a:spcPts val="1800"/>
              </a:spcAft>
            </a:pPr>
            <a:r>
              <a:rPr lang="en-GB" sz="2800" dirty="0" smtClean="0">
                <a:ea typeface="ＭＳ Ｐゴシック" charset="-128"/>
                <a:cs typeface="ＭＳ Ｐゴシック" charset="-128"/>
              </a:rPr>
              <a:t>Identify strengths and weaknesses of response options in relation to objectives and other criteria.</a:t>
            </a:r>
          </a:p>
          <a:p>
            <a:pPr>
              <a:spcAft>
                <a:spcPts val="1800"/>
              </a:spcAft>
            </a:pPr>
            <a:r>
              <a:rPr lang="en-GB" sz="2800" dirty="0" smtClean="0">
                <a:ea typeface="ＭＳ Ｐゴシック" charset="-128"/>
                <a:cs typeface="ＭＳ Ｐゴシック" charset="-128"/>
              </a:rPr>
              <a:t>Identify direct and indirect response options.</a:t>
            </a:r>
          </a:p>
          <a:p>
            <a:pPr>
              <a:spcAft>
                <a:spcPts val="1800"/>
              </a:spcAft>
            </a:pPr>
            <a:r>
              <a:rPr lang="en-GB" sz="2800" dirty="0" smtClean="0">
                <a:ea typeface="ＭＳ Ｐゴシック" charset="-128"/>
                <a:cs typeface="ＭＳ Ｐゴシック" charset="-128"/>
              </a:rPr>
              <a:t>Suggest cash transfer or in-kind responses.</a:t>
            </a:r>
          </a:p>
          <a:p>
            <a:pPr lvl="0">
              <a:spcAft>
                <a:spcPts val="1800"/>
              </a:spcAft>
            </a:pPr>
            <a:r>
              <a:rPr lang="en-GB" sz="2800" dirty="0" smtClean="0"/>
              <a:t>Consolidate assessment and response options into clearly stated recommendations.</a:t>
            </a:r>
          </a:p>
          <a:p>
            <a:pPr lvl="0">
              <a:spcAft>
                <a:spcPts val="1800"/>
              </a:spcAft>
            </a:pPr>
            <a:r>
              <a:rPr lang="en-GB" sz="2800" dirty="0" smtClean="0"/>
              <a:t>Use EMMA tools for analysing response options and recommendations</a:t>
            </a:r>
            <a:endParaRPr lang="en-US" sz="2800" dirty="0" smtClean="0"/>
          </a:p>
        </p:txBody>
      </p:sp>
    </p:spTree>
  </p:cSld>
  <p:clrMapOvr>
    <a:masterClrMapping/>
  </p:clrMapOvr>
  <p:transition/>
  <p:timing>
    <p:tnLst>
      <p:par>
        <p:cTn id="1" dur="indefinite" restart="never" nodeType="tmRoot"/>
      </p:par>
    </p:tnLst>
    <p:bldLst>
      <p:bldP spid="18435" grpId="0" build="p">
        <p:tmplLst>
          <p:tmpl lvl="1">
            <p:tnLst>
              <p:par>
                <p:cTn presetID="1" presetClass="entr" presetSubtype="0" fill="hold" nodeType="clickEffect">
                  <p:stCondLst>
                    <p:cond delay="0"/>
                  </p:stCondLst>
                  <p:childTnLst>
                    <p:set>
                      <p:cBhvr>
                        <p:cTn dur="1" fill="hold">
                          <p:stCondLst>
                            <p:cond delay="0"/>
                          </p:stCondLst>
                        </p:cTn>
                        <p:tgtEl>
                          <p:spTgt spid="18435"/>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8435"/>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8435"/>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8435"/>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8435"/>
                        </p:tgtEl>
                        <p:attrNameLst>
                          <p:attrName>style.visibility</p:attrName>
                        </p:attrNameLst>
                      </p:cBhvr>
                      <p:to>
                        <p:strVal val="visible"/>
                      </p:to>
                    </p:set>
                  </p:childTnLst>
                </p:cTn>
              </p:par>
            </p:tnLst>
          </p:tmpl>
        </p:tmplLst>
      </p:bldP>
    </p:bldLst>
  </p:timing>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1794" name="Title 1"/>
          <p:cNvSpPr>
            <a:spLocks noGrp="1"/>
          </p:cNvSpPr>
          <p:nvPr>
            <p:ph type="title"/>
          </p:nvPr>
        </p:nvSpPr>
        <p:spPr/>
        <p:txBody>
          <a:bodyPr/>
          <a:lstStyle/>
          <a:p>
            <a:pPr eaLnBrk="1" hangingPunct="1"/>
            <a:r>
              <a:rPr lang="en-GB" b="1" dirty="0" smtClean="0">
                <a:latin typeface="Corbel"/>
                <a:cs typeface="Corbel"/>
              </a:rPr>
              <a:t>Response analysis: rationale</a:t>
            </a:r>
          </a:p>
        </p:txBody>
      </p:sp>
      <p:sp>
        <p:nvSpPr>
          <p:cNvPr id="161795" name="Content Placeholder 2"/>
          <p:cNvSpPr>
            <a:spLocks noGrp="1"/>
          </p:cNvSpPr>
          <p:nvPr>
            <p:ph idx="1"/>
          </p:nvPr>
        </p:nvSpPr>
        <p:spPr>
          <a:xfrm>
            <a:off x="230188" y="1601787"/>
            <a:ext cx="8674100" cy="5256213"/>
          </a:xfrm>
        </p:spPr>
        <p:txBody>
          <a:bodyPr/>
          <a:lstStyle/>
          <a:p>
            <a:pPr eaLnBrk="1" hangingPunct="1">
              <a:spcAft>
                <a:spcPts val="1200"/>
              </a:spcAft>
            </a:pPr>
            <a:r>
              <a:rPr lang="en-GB" dirty="0" smtClean="0">
                <a:latin typeface="Corbel"/>
                <a:cs typeface="Corbel"/>
              </a:rPr>
              <a:t>Determine what response logic is most appropriate in each critical market system</a:t>
            </a:r>
          </a:p>
          <a:p>
            <a:pPr eaLnBrk="1" hangingPunct="1">
              <a:spcAft>
                <a:spcPts val="1200"/>
              </a:spcAft>
            </a:pPr>
            <a:r>
              <a:rPr lang="en-GB" dirty="0" smtClean="0">
                <a:latin typeface="Corbel"/>
                <a:cs typeface="Corbel"/>
              </a:rPr>
              <a:t>Decide what type of direct assistance or other kinds of indirect action, including further investigation, to recommend</a:t>
            </a:r>
          </a:p>
          <a:p>
            <a:pPr eaLnBrk="1" hangingPunct="1">
              <a:spcAft>
                <a:spcPts val="1200"/>
              </a:spcAft>
            </a:pPr>
            <a:r>
              <a:rPr lang="en-GB" dirty="0" smtClean="0">
                <a:latin typeface="Corbel"/>
                <a:cs typeface="Corbel"/>
              </a:rPr>
              <a:t>Estimate how much assistance is required</a:t>
            </a:r>
          </a:p>
          <a:p>
            <a:pPr eaLnBrk="1" hangingPunct="1">
              <a:spcAft>
                <a:spcPts val="1200"/>
              </a:spcAft>
            </a:pPr>
            <a:r>
              <a:rPr lang="en-GB" dirty="0" smtClean="0">
                <a:latin typeface="Corbel"/>
                <a:cs typeface="Corbel"/>
              </a:rPr>
              <a:t>Describe when, and for how long, assistance or other indirect support should be provided, and how its impact could be monitored</a:t>
            </a:r>
          </a:p>
        </p:txBody>
      </p:sp>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7699" name="Rectangle 2"/>
          <p:cNvSpPr>
            <a:spLocks noGrp="1" noChangeArrowheads="1"/>
          </p:cNvSpPr>
          <p:nvPr>
            <p:ph type="title"/>
          </p:nvPr>
        </p:nvSpPr>
        <p:spPr>
          <a:xfrm>
            <a:off x="345144" y="155448"/>
            <a:ext cx="8446968" cy="1252728"/>
          </a:xfrm>
        </p:spPr>
        <p:txBody>
          <a:bodyPr>
            <a:noAutofit/>
          </a:bodyPr>
          <a:lstStyle/>
          <a:p>
            <a:r>
              <a:rPr lang="en-GB" sz="3600" b="1" dirty="0" smtClean="0">
                <a:solidFill>
                  <a:srgbClr val="FFC800"/>
                </a:solidFill>
                <a:latin typeface="Corbel"/>
                <a:cs typeface="Corbel"/>
              </a:rPr>
              <a:t>What is the purpose of response analysis?</a:t>
            </a:r>
          </a:p>
        </p:txBody>
      </p:sp>
      <p:sp>
        <p:nvSpPr>
          <p:cNvPr id="157700" name="Rectangle 3"/>
          <p:cNvSpPr>
            <a:spLocks noGrp="1" noChangeArrowheads="1"/>
          </p:cNvSpPr>
          <p:nvPr>
            <p:ph idx="1"/>
          </p:nvPr>
        </p:nvSpPr>
        <p:spPr>
          <a:xfrm>
            <a:off x="229698" y="1447800"/>
            <a:ext cx="8674470" cy="5295900"/>
          </a:xfrm>
        </p:spPr>
        <p:txBody>
          <a:bodyPr>
            <a:normAutofit/>
          </a:bodyPr>
          <a:lstStyle/>
          <a:p>
            <a:pPr>
              <a:spcAft>
                <a:spcPts val="1800"/>
              </a:spcAft>
              <a:buFont typeface="Wingdings" pitchFamily="2" charset="2"/>
              <a:buNone/>
            </a:pPr>
            <a:r>
              <a:rPr lang="en-GB" altLang="zh-CN" b="1" dirty="0" smtClean="0">
                <a:latin typeface="Corbel"/>
                <a:cs typeface="Corbel"/>
              </a:rPr>
              <a:t>To identify responses that are most:</a:t>
            </a:r>
          </a:p>
          <a:p>
            <a:pPr>
              <a:spcAft>
                <a:spcPts val="1800"/>
              </a:spcAft>
            </a:pPr>
            <a:r>
              <a:rPr lang="en-GB" altLang="zh-CN" dirty="0" smtClean="0">
                <a:latin typeface="Corbel"/>
                <a:cs typeface="Corbel"/>
              </a:rPr>
              <a:t>Appropriate and acceptable</a:t>
            </a:r>
          </a:p>
          <a:p>
            <a:pPr>
              <a:spcAft>
                <a:spcPts val="1800"/>
              </a:spcAft>
            </a:pPr>
            <a:r>
              <a:rPr lang="en-GB" altLang="zh-CN" dirty="0" smtClean="0">
                <a:latin typeface="Corbel"/>
                <a:cs typeface="Corbel"/>
              </a:rPr>
              <a:t>Feasible</a:t>
            </a:r>
          </a:p>
          <a:p>
            <a:pPr>
              <a:spcAft>
                <a:spcPts val="1800"/>
              </a:spcAft>
            </a:pPr>
            <a:r>
              <a:rPr lang="en-GB" altLang="zh-CN" dirty="0" smtClean="0">
                <a:latin typeface="Corbel"/>
                <a:cs typeface="Corbel"/>
              </a:rPr>
              <a:t>Cost effective and cost efficient</a:t>
            </a:r>
          </a:p>
          <a:p>
            <a:pPr>
              <a:spcAft>
                <a:spcPts val="1800"/>
              </a:spcAft>
            </a:pPr>
            <a:r>
              <a:rPr lang="en-GB" altLang="zh-CN" dirty="0" smtClean="0">
                <a:latin typeface="Corbel"/>
                <a:cs typeface="Corbel"/>
              </a:rPr>
              <a:t>Can be implemented by agencies, partners, and other actors</a:t>
            </a:r>
          </a:p>
          <a:p>
            <a:pPr>
              <a:spcAft>
                <a:spcPts val="1800"/>
              </a:spcAft>
            </a:pPr>
            <a:r>
              <a:rPr lang="en-GB" altLang="zh-CN" dirty="0" smtClean="0">
                <a:latin typeface="Corbel"/>
                <a:cs typeface="Corbel"/>
              </a:rPr>
              <a:t>Etc…</a:t>
            </a:r>
          </a:p>
        </p:txBody>
      </p:sp>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1167" y="52562"/>
            <a:ext cx="8914302" cy="1143000"/>
          </a:xfrm>
        </p:spPr>
        <p:txBody>
          <a:bodyPr>
            <a:normAutofit/>
          </a:bodyPr>
          <a:lstStyle/>
          <a:p>
            <a:r>
              <a:rPr lang="en-GB" dirty="0" smtClean="0">
                <a:solidFill>
                  <a:srgbClr val="FFC800"/>
                </a:solidFill>
              </a:rPr>
              <a:t>Blue sky thinking + reality check</a:t>
            </a:r>
            <a:endParaRPr lang="en-GB" dirty="0">
              <a:solidFill>
                <a:srgbClr val="FFC800"/>
              </a:solidFill>
            </a:endParaRPr>
          </a:p>
        </p:txBody>
      </p:sp>
      <p:sp>
        <p:nvSpPr>
          <p:cNvPr id="6" name="Lightning Bolt 5"/>
          <p:cNvSpPr/>
          <p:nvPr/>
        </p:nvSpPr>
        <p:spPr>
          <a:xfrm flipH="1">
            <a:off x="2878667" y="1896533"/>
            <a:ext cx="4064000" cy="4064000"/>
          </a:xfrm>
          <a:prstGeom prst="lightningBol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Response analysis process</a:t>
            </a:r>
            <a:endParaRPr lang="en-GB" dirty="0"/>
          </a:p>
        </p:txBody>
      </p:sp>
      <p:sp>
        <p:nvSpPr>
          <p:cNvPr id="3" name="Content Placeholder 2"/>
          <p:cNvSpPr>
            <a:spLocks noGrp="1"/>
          </p:cNvSpPr>
          <p:nvPr>
            <p:ph idx="1"/>
          </p:nvPr>
        </p:nvSpPr>
        <p:spPr>
          <a:xfrm>
            <a:off x="457200" y="1665364"/>
            <a:ext cx="8686800" cy="5256289"/>
          </a:xfrm>
        </p:spPr>
        <p:txBody>
          <a:bodyPr>
            <a:normAutofit lnSpcReduction="10000"/>
          </a:bodyPr>
          <a:lstStyle/>
          <a:p>
            <a:pPr>
              <a:spcAft>
                <a:spcPts val="2400"/>
              </a:spcAft>
            </a:pPr>
            <a:r>
              <a:rPr lang="en-GB" dirty="0" smtClean="0"/>
              <a:t>Documenting ALL possible options…</a:t>
            </a:r>
          </a:p>
          <a:p>
            <a:pPr>
              <a:spcAft>
                <a:spcPts val="2400"/>
              </a:spcAft>
            </a:pPr>
            <a:r>
              <a:rPr lang="en-GB" dirty="0" smtClean="0"/>
              <a:t>Across </a:t>
            </a:r>
            <a:r>
              <a:rPr lang="en-GB" sz="3600" b="1" dirty="0" smtClean="0">
                <a:solidFill>
                  <a:srgbClr val="FF0000"/>
                </a:solidFill>
              </a:rPr>
              <a:t>all sectors</a:t>
            </a:r>
            <a:r>
              <a:rPr lang="en-GB" dirty="0" smtClean="0"/>
              <a:t>,</a:t>
            </a:r>
          </a:p>
          <a:p>
            <a:pPr>
              <a:spcAft>
                <a:spcPts val="2400"/>
              </a:spcAft>
            </a:pPr>
            <a:r>
              <a:rPr lang="en-GB" dirty="0" smtClean="0"/>
              <a:t>Across all phases: immediate, recovery, and DRR.</a:t>
            </a:r>
          </a:p>
          <a:p>
            <a:pPr>
              <a:spcAft>
                <a:spcPts val="2400"/>
              </a:spcAft>
            </a:pPr>
            <a:r>
              <a:rPr lang="en-GB" dirty="0" smtClean="0"/>
              <a:t>Applying </a:t>
            </a:r>
            <a:r>
              <a:rPr lang="en-GB" sz="4000" b="1" dirty="0" smtClean="0">
                <a:solidFill>
                  <a:srgbClr val="FF0000"/>
                </a:solidFill>
              </a:rPr>
              <a:t>which </a:t>
            </a:r>
            <a:r>
              <a:rPr lang="en-GB" dirty="0" smtClean="0"/>
              <a:t>criteria to focus possibilities?</a:t>
            </a:r>
            <a:endParaRPr lang="en-GB" b="1" dirty="0" smtClean="0">
              <a:solidFill>
                <a:srgbClr val="FF0000"/>
              </a:solidFill>
            </a:endParaRPr>
          </a:p>
          <a:p>
            <a:pPr>
              <a:spcAft>
                <a:spcPts val="2400"/>
              </a:spcAft>
            </a:pPr>
            <a:r>
              <a:rPr lang="en-GB" dirty="0" smtClean="0"/>
              <a:t>Determining timing and targets.</a:t>
            </a:r>
          </a:p>
          <a:p>
            <a:pPr>
              <a:spcAft>
                <a:spcPts val="2400"/>
              </a:spcAft>
            </a:pPr>
            <a:r>
              <a:rPr lang="en-GB" dirty="0" smtClean="0"/>
              <a:t>Reviewing appropriate modalities.</a:t>
            </a:r>
          </a:p>
        </p:txBody>
      </p:sp>
    </p:spTree>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4" name="Title 1"/>
          <p:cNvSpPr>
            <a:spLocks noGrp="1"/>
          </p:cNvSpPr>
          <p:nvPr>
            <p:ph type="title"/>
          </p:nvPr>
        </p:nvSpPr>
        <p:spPr>
          <a:xfrm>
            <a:off x="128100" y="120294"/>
            <a:ext cx="8914302" cy="1143000"/>
          </a:xfrm>
        </p:spPr>
        <p:txBody>
          <a:bodyPr>
            <a:normAutofit/>
          </a:bodyPr>
          <a:lstStyle/>
          <a:p>
            <a:r>
              <a:rPr lang="en-GB" dirty="0" smtClean="0"/>
              <a:t>Response analysis</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451218539"/>
              </p:ext>
            </p:extLst>
          </p:nvPr>
        </p:nvGraphicFramePr>
        <p:xfrm>
          <a:off x="-15343" y="1269475"/>
          <a:ext cx="9159343" cy="5649608"/>
        </p:xfrm>
        <a:graphic>
          <a:graphicData uri="http://schemas.openxmlformats.org/drawingml/2006/table">
            <a:tbl>
              <a:tblPr bandRow="1">
                <a:tableStyleId>{BC89EF96-8CEA-46FF-86C4-4CE0E7609802}</a:tableStyleId>
              </a:tblPr>
              <a:tblGrid>
                <a:gridCol w="9159343"/>
              </a:tblGrid>
              <a:tr h="1651324">
                <a:tc>
                  <a:txBody>
                    <a:bodyPr/>
                    <a:lstStyle/>
                    <a:p>
                      <a:r>
                        <a:rPr lang="en-GB" sz="3600" dirty="0" smtClean="0"/>
                        <a:t>Baseline (past):</a:t>
                      </a:r>
                    </a:p>
                    <a:p>
                      <a:pPr marL="288925" indent="-288925">
                        <a:buFont typeface="Arial"/>
                        <a:buChar char="•"/>
                      </a:pPr>
                      <a:r>
                        <a:rPr lang="en-GB" sz="2800" dirty="0" smtClean="0"/>
                        <a:t>How</a:t>
                      </a:r>
                      <a:r>
                        <a:rPr lang="en-GB" sz="2800" baseline="0" dirty="0" smtClean="0"/>
                        <a:t> well did this market system perform before the emergency?</a:t>
                      </a:r>
                      <a:endParaRPr lang="en-GB" sz="2800" dirty="0"/>
                    </a:p>
                  </a:txBody>
                  <a:tcPr/>
                </a:tc>
              </a:tr>
              <a:tr h="1651324">
                <a:tc>
                  <a:txBody>
                    <a:bodyPr/>
                    <a:lstStyle/>
                    <a:p>
                      <a:r>
                        <a:rPr lang="en-GB" sz="3600" dirty="0" smtClean="0"/>
                        <a:t>Impact (present):</a:t>
                      </a:r>
                    </a:p>
                    <a:p>
                      <a:pPr marL="288925" indent="-288925">
                        <a:buFont typeface="Arial"/>
                        <a:buChar char="•"/>
                      </a:pPr>
                      <a:r>
                        <a:rPr lang="en-GB" sz="2800" dirty="0" smtClean="0"/>
                        <a:t>How has this market system been affected by the crisis?</a:t>
                      </a:r>
                    </a:p>
                    <a:p>
                      <a:pPr marL="288925" indent="-288925">
                        <a:buFont typeface="Arial"/>
                        <a:buChar char="•"/>
                      </a:pPr>
                      <a:r>
                        <a:rPr lang="en-GB" sz="2800" dirty="0" smtClean="0"/>
                        <a:t>What is the market gap?</a:t>
                      </a:r>
                      <a:endParaRPr lang="en-GB" sz="2800" dirty="0"/>
                    </a:p>
                  </a:txBody>
                  <a:tcPr/>
                </a:tc>
              </a:tr>
              <a:tr h="2260477">
                <a:tc>
                  <a:txBody>
                    <a:bodyPr/>
                    <a:lstStyle/>
                    <a:p>
                      <a:r>
                        <a:rPr lang="en-GB" sz="3600" dirty="0" smtClean="0"/>
                        <a:t>Forecast (future):</a:t>
                      </a:r>
                    </a:p>
                    <a:p>
                      <a:pPr marL="288925" indent="-288925">
                        <a:buFont typeface="Arial"/>
                        <a:buChar char="•"/>
                      </a:pPr>
                      <a:r>
                        <a:rPr lang="en-GB" sz="2800" dirty="0" smtClean="0"/>
                        <a:t>How</a:t>
                      </a:r>
                      <a:r>
                        <a:rPr lang="en-GB" sz="2800" baseline="0" dirty="0" smtClean="0"/>
                        <a:t> will this market system react to humanitarian action (direct/indirect) or future impacts of the crisis?</a:t>
                      </a:r>
                    </a:p>
                    <a:p>
                      <a:pPr marL="288925" indent="-288925">
                        <a:buFont typeface="Arial"/>
                        <a:buChar char="•"/>
                      </a:pPr>
                      <a:r>
                        <a:rPr lang="en-GB" sz="2800" baseline="0" dirty="0" smtClean="0"/>
                        <a:t>Can markets respond to gap?</a:t>
                      </a:r>
                    </a:p>
                    <a:p>
                      <a:pPr marL="288925" indent="-288925">
                        <a:buFont typeface="Arial"/>
                        <a:buChar char="•"/>
                      </a:pPr>
                      <a:r>
                        <a:rPr lang="en-GB" sz="2800" baseline="0" dirty="0" smtClean="0"/>
                        <a:t>Expandability and constraints?</a:t>
                      </a:r>
                      <a:endParaRPr lang="en-GB" sz="2800" dirty="0"/>
                    </a:p>
                  </a:txBody>
                  <a:tcPr/>
                </a:tc>
              </a:tr>
            </a:tbl>
          </a:graphicData>
        </a:graphic>
      </p:graphicFrame>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1167" y="120294"/>
            <a:ext cx="8914302" cy="1143000"/>
          </a:xfrm>
        </p:spPr>
        <p:txBody>
          <a:bodyPr>
            <a:normAutofit/>
          </a:bodyPr>
          <a:lstStyle/>
          <a:p>
            <a:r>
              <a:rPr lang="en-GB" dirty="0" smtClean="0"/>
              <a:t>Response analysis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553046126"/>
              </p:ext>
            </p:extLst>
          </p:nvPr>
        </p:nvGraphicFramePr>
        <p:xfrm>
          <a:off x="0" y="1263294"/>
          <a:ext cx="9311172" cy="5594706"/>
        </p:xfrm>
        <a:graphic>
          <a:graphicData uri="http://schemas.openxmlformats.org/drawingml/2006/table">
            <a:tbl>
              <a:tblPr bandRow="1">
                <a:tableStyleId>{5C22544A-7EE6-4342-B048-85BDC9FD1C3A}</a:tableStyleId>
              </a:tblPr>
              <a:tblGrid>
                <a:gridCol w="4655586"/>
                <a:gridCol w="4655586"/>
              </a:tblGrid>
              <a:tr h="2797353">
                <a:tc>
                  <a:txBody>
                    <a:bodyPr/>
                    <a:lstStyle/>
                    <a:p>
                      <a:pPr algn="ctr"/>
                      <a:r>
                        <a:rPr lang="en-GB" sz="3200" dirty="0" smtClean="0"/>
                        <a:t>Responses that rely</a:t>
                      </a:r>
                      <a:r>
                        <a:rPr lang="en-GB" sz="3200" baseline="0" dirty="0" smtClean="0"/>
                        <a:t> on local market systems performing well</a:t>
                      </a:r>
                      <a:endParaRPr lang="en-GB" sz="3200" dirty="0"/>
                    </a:p>
                  </a:txBody>
                  <a:tcPr marL="96012" marR="96012" marT="48006" marB="48006" anchor="ctr">
                    <a:lnR w="38100" cap="flat" cmpd="sng" algn="ctr">
                      <a:solidFill>
                        <a:srgbClr val="000000"/>
                      </a:solidFill>
                      <a:prstDash val="solid"/>
                      <a:round/>
                      <a:headEnd type="none" w="med" len="med"/>
                      <a:tailEnd type="none" w="med" len="med"/>
                    </a:lnR>
                    <a:lnB w="381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GB" sz="3200" dirty="0" smtClean="0"/>
                        <a:t>Responses</a:t>
                      </a:r>
                      <a:r>
                        <a:rPr lang="en-GB" sz="3200" baseline="0" dirty="0" smtClean="0"/>
                        <a:t> that a</a:t>
                      </a:r>
                      <a:r>
                        <a:rPr lang="en-GB" sz="3200" dirty="0" smtClean="0"/>
                        <a:t>im to strengthen or support local</a:t>
                      </a:r>
                      <a:r>
                        <a:rPr lang="en-GB" sz="3200" baseline="0" dirty="0" smtClean="0"/>
                        <a:t> market systems</a:t>
                      </a:r>
                      <a:endParaRPr lang="en-GB" sz="3200" dirty="0"/>
                    </a:p>
                  </a:txBody>
                  <a:tcPr marL="96012" marR="96012" marT="48006" marB="48006" anchor="ctr">
                    <a:lnL w="38100" cap="flat" cmpd="sng" algn="ctr">
                      <a:solidFill>
                        <a:srgbClr val="000000"/>
                      </a:solidFill>
                      <a:prstDash val="solid"/>
                      <a:round/>
                      <a:headEnd type="none" w="med" len="med"/>
                      <a:tailEnd type="none" w="med" len="med"/>
                    </a:lnL>
                    <a:lnB w="38100" cap="flat" cmpd="sng" algn="ctr">
                      <a:solidFill>
                        <a:srgbClr val="000000"/>
                      </a:solidFill>
                      <a:prstDash val="solid"/>
                      <a:round/>
                      <a:headEnd type="none" w="med" len="med"/>
                      <a:tailEnd type="none" w="med" len="med"/>
                    </a:lnB>
                    <a:solidFill>
                      <a:schemeClr val="accent5">
                        <a:lumMod val="40000"/>
                        <a:lumOff val="60000"/>
                      </a:schemeClr>
                    </a:solidFill>
                  </a:tcPr>
                </a:tc>
              </a:tr>
              <a:tr h="2797353">
                <a:tc>
                  <a:txBody>
                    <a:bodyPr/>
                    <a:lstStyle/>
                    <a:p>
                      <a:pPr algn="ctr"/>
                      <a:r>
                        <a:rPr lang="en-GB" sz="3200" dirty="0" smtClean="0"/>
                        <a:t>Actions leading to further</a:t>
                      </a:r>
                      <a:r>
                        <a:rPr lang="en-GB" sz="3200" baseline="0" dirty="0" smtClean="0"/>
                        <a:t> investigation, analysis, or monitoring</a:t>
                      </a:r>
                      <a:endParaRPr lang="en-GB" sz="3200" dirty="0"/>
                    </a:p>
                  </a:txBody>
                  <a:tcPr marL="96012" marR="96012" marT="48006" marB="48006" anchor="ctr">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solidFill>
                      <a:schemeClr val="accent5">
                        <a:lumMod val="75000"/>
                      </a:schemeClr>
                    </a:solidFill>
                  </a:tcPr>
                </a:tc>
                <a:tc>
                  <a:txBody>
                    <a:bodyPr/>
                    <a:lstStyle/>
                    <a:p>
                      <a:pPr algn="ctr"/>
                      <a:r>
                        <a:rPr lang="en-GB" sz="3200" dirty="0" smtClean="0"/>
                        <a:t>Responses</a:t>
                      </a:r>
                      <a:r>
                        <a:rPr lang="en-GB" sz="3200" baseline="0" dirty="0" smtClean="0"/>
                        <a:t> that do not rely on local market systems performing well</a:t>
                      </a:r>
                      <a:endParaRPr lang="en-GB" sz="3200" dirty="0"/>
                    </a:p>
                  </a:txBody>
                  <a:tcPr marL="96012" marR="96012" marT="48006" marB="48006" anchor="ctr">
                    <a:lnL w="38100" cap="flat" cmpd="sng" algn="ctr">
                      <a:solidFill>
                        <a:srgbClr val="000000"/>
                      </a:solidFill>
                      <a:prstDash val="solid"/>
                      <a:round/>
                      <a:headEnd type="none" w="med" len="med"/>
                      <a:tailEnd type="none" w="med" len="med"/>
                    </a:lnL>
                    <a:lnT w="38100" cap="flat" cmpd="sng" algn="ctr">
                      <a:solidFill>
                        <a:srgbClr val="000000"/>
                      </a:solidFill>
                      <a:prstDash val="solid"/>
                      <a:round/>
                      <a:headEnd type="none" w="med" len="med"/>
                      <a:tailEnd type="none" w="med" len="med"/>
                    </a:lnT>
                    <a:solidFill>
                      <a:schemeClr val="accent5">
                        <a:lumMod val="60000"/>
                        <a:lumOff val="40000"/>
                      </a:schemeClr>
                    </a:solid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a typeface="ＭＳ Ｐゴシック" charset="-128"/>
                <a:cs typeface="ＭＳ Ｐゴシック" charset="-128"/>
              </a:rPr>
              <a:t>Session content</a:t>
            </a:r>
            <a:endParaRPr lang="en-US" dirty="0"/>
          </a:p>
        </p:txBody>
      </p:sp>
      <p:sp>
        <p:nvSpPr>
          <p:cNvPr id="3" name="Content Placeholder 2"/>
          <p:cNvSpPr>
            <a:spLocks noGrp="1"/>
          </p:cNvSpPr>
          <p:nvPr>
            <p:ph sz="half" idx="1"/>
          </p:nvPr>
        </p:nvSpPr>
        <p:spPr>
          <a:xfrm>
            <a:off x="457200" y="2520980"/>
            <a:ext cx="4038600" cy="3876772"/>
          </a:xfrm>
        </p:spPr>
        <p:txBody>
          <a:bodyPr/>
          <a:lstStyle/>
          <a:p>
            <a:pPr>
              <a:spcAft>
                <a:spcPts val="3000"/>
              </a:spcAft>
              <a:buSzPct val="100000"/>
              <a:buFont typeface="Wingdings" charset="2"/>
              <a:buChar char="§"/>
            </a:pPr>
            <a:r>
              <a:rPr lang="en-GB" dirty="0"/>
              <a:t>Market systems</a:t>
            </a:r>
          </a:p>
          <a:p>
            <a:pPr>
              <a:spcAft>
                <a:spcPts val="3000"/>
              </a:spcAft>
              <a:buSzPct val="100000"/>
              <a:buFont typeface="Wingdings" charset="2"/>
              <a:buChar char="§"/>
            </a:pPr>
            <a:r>
              <a:rPr lang="en-GB" dirty="0"/>
              <a:t>EMMA logic and process</a:t>
            </a:r>
          </a:p>
          <a:p>
            <a:pPr>
              <a:spcAft>
                <a:spcPts val="3000"/>
              </a:spcAft>
              <a:buSzPct val="100000"/>
              <a:buFont typeface="Wingdings" charset="2"/>
              <a:buChar char="§"/>
            </a:pPr>
            <a:r>
              <a:rPr lang="en-GB" dirty="0"/>
              <a:t>EMMA tools</a:t>
            </a:r>
          </a:p>
          <a:p>
            <a:endParaRPr lang="en-US" dirty="0"/>
          </a:p>
        </p:txBody>
      </p:sp>
      <p:pic>
        <p:nvPicPr>
          <p:cNvPr id="5" name="Picture 5" descr="supply and demand-01-resized-600"/>
          <p:cNvPicPr>
            <a:picLocks noGrp="1" noChangeAspect="1" noChangeArrowheads="1"/>
          </p:cNvPicPr>
          <p:nvPr>
            <p:ph sz="half" idx="2"/>
          </p:nvPr>
        </p:nvPicPr>
        <p:blipFill>
          <a:blip r:embed="rId3"/>
          <a:srcRect l="16231" r="16231"/>
          <a:stretch>
            <a:fillRect/>
          </a:stretch>
        </p:blipFill>
        <p:spPr bwMode="auto">
          <a:prstGeom prst="rect">
            <a:avLst/>
          </a:prstGeom>
          <a:noFill/>
          <a:ln w="9525">
            <a:noFill/>
            <a:miter lim="800000"/>
            <a:headEnd/>
            <a:tailEnd/>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73783256"/>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1167" y="31394"/>
            <a:ext cx="8914302" cy="1143000"/>
          </a:xfrm>
        </p:spPr>
        <p:txBody>
          <a:bodyPr>
            <a:normAutofit/>
          </a:bodyPr>
          <a:lstStyle/>
          <a:p>
            <a:r>
              <a:rPr lang="en-US" dirty="0" smtClean="0">
                <a:latin typeface="Corbel"/>
                <a:cs typeface="Corbel"/>
              </a:rPr>
              <a:t>Response analysis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131834521"/>
              </p:ext>
            </p:extLst>
          </p:nvPr>
        </p:nvGraphicFramePr>
        <p:xfrm>
          <a:off x="230188" y="1727199"/>
          <a:ext cx="8674100" cy="5130801"/>
        </p:xfrm>
        <a:graphic>
          <a:graphicData uri="http://schemas.openxmlformats.org/drawingml/2006/table">
            <a:tbl>
              <a:tblPr firstRow="1" bandRow="1">
                <a:tableStyleId>{5C22544A-7EE6-4342-B048-85BDC9FD1C3A}</a:tableStyleId>
              </a:tblPr>
              <a:tblGrid>
                <a:gridCol w="4337050"/>
                <a:gridCol w="4337050"/>
              </a:tblGrid>
              <a:tr h="1093917">
                <a:tc gridSpan="2">
                  <a:txBody>
                    <a:bodyPr/>
                    <a:lstStyle/>
                    <a:p>
                      <a:r>
                        <a:rPr lang="en-GB" sz="4000" dirty="0" smtClean="0">
                          <a:solidFill>
                            <a:schemeClr val="tx1"/>
                          </a:solidFill>
                        </a:rPr>
                        <a:t>Evidence based decisions for:</a:t>
                      </a:r>
                      <a:endParaRPr lang="en-GB" sz="4000" dirty="0">
                        <a:solidFill>
                          <a:schemeClr val="tx1"/>
                        </a:solidFill>
                      </a:endParaRPr>
                    </a:p>
                  </a:txBody>
                  <a:tcPr anchor="ctr">
                    <a:lnB w="38100" cap="flat" cmpd="sng" algn="ctr">
                      <a:solidFill>
                        <a:srgbClr val="000000"/>
                      </a:solidFill>
                      <a:prstDash val="solid"/>
                      <a:round/>
                      <a:headEnd type="none" w="med" len="med"/>
                      <a:tailEnd type="none" w="med" len="med"/>
                    </a:lnB>
                  </a:tcPr>
                </a:tc>
                <a:tc hMerge="1">
                  <a:txBody>
                    <a:bodyPr/>
                    <a:lstStyle/>
                    <a:p>
                      <a:endParaRPr lang="en-GB" dirty="0"/>
                    </a:p>
                  </a:txBody>
                  <a:tcPr/>
                </a:tc>
              </a:tr>
              <a:tr h="4036884">
                <a:tc>
                  <a:txBody>
                    <a:bodyPr/>
                    <a:lstStyle/>
                    <a:p>
                      <a:pPr algn="ctr"/>
                      <a:r>
                        <a:rPr lang="en-GB" sz="4000" b="1" u="sng" dirty="0" smtClean="0">
                          <a:solidFill>
                            <a:schemeClr val="tx1"/>
                          </a:solidFill>
                        </a:rPr>
                        <a:t>Direct</a:t>
                      </a:r>
                      <a:r>
                        <a:rPr lang="en-GB" sz="4000" b="0" dirty="0" smtClean="0">
                          <a:solidFill>
                            <a:schemeClr val="tx1"/>
                          </a:solidFill>
                        </a:rPr>
                        <a:t> assistance</a:t>
                      </a:r>
                      <a:r>
                        <a:rPr lang="en-GB" sz="4000" b="0" baseline="0" dirty="0" smtClean="0">
                          <a:solidFill>
                            <a:schemeClr val="tx1"/>
                          </a:solidFill>
                        </a:rPr>
                        <a:t> through cash or</a:t>
                      </a:r>
                    </a:p>
                    <a:p>
                      <a:pPr algn="ctr"/>
                      <a:r>
                        <a:rPr lang="en-GB" sz="4000" b="0" baseline="0" dirty="0" smtClean="0">
                          <a:solidFill>
                            <a:schemeClr val="tx1"/>
                          </a:solidFill>
                        </a:rPr>
                        <a:t>in-kind transfers</a:t>
                      </a:r>
                    </a:p>
                    <a:p>
                      <a:pPr algn="ctr"/>
                      <a:r>
                        <a:rPr lang="en-GB" sz="4000" b="0" baseline="0" dirty="0" smtClean="0">
                          <a:solidFill>
                            <a:schemeClr val="tx1"/>
                          </a:solidFill>
                        </a:rPr>
                        <a:t>(or both)</a:t>
                      </a:r>
                      <a:endParaRPr lang="en-GB" sz="4000" dirty="0">
                        <a:solidFill>
                          <a:schemeClr val="tx1"/>
                        </a:solidFill>
                      </a:endParaRPr>
                    </a:p>
                  </a:txBody>
                  <a:tcPr anchor="ctr">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tcPr>
                </a:tc>
                <a:tc>
                  <a:txBody>
                    <a:bodyPr/>
                    <a:lstStyle/>
                    <a:p>
                      <a:pPr algn="ctr"/>
                      <a:r>
                        <a:rPr lang="en-GB" sz="4000" b="1" u="sng" dirty="0" smtClean="0">
                          <a:solidFill>
                            <a:schemeClr val="tx1"/>
                          </a:solidFill>
                        </a:rPr>
                        <a:t>Indirect</a:t>
                      </a:r>
                      <a:r>
                        <a:rPr lang="en-GB" sz="4000" b="0" baseline="0" dirty="0" smtClean="0">
                          <a:solidFill>
                            <a:schemeClr val="tx1"/>
                          </a:solidFill>
                        </a:rPr>
                        <a:t> actions to strengthen market systems</a:t>
                      </a:r>
                    </a:p>
                    <a:p>
                      <a:pPr algn="ctr"/>
                      <a:r>
                        <a:rPr lang="en-GB" sz="4000" b="0" baseline="0" dirty="0" smtClean="0">
                          <a:solidFill>
                            <a:schemeClr val="tx1"/>
                          </a:solidFill>
                        </a:rPr>
                        <a:t>(and households)</a:t>
                      </a:r>
                      <a:endParaRPr lang="en-GB" sz="4000" b="1" dirty="0">
                        <a:solidFill>
                          <a:schemeClr val="tx1"/>
                        </a:solidFill>
                      </a:endParaRPr>
                    </a:p>
                  </a:txBody>
                  <a:tcPr anchor="ctr">
                    <a:lnL w="38100" cap="flat" cmpd="sng" algn="ctr">
                      <a:solidFill>
                        <a:srgbClr val="000000"/>
                      </a:solidFill>
                      <a:prstDash val="solid"/>
                      <a:round/>
                      <a:headEnd type="none" w="med" len="med"/>
                      <a:tailEnd type="none" w="med" len="med"/>
                    </a:lnL>
                    <a:lnT w="38100" cap="flat" cmpd="sng" algn="ctr">
                      <a:solidFill>
                        <a:srgbClr val="000000"/>
                      </a:solidFill>
                      <a:prstDash val="solid"/>
                      <a:round/>
                      <a:headEnd type="none" w="med" len="med"/>
                      <a:tailEnd type="none" w="med" len="med"/>
                    </a:lnT>
                  </a:tcPr>
                </a:tc>
              </a:tr>
            </a:tbl>
          </a:graphicData>
        </a:graphic>
      </p:graphicFrame>
    </p:spTree>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188913" y="228600"/>
            <a:ext cx="8715375" cy="685800"/>
          </a:xfrm>
        </p:spPr>
        <p:txBody>
          <a:bodyPr>
            <a:normAutofit fontScale="90000"/>
          </a:bodyPr>
          <a:lstStyle/>
          <a:p>
            <a:pPr eaLnBrk="1" hangingPunct="1"/>
            <a:r>
              <a:rPr lang="en-US" dirty="0" smtClean="0">
                <a:latin typeface="Corbel"/>
                <a:cs typeface="Corbel"/>
              </a:rPr>
              <a:t>Response options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843433540"/>
              </p:ext>
            </p:extLst>
          </p:nvPr>
        </p:nvGraphicFramePr>
        <p:xfrm>
          <a:off x="230188" y="1241425"/>
          <a:ext cx="8674100" cy="5207000"/>
        </p:xfrm>
        <a:graphic>
          <a:graphicData uri="http://schemas.openxmlformats.org/drawingml/2006/table">
            <a:tbl>
              <a:tblPr firstRow="1" bandRow="1">
                <a:tableStyleId>{2D5ABB26-0587-4C30-8999-92F81FD0307C}</a:tableStyleId>
              </a:tblPr>
              <a:tblGrid>
                <a:gridCol w="1734820"/>
                <a:gridCol w="1734820"/>
                <a:gridCol w="1734820"/>
                <a:gridCol w="1734820"/>
                <a:gridCol w="1734820"/>
              </a:tblGrid>
              <a:tr h="1301750">
                <a:tc>
                  <a:txBody>
                    <a:bodyPr/>
                    <a:lstStyle/>
                    <a:p>
                      <a:pPr algn="ctr"/>
                      <a:r>
                        <a:rPr lang="en-GB" sz="2200" b="1" dirty="0" smtClean="0">
                          <a:latin typeface="Corbel"/>
                          <a:cs typeface="Corbel"/>
                        </a:rPr>
                        <a:t>Response option</a:t>
                      </a:r>
                      <a:endParaRPr lang="en-GB" sz="2200" b="1" dirty="0">
                        <a:latin typeface="Corbel"/>
                        <a:cs typeface="Corbel"/>
                      </a:endParaRPr>
                    </a:p>
                  </a:txBody>
                  <a:tcPr anchor="ct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GB" sz="2200" b="1" dirty="0" smtClean="0">
                          <a:latin typeface="Corbel"/>
                          <a:cs typeface="Corbel"/>
                        </a:rPr>
                        <a:t>Advantages</a:t>
                      </a:r>
                      <a:endParaRPr lang="en-GB" sz="2200" b="1" dirty="0">
                        <a:latin typeface="Corbel"/>
                        <a:cs typeface="Corbe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GB" sz="2200" b="1" dirty="0" err="1" smtClean="0">
                          <a:latin typeface="Corbel"/>
                          <a:cs typeface="Corbel"/>
                        </a:rPr>
                        <a:t>Dis</a:t>
                      </a:r>
                      <a:r>
                        <a:rPr lang="en-GB" sz="2200" b="1" dirty="0" smtClean="0">
                          <a:latin typeface="Corbel"/>
                          <a:cs typeface="Corbel"/>
                        </a:rPr>
                        <a:t>-vantages</a:t>
                      </a:r>
                      <a:endParaRPr lang="en-GB" sz="2200" b="1" dirty="0">
                        <a:latin typeface="Corbel"/>
                        <a:cs typeface="Corbe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GB" sz="2200" b="1" dirty="0" smtClean="0">
                          <a:latin typeface="Corbel"/>
                          <a:cs typeface="Corbel"/>
                        </a:rPr>
                        <a:t>Feasibility</a:t>
                      </a:r>
                    </a:p>
                    <a:p>
                      <a:pPr algn="ctr"/>
                      <a:r>
                        <a:rPr lang="en-GB" sz="2200" b="1" dirty="0" smtClean="0">
                          <a:latin typeface="Corbel"/>
                          <a:cs typeface="Corbel"/>
                        </a:rPr>
                        <a:t>(L,</a:t>
                      </a:r>
                      <a:r>
                        <a:rPr lang="en-GB" sz="2200" b="1" baseline="0" dirty="0" smtClean="0">
                          <a:latin typeface="Corbel"/>
                          <a:cs typeface="Corbel"/>
                        </a:rPr>
                        <a:t> M, H)</a:t>
                      </a:r>
                      <a:endParaRPr lang="en-GB" sz="2200" b="1" dirty="0">
                        <a:latin typeface="Corbel"/>
                        <a:cs typeface="Corbe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GB" sz="2200" b="1" dirty="0" smtClean="0">
                          <a:latin typeface="Corbel"/>
                          <a:cs typeface="Corbel"/>
                        </a:rPr>
                        <a:t>Timing</a:t>
                      </a:r>
                      <a:endParaRPr lang="en-GB" sz="2200" b="1" dirty="0">
                        <a:latin typeface="Corbel"/>
                        <a:cs typeface="Corbel"/>
                      </a:endParaRPr>
                    </a:p>
                  </a:txBody>
                  <a:tcPr anchor="ct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r>
              <a:tr h="1301750">
                <a:tc>
                  <a:txBody>
                    <a:bodyPr/>
                    <a:lstStyle/>
                    <a:p>
                      <a:pPr algn="l"/>
                      <a:endParaRPr lang="en-GB" sz="2400" b="1" dirty="0">
                        <a:latin typeface="Corbel"/>
                        <a:cs typeface="Corbel"/>
                      </a:endParaRPr>
                    </a:p>
                  </a:txBody>
                  <a:tcPr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endParaRPr lang="en-GB" sz="2400" b="1" dirty="0">
                        <a:latin typeface="Corbel"/>
                        <a:cs typeface="Corbe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endParaRPr lang="en-GB" sz="2400" b="1" dirty="0">
                        <a:latin typeface="Corbel"/>
                        <a:cs typeface="Corbe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endParaRPr lang="en-GB" sz="2400" b="1" dirty="0">
                        <a:latin typeface="Corbel"/>
                        <a:cs typeface="Corbe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endParaRPr lang="en-GB" sz="2400" b="1" dirty="0">
                        <a:latin typeface="Corbel"/>
                        <a:cs typeface="Corbel"/>
                      </a:endParaRPr>
                    </a:p>
                  </a:txBody>
                  <a:tcPr anchor="ct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301750">
                <a:tc>
                  <a:txBody>
                    <a:bodyPr/>
                    <a:lstStyle/>
                    <a:p>
                      <a:pPr algn="l"/>
                      <a:endParaRPr lang="en-GB" sz="2400" b="1" dirty="0">
                        <a:latin typeface="Corbel"/>
                        <a:cs typeface="Corbel"/>
                      </a:endParaRPr>
                    </a:p>
                  </a:txBody>
                  <a:tcPr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endParaRPr lang="en-GB" sz="2400" b="1" dirty="0">
                        <a:latin typeface="Corbel"/>
                        <a:cs typeface="Corbe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endParaRPr lang="en-GB" sz="2400" b="1" dirty="0">
                        <a:latin typeface="Corbel"/>
                        <a:cs typeface="Corbe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endParaRPr lang="en-GB" sz="2400" b="1" dirty="0">
                        <a:latin typeface="Corbel"/>
                        <a:cs typeface="Corbe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endParaRPr lang="en-GB" sz="2400" b="1" dirty="0">
                        <a:latin typeface="Corbel"/>
                        <a:cs typeface="Corbel"/>
                      </a:endParaRPr>
                    </a:p>
                  </a:txBody>
                  <a:tcPr anchor="ct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301750">
                <a:tc>
                  <a:txBody>
                    <a:bodyPr/>
                    <a:lstStyle/>
                    <a:p>
                      <a:pPr algn="l"/>
                      <a:endParaRPr lang="en-GB" sz="2400" b="1" dirty="0">
                        <a:latin typeface="Corbel"/>
                        <a:cs typeface="Corbel"/>
                      </a:endParaRPr>
                    </a:p>
                  </a:txBody>
                  <a:tcPr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l"/>
                      <a:endParaRPr lang="en-GB" sz="2400" b="1" dirty="0">
                        <a:latin typeface="Corbel"/>
                        <a:cs typeface="Corbe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l"/>
                      <a:endParaRPr lang="en-GB" sz="2400" b="1" dirty="0">
                        <a:latin typeface="Corbel"/>
                        <a:cs typeface="Corbe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l"/>
                      <a:endParaRPr lang="en-GB" sz="2400" b="1" dirty="0">
                        <a:latin typeface="Corbel"/>
                        <a:cs typeface="Corbe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l"/>
                      <a:endParaRPr lang="en-GB" sz="2400" b="1" dirty="0">
                        <a:latin typeface="Corbel"/>
                        <a:cs typeface="Corbel"/>
                      </a:endParaRPr>
                    </a:p>
                  </a:txBody>
                  <a:tcPr anchor="ct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r>
            </a:tbl>
          </a:graphicData>
        </a:graphic>
      </p:graphicFrame>
    </p:spTree>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smtClean="0"/>
              <a:t>Scenario 6: Response options</a:t>
            </a:r>
            <a:endParaRPr lang="en-GB" dirty="0"/>
          </a:p>
        </p:txBody>
      </p:sp>
      <p:sp>
        <p:nvSpPr>
          <p:cNvPr id="3" name="Content Placeholder 2"/>
          <p:cNvSpPr>
            <a:spLocks noGrp="1"/>
          </p:cNvSpPr>
          <p:nvPr>
            <p:ph idx="1"/>
          </p:nvPr>
        </p:nvSpPr>
        <p:spPr>
          <a:xfrm>
            <a:off x="229698" y="1618110"/>
            <a:ext cx="8674470" cy="5019687"/>
          </a:xfrm>
        </p:spPr>
        <p:txBody>
          <a:bodyPr>
            <a:normAutofit lnSpcReduction="10000"/>
          </a:bodyPr>
          <a:lstStyle/>
          <a:p>
            <a:pPr marL="514350" indent="-514350">
              <a:spcAft>
                <a:spcPts val="1200"/>
              </a:spcAft>
              <a:buFont typeface="+mj-lt"/>
              <a:buAutoNum type="arabicPeriod"/>
            </a:pPr>
            <a:r>
              <a:rPr lang="en-GB" dirty="0" smtClean="0"/>
              <a:t>Complete the response options matrix, adding </a:t>
            </a:r>
            <a:r>
              <a:rPr lang="en-GB" b="1" dirty="0" smtClean="0"/>
              <a:t>at least </a:t>
            </a:r>
            <a:r>
              <a:rPr lang="en-GB" dirty="0" smtClean="0"/>
              <a:t>3 more.</a:t>
            </a:r>
          </a:p>
          <a:p>
            <a:pPr marL="514350" indent="-514350">
              <a:spcAft>
                <a:spcPts val="1200"/>
              </a:spcAft>
              <a:buFont typeface="+mj-lt"/>
              <a:buAutoNum type="arabicPeriod"/>
            </a:pPr>
            <a:r>
              <a:rPr lang="en-GB" dirty="0" smtClean="0"/>
              <a:t>Consider:</a:t>
            </a:r>
          </a:p>
          <a:p>
            <a:pPr marL="914400" lvl="1" indent="-395288">
              <a:spcAft>
                <a:spcPts val="1200"/>
              </a:spcAft>
            </a:pPr>
            <a:r>
              <a:rPr lang="en-GB" dirty="0" smtClean="0"/>
              <a:t>Direct and indirect responses</a:t>
            </a:r>
          </a:p>
          <a:p>
            <a:pPr marL="914400" lvl="1" indent="-395288">
              <a:spcAft>
                <a:spcPts val="1200"/>
              </a:spcAft>
            </a:pPr>
            <a:r>
              <a:rPr lang="en-GB" dirty="0" smtClean="0"/>
              <a:t>Multi-sectoral responses</a:t>
            </a:r>
          </a:p>
          <a:p>
            <a:pPr marL="914400" lvl="1" indent="-395288">
              <a:spcAft>
                <a:spcPts val="1200"/>
              </a:spcAft>
            </a:pPr>
            <a:r>
              <a:rPr lang="en-GB" dirty="0" smtClean="0"/>
              <a:t>Emergency and recovery responses</a:t>
            </a:r>
          </a:p>
          <a:p>
            <a:pPr marL="914400" lvl="1" indent="-395288">
              <a:spcAft>
                <a:spcPts val="1200"/>
              </a:spcAft>
            </a:pPr>
            <a:r>
              <a:rPr lang="en-GB" dirty="0" smtClean="0"/>
              <a:t>Disaster risk reduction</a:t>
            </a:r>
          </a:p>
          <a:p>
            <a:pPr marL="514350" indent="-395288">
              <a:spcAft>
                <a:spcPts val="1200"/>
              </a:spcAft>
              <a:buNone/>
            </a:pPr>
            <a:r>
              <a:rPr lang="en-GB" b="1" dirty="0" smtClean="0"/>
              <a:t>You have 30 minutes.</a:t>
            </a:r>
          </a:p>
        </p:txBody>
      </p:sp>
    </p:spTree>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Recommendations analysis</a:t>
            </a:r>
            <a:endParaRPr lang="en-GB" dirty="0"/>
          </a:p>
        </p:txBody>
      </p:sp>
      <p:sp>
        <p:nvSpPr>
          <p:cNvPr id="3" name="Content Placeholder 2"/>
          <p:cNvSpPr>
            <a:spLocks noGrp="1"/>
          </p:cNvSpPr>
          <p:nvPr>
            <p:ph idx="1"/>
          </p:nvPr>
        </p:nvSpPr>
        <p:spPr/>
        <p:txBody>
          <a:bodyPr/>
          <a:lstStyle/>
          <a:p>
            <a:pPr>
              <a:spcAft>
                <a:spcPts val="1800"/>
              </a:spcAft>
            </a:pPr>
            <a:r>
              <a:rPr lang="en-GB" dirty="0" smtClean="0"/>
              <a:t>Recommendations must emerge from our analysis.</a:t>
            </a:r>
          </a:p>
          <a:p>
            <a:pPr>
              <a:spcAft>
                <a:spcPts val="1800"/>
              </a:spcAft>
            </a:pPr>
            <a:r>
              <a:rPr lang="en-GB" dirty="0" smtClean="0"/>
              <a:t>Can be a combination of direct and indirect responses.</a:t>
            </a:r>
          </a:p>
          <a:p>
            <a:pPr>
              <a:spcAft>
                <a:spcPts val="1800"/>
              </a:spcAft>
            </a:pPr>
            <a:r>
              <a:rPr lang="en-GB" dirty="0" smtClean="0"/>
              <a:t>Can be a combination of cash and in-kind.</a:t>
            </a:r>
          </a:p>
          <a:p>
            <a:pPr>
              <a:spcAft>
                <a:spcPts val="1800"/>
              </a:spcAft>
            </a:pPr>
            <a:r>
              <a:rPr lang="en-GB" dirty="0" smtClean="0"/>
              <a:t>Can be a combination of CTP modalities.</a:t>
            </a:r>
          </a:p>
          <a:p>
            <a:pPr>
              <a:spcAft>
                <a:spcPts val="1800"/>
              </a:spcAft>
            </a:pPr>
            <a:r>
              <a:rPr lang="en-GB" dirty="0" smtClean="0"/>
              <a:t>Should include targeting and timing.</a:t>
            </a:r>
          </a:p>
        </p:txBody>
      </p:sp>
    </p:spTree>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127512" y="228600"/>
            <a:ext cx="8914302" cy="914400"/>
          </a:xfrm>
        </p:spPr>
        <p:txBody>
          <a:bodyPr>
            <a:noAutofit/>
          </a:bodyPr>
          <a:lstStyle/>
          <a:p>
            <a:pPr eaLnBrk="1" hangingPunct="1"/>
            <a:r>
              <a:rPr lang="en-US" dirty="0" smtClean="0"/>
              <a:t>Response recommendations</a:t>
            </a:r>
            <a:endParaRPr lang="en-US" dirty="0"/>
          </a:p>
        </p:txBody>
      </p:sp>
      <p:graphicFrame>
        <p:nvGraphicFramePr>
          <p:cNvPr id="5" name="Content Placeholder 4"/>
          <p:cNvGraphicFramePr>
            <a:graphicFrameLocks noGrp="1"/>
          </p:cNvGraphicFramePr>
          <p:nvPr>
            <p:ph idx="1"/>
          </p:nvPr>
        </p:nvGraphicFramePr>
        <p:xfrm>
          <a:off x="230188" y="1279351"/>
          <a:ext cx="8674100" cy="5207000"/>
        </p:xfrm>
        <a:graphic>
          <a:graphicData uri="http://schemas.openxmlformats.org/drawingml/2006/table">
            <a:tbl>
              <a:tblPr firstRow="1" bandRow="1">
                <a:tableStyleId>{2D5ABB26-0587-4C30-8999-92F81FD0307C}</a:tableStyleId>
              </a:tblPr>
              <a:tblGrid>
                <a:gridCol w="1734820"/>
                <a:gridCol w="1734820"/>
                <a:gridCol w="1734820"/>
                <a:gridCol w="1734820"/>
                <a:gridCol w="1734820"/>
              </a:tblGrid>
              <a:tr h="1301750">
                <a:tc>
                  <a:txBody>
                    <a:bodyPr/>
                    <a:lstStyle/>
                    <a:p>
                      <a:pPr algn="ctr"/>
                      <a:r>
                        <a:rPr lang="en-GB" sz="2200" b="1" dirty="0" smtClean="0">
                          <a:latin typeface="Corbel"/>
                          <a:cs typeface="Corbel"/>
                        </a:rPr>
                        <a:t>Activities</a:t>
                      </a:r>
                      <a:endParaRPr lang="en-GB" sz="2200" b="1" dirty="0">
                        <a:latin typeface="Corbel"/>
                        <a:cs typeface="Corbel"/>
                      </a:endParaRPr>
                    </a:p>
                  </a:txBody>
                  <a:tcPr anchor="ct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GB" sz="2200" b="1" dirty="0" smtClean="0">
                          <a:latin typeface="Corbel"/>
                          <a:cs typeface="Corbel"/>
                        </a:rPr>
                        <a:t>Risks &amp; </a:t>
                      </a:r>
                      <a:r>
                        <a:rPr lang="en-GB" sz="2200" b="1" dirty="0" err="1" smtClean="0">
                          <a:latin typeface="Corbel"/>
                          <a:cs typeface="Corbel"/>
                        </a:rPr>
                        <a:t>assump-tions</a:t>
                      </a:r>
                      <a:endParaRPr lang="en-GB" sz="2200" b="1" dirty="0">
                        <a:latin typeface="Corbel"/>
                        <a:cs typeface="Corbe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GB" sz="2200" b="1" dirty="0" smtClean="0">
                          <a:latin typeface="Corbel"/>
                          <a:cs typeface="Corbel"/>
                        </a:rPr>
                        <a:t>Timing issues</a:t>
                      </a:r>
                      <a:endParaRPr lang="en-GB" sz="2200" b="1" dirty="0">
                        <a:latin typeface="Corbel"/>
                        <a:cs typeface="Corbe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GB" sz="2200" b="1" dirty="0" smtClean="0">
                          <a:latin typeface="Corbel"/>
                          <a:cs typeface="Corbel"/>
                        </a:rPr>
                        <a:t>Effects on markets and pop.</a:t>
                      </a:r>
                      <a:endParaRPr lang="en-GB" sz="2200" b="1" dirty="0">
                        <a:latin typeface="Corbel"/>
                        <a:cs typeface="Corbe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GB" sz="2200" b="1" dirty="0" smtClean="0">
                          <a:latin typeface="Corbel"/>
                          <a:cs typeface="Corbel"/>
                        </a:rPr>
                        <a:t>Indicators</a:t>
                      </a:r>
                      <a:endParaRPr lang="en-GB" sz="2200" b="1" dirty="0">
                        <a:latin typeface="Corbel"/>
                        <a:cs typeface="Corbel"/>
                      </a:endParaRPr>
                    </a:p>
                  </a:txBody>
                  <a:tcPr anchor="ct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r>
              <a:tr h="1301750">
                <a:tc>
                  <a:txBody>
                    <a:bodyPr/>
                    <a:lstStyle/>
                    <a:p>
                      <a:pPr algn="l"/>
                      <a:endParaRPr lang="en-GB" sz="2400" b="1" dirty="0">
                        <a:latin typeface="Corbel"/>
                        <a:cs typeface="Corbel"/>
                      </a:endParaRPr>
                    </a:p>
                  </a:txBody>
                  <a:tcPr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endParaRPr lang="en-GB" sz="2400" b="1" dirty="0">
                        <a:latin typeface="Corbel"/>
                        <a:cs typeface="Corbe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endParaRPr lang="en-GB" sz="2400" b="1" dirty="0">
                        <a:latin typeface="Corbel"/>
                        <a:cs typeface="Corbe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endParaRPr lang="en-GB" sz="2400" b="1" dirty="0">
                        <a:latin typeface="Corbel"/>
                        <a:cs typeface="Corbe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endParaRPr lang="en-GB" sz="2400" b="1" dirty="0">
                        <a:latin typeface="Corbel"/>
                        <a:cs typeface="Corbel"/>
                      </a:endParaRPr>
                    </a:p>
                  </a:txBody>
                  <a:tcPr anchor="ct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301750">
                <a:tc>
                  <a:txBody>
                    <a:bodyPr/>
                    <a:lstStyle/>
                    <a:p>
                      <a:pPr algn="l"/>
                      <a:endParaRPr lang="en-GB" sz="2400" b="1" dirty="0">
                        <a:latin typeface="Corbel"/>
                        <a:cs typeface="Corbel"/>
                      </a:endParaRPr>
                    </a:p>
                  </a:txBody>
                  <a:tcPr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endParaRPr lang="en-GB" sz="2400" b="1" dirty="0">
                        <a:latin typeface="Corbel"/>
                        <a:cs typeface="Corbe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endParaRPr lang="en-GB" sz="2400" b="1" dirty="0">
                        <a:latin typeface="Corbel"/>
                        <a:cs typeface="Corbe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endParaRPr lang="en-GB" sz="2400" b="1" dirty="0">
                        <a:latin typeface="Corbel"/>
                        <a:cs typeface="Corbe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endParaRPr lang="en-GB" sz="2400" b="1" dirty="0">
                        <a:latin typeface="Corbel"/>
                        <a:cs typeface="Corbel"/>
                      </a:endParaRPr>
                    </a:p>
                  </a:txBody>
                  <a:tcPr anchor="ct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301750">
                <a:tc>
                  <a:txBody>
                    <a:bodyPr/>
                    <a:lstStyle/>
                    <a:p>
                      <a:pPr algn="l"/>
                      <a:endParaRPr lang="en-GB" sz="2400" b="1" dirty="0">
                        <a:latin typeface="Corbel"/>
                        <a:cs typeface="Corbel"/>
                      </a:endParaRPr>
                    </a:p>
                  </a:txBody>
                  <a:tcPr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l"/>
                      <a:endParaRPr lang="en-GB" sz="2400" b="1" dirty="0">
                        <a:latin typeface="Corbel"/>
                        <a:cs typeface="Corbe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l"/>
                      <a:endParaRPr lang="en-GB" sz="2400" b="1" dirty="0">
                        <a:latin typeface="Corbel"/>
                        <a:cs typeface="Corbe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l"/>
                      <a:endParaRPr lang="en-GB" sz="2400" b="1" dirty="0">
                        <a:latin typeface="Corbel"/>
                        <a:cs typeface="Corbe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l"/>
                      <a:endParaRPr lang="en-GB" sz="2400" b="1" dirty="0">
                        <a:latin typeface="Corbel"/>
                        <a:cs typeface="Corbel"/>
                      </a:endParaRPr>
                    </a:p>
                  </a:txBody>
                  <a:tcPr anchor="ct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r>
            </a:tbl>
          </a:graphicData>
        </a:graphic>
      </p:graphicFrame>
    </p:spTree>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smtClean="0"/>
              <a:t>Scenario 7: Recommendations</a:t>
            </a:r>
            <a:endParaRPr lang="en-GB" dirty="0"/>
          </a:p>
        </p:txBody>
      </p:sp>
      <p:sp>
        <p:nvSpPr>
          <p:cNvPr id="3" name="Content Placeholder 2"/>
          <p:cNvSpPr>
            <a:spLocks noGrp="1"/>
          </p:cNvSpPr>
          <p:nvPr>
            <p:ph idx="1"/>
          </p:nvPr>
        </p:nvSpPr>
        <p:spPr>
          <a:xfrm>
            <a:off x="128681" y="1777684"/>
            <a:ext cx="8914302" cy="5470770"/>
          </a:xfrm>
        </p:spPr>
        <p:txBody>
          <a:bodyPr>
            <a:normAutofit/>
          </a:bodyPr>
          <a:lstStyle/>
          <a:p>
            <a:pPr marL="514350" indent="-514350">
              <a:spcAft>
                <a:spcPts val="1200"/>
              </a:spcAft>
              <a:buFont typeface="+mj-lt"/>
              <a:buAutoNum type="arabicPeriod"/>
            </a:pPr>
            <a:r>
              <a:rPr lang="en-GB" dirty="0" smtClean="0"/>
              <a:t>Develop </a:t>
            </a:r>
            <a:r>
              <a:rPr lang="en-GB" b="1" dirty="0" smtClean="0"/>
              <a:t>three </a:t>
            </a:r>
            <a:r>
              <a:rPr lang="en-GB" dirty="0" smtClean="0"/>
              <a:t>new recommendations, using the matrix.</a:t>
            </a:r>
          </a:p>
          <a:p>
            <a:pPr marL="514350" indent="-514350">
              <a:spcAft>
                <a:spcPts val="1200"/>
              </a:spcAft>
              <a:buFont typeface="+mj-lt"/>
              <a:buAutoNum type="arabicPeriod"/>
            </a:pPr>
            <a:r>
              <a:rPr lang="en-GB" dirty="0" smtClean="0"/>
              <a:t>If recommending cash, try to be specific about transfer value and delivery mechanisms.</a:t>
            </a:r>
          </a:p>
          <a:p>
            <a:pPr marL="514350" indent="-514350">
              <a:spcAft>
                <a:spcPts val="1200"/>
              </a:spcAft>
              <a:buFont typeface="+mj-lt"/>
              <a:buAutoNum type="arabicPeriod"/>
            </a:pPr>
            <a:r>
              <a:rPr lang="en-GB" dirty="0" smtClean="0"/>
              <a:t>Prepare a </a:t>
            </a:r>
            <a:r>
              <a:rPr lang="en-GB" b="1" dirty="0" smtClean="0"/>
              <a:t>five minute </a:t>
            </a:r>
            <a:r>
              <a:rPr lang="en-GB" dirty="0" smtClean="0"/>
              <a:t>presentation to decision makers.</a:t>
            </a:r>
          </a:p>
          <a:p>
            <a:pPr marL="514350" indent="-514350">
              <a:spcAft>
                <a:spcPts val="1200"/>
              </a:spcAft>
              <a:buNone/>
            </a:pPr>
            <a:r>
              <a:rPr lang="en-GB" b="1" dirty="0" smtClean="0"/>
              <a:t>You have 30 minutes!</a:t>
            </a:r>
          </a:p>
        </p:txBody>
      </p:sp>
    </p:spTree>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9698" y="-82906"/>
            <a:ext cx="8674470" cy="1143000"/>
          </a:xfrm>
        </p:spPr>
        <p:txBody>
          <a:bodyPr/>
          <a:lstStyle/>
          <a:p>
            <a:r>
              <a:rPr lang="en-GB" dirty="0" smtClean="0"/>
              <a:t>Key points</a:t>
            </a:r>
            <a:endParaRPr lang="en-GB" dirty="0"/>
          </a:p>
        </p:txBody>
      </p:sp>
      <p:sp>
        <p:nvSpPr>
          <p:cNvPr id="3" name="Content Placeholder 2"/>
          <p:cNvSpPr>
            <a:spLocks noGrp="1"/>
          </p:cNvSpPr>
          <p:nvPr>
            <p:ph idx="1"/>
          </p:nvPr>
        </p:nvSpPr>
        <p:spPr>
          <a:xfrm>
            <a:off x="229698" y="1456566"/>
            <a:ext cx="8674470" cy="5415362"/>
          </a:xfrm>
        </p:spPr>
        <p:txBody>
          <a:bodyPr>
            <a:normAutofit lnSpcReduction="10000"/>
          </a:bodyPr>
          <a:lstStyle/>
          <a:p>
            <a:pPr lvl="0">
              <a:spcAft>
                <a:spcPts val="600"/>
              </a:spcAft>
            </a:pPr>
            <a:r>
              <a:rPr lang="en-GB" dirty="0" smtClean="0"/>
              <a:t>Response options analysis encourages a more systematic approach to programming.</a:t>
            </a:r>
          </a:p>
          <a:p>
            <a:pPr lvl="0">
              <a:spcAft>
                <a:spcPts val="600"/>
              </a:spcAft>
            </a:pPr>
            <a:r>
              <a:rPr lang="en-GB" dirty="0" smtClean="0"/>
              <a:t>Recommendations should have clear links with assessment findings and analysis.</a:t>
            </a:r>
            <a:endParaRPr lang="en-US" dirty="0" smtClean="0"/>
          </a:p>
          <a:p>
            <a:pPr>
              <a:spcAft>
                <a:spcPts val="600"/>
              </a:spcAft>
            </a:pPr>
            <a:r>
              <a:rPr lang="en-GB" dirty="0" smtClean="0"/>
              <a:t>Response options can traverse multiple sectors, including risk reduction.</a:t>
            </a:r>
            <a:endParaRPr lang="en-US" dirty="0" smtClean="0"/>
          </a:p>
          <a:p>
            <a:pPr lvl="0">
              <a:spcAft>
                <a:spcPts val="600"/>
              </a:spcAft>
            </a:pPr>
            <a:r>
              <a:rPr lang="en-GB" dirty="0" smtClean="0"/>
              <a:t>CTP modalities and amounts should anticipate changes in household economy and coping strategies.</a:t>
            </a:r>
            <a:endParaRPr lang="en-US" dirty="0" smtClean="0"/>
          </a:p>
          <a:p>
            <a:r>
              <a:rPr lang="en-GB" dirty="0" smtClean="0"/>
              <a:t>Feasibility, timing, and risk are also vital considerations</a:t>
            </a:r>
            <a:r>
              <a:rPr lang="en-US" dirty="0" smtClean="0"/>
              <a:t>.</a:t>
            </a:r>
            <a:endParaRPr lang="en-GB" dirty="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bg>
      <p:bgPr>
        <a:solidFill>
          <a:schemeClr val="tx1"/>
        </a:solidFill>
        <a:effectLst/>
      </p:bgPr>
    </p:bg>
    <p:spTree>
      <p:nvGrpSpPr>
        <p:cNvPr id="1" name=""/>
        <p:cNvGrpSpPr/>
        <p:nvPr/>
      </p:nvGrpSpPr>
      <p:grpSpPr>
        <a:xfrm>
          <a:off x="0" y="0"/>
          <a:ext cx="0" cy="0"/>
          <a:chOff x="0" y="0"/>
          <a:chExt cx="0" cy="0"/>
        </a:xfrm>
      </p:grpSpPr>
      <p:sp>
        <p:nvSpPr>
          <p:cNvPr id="57346" name="Content Placeholder 2"/>
          <p:cNvSpPr>
            <a:spLocks noGrp="1"/>
          </p:cNvSpPr>
          <p:nvPr>
            <p:ph idx="1"/>
          </p:nvPr>
        </p:nvSpPr>
        <p:spPr>
          <a:xfrm>
            <a:off x="469900" y="856667"/>
            <a:ext cx="8229600" cy="5307065"/>
          </a:xfrm>
        </p:spPr>
        <p:txBody>
          <a:bodyPr>
            <a:normAutofit/>
          </a:bodyPr>
          <a:lstStyle/>
          <a:p>
            <a:pPr marL="0" indent="0">
              <a:spcBef>
                <a:spcPts val="0"/>
              </a:spcBef>
              <a:buFont typeface="Arial" charset="0"/>
              <a:buNone/>
            </a:pPr>
            <a:r>
              <a:rPr lang="en-GB" sz="8800" b="1" dirty="0" smtClean="0">
                <a:solidFill>
                  <a:srgbClr val="FFFFFF"/>
                </a:solidFill>
                <a:ea typeface="ＭＳ Ｐゴシック" charset="-128"/>
                <a:cs typeface="ＭＳ Ｐゴシック" charset="-128"/>
              </a:rPr>
              <a:t>EMMA bin</a:t>
            </a:r>
          </a:p>
        </p:txBody>
      </p:sp>
    </p:spTree>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9050"/>
            <a:ext cx="8674100" cy="1143000"/>
          </a:xfrm>
        </p:spPr>
        <p:txBody>
          <a:bodyPr/>
          <a:lstStyle/>
          <a:p>
            <a:pPr eaLnBrk="1" hangingPunct="1">
              <a:defRPr/>
            </a:pPr>
            <a:r>
              <a:rPr lang="en-US" dirty="0">
                <a:latin typeface="+mj-lt"/>
                <a:ea typeface="+mj-ea"/>
                <a:cs typeface="+mj-cs"/>
              </a:rPr>
              <a:t>The 10 Steps of EMMA</a:t>
            </a:r>
          </a:p>
        </p:txBody>
      </p:sp>
      <p:sp>
        <p:nvSpPr>
          <p:cNvPr id="3" name="Content Placeholder 2"/>
          <p:cNvSpPr>
            <a:spLocks noGrp="1"/>
          </p:cNvSpPr>
          <p:nvPr>
            <p:ph idx="4294967295"/>
          </p:nvPr>
        </p:nvSpPr>
        <p:spPr>
          <a:xfrm>
            <a:off x="0" y="1257300"/>
            <a:ext cx="8674100" cy="5486400"/>
          </a:xfrm>
        </p:spPr>
        <p:txBody>
          <a:bodyPr/>
          <a:lstStyle/>
          <a:p>
            <a:pPr eaLnBrk="1" hangingPunct="1">
              <a:spcAft>
                <a:spcPts val="2400"/>
              </a:spcAft>
            </a:pPr>
            <a:r>
              <a:rPr lang="en-US"/>
              <a:t>General sequence of EMMA activities;</a:t>
            </a:r>
          </a:p>
          <a:p>
            <a:pPr eaLnBrk="1" hangingPunct="1">
              <a:spcAft>
                <a:spcPts val="2400"/>
              </a:spcAft>
            </a:pPr>
            <a:r>
              <a:rPr lang="en-US"/>
              <a:t>Iterative process – steps may be returned to, overlap, as revision continues;</a:t>
            </a:r>
          </a:p>
          <a:p>
            <a:pPr eaLnBrk="1" hangingPunct="1"/>
            <a:r>
              <a:rPr lang="en-US"/>
              <a:t>Continues till ‘good enough’ picture is achieved.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0" y="19050"/>
            <a:ext cx="8674100" cy="1143000"/>
          </a:xfrm>
        </p:spPr>
        <p:txBody>
          <a:bodyPr/>
          <a:lstStyle/>
          <a:p>
            <a:pPr eaLnBrk="1" hangingPunct="1">
              <a:defRPr/>
            </a:pPr>
            <a:r>
              <a:rPr lang="en-US" sz="3600">
                <a:latin typeface="+mj-lt"/>
                <a:ea typeface="+mj-ea"/>
                <a:cs typeface="+mj-cs"/>
              </a:rPr>
              <a:t>The 3 Strands of EMMA</a:t>
            </a:r>
          </a:p>
        </p:txBody>
      </p:sp>
      <p:grpSp>
        <p:nvGrpSpPr>
          <p:cNvPr id="2" name="Group 4"/>
          <p:cNvGrpSpPr>
            <a:grpSpLocks/>
          </p:cNvGrpSpPr>
          <p:nvPr/>
        </p:nvGrpSpPr>
        <p:grpSpPr bwMode="auto">
          <a:xfrm>
            <a:off x="2987675" y="1143000"/>
            <a:ext cx="3240088" cy="5237163"/>
            <a:chOff x="2039" y="2064"/>
            <a:chExt cx="3338" cy="5813"/>
          </a:xfrm>
        </p:grpSpPr>
        <p:sp>
          <p:nvSpPr>
            <p:cNvPr id="61446" name="Freeform 5"/>
            <p:cNvSpPr>
              <a:spLocks/>
            </p:cNvSpPr>
            <p:nvPr/>
          </p:nvSpPr>
          <p:spPr bwMode="auto">
            <a:xfrm>
              <a:off x="2039" y="6489"/>
              <a:ext cx="3265" cy="1388"/>
            </a:xfrm>
            <a:custGeom>
              <a:avLst/>
              <a:gdLst>
                <a:gd name="T0" fmla="*/ 545 w 2350"/>
                <a:gd name="T1" fmla="*/ 71 h 1388"/>
                <a:gd name="T2" fmla="*/ 385 w 2350"/>
                <a:gd name="T3" fmla="*/ 1194 h 1388"/>
                <a:gd name="T4" fmla="*/ 2852 w 2350"/>
                <a:gd name="T5" fmla="*/ 1221 h 1388"/>
                <a:gd name="T6" fmla="*/ 2865 w 2350"/>
                <a:gd name="T7" fmla="*/ 192 h 1388"/>
                <a:gd name="T8" fmla="*/ 545 w 2350"/>
                <a:gd name="T9" fmla="*/ 71 h 1388"/>
                <a:gd name="T10" fmla="*/ 0 60000 65536"/>
                <a:gd name="T11" fmla="*/ 0 60000 65536"/>
                <a:gd name="T12" fmla="*/ 0 60000 65536"/>
                <a:gd name="T13" fmla="*/ 0 60000 65536"/>
                <a:gd name="T14" fmla="*/ 0 60000 65536"/>
                <a:gd name="T15" fmla="*/ 0 w 2350"/>
                <a:gd name="T16" fmla="*/ 0 h 1388"/>
                <a:gd name="T17" fmla="*/ 2350 w 2350"/>
                <a:gd name="T18" fmla="*/ 1388 h 1388"/>
              </a:gdLst>
              <a:ahLst/>
              <a:cxnLst>
                <a:cxn ang="T10">
                  <a:pos x="T0" y="T1"/>
                </a:cxn>
                <a:cxn ang="T11">
                  <a:pos x="T2" y="T3"/>
                </a:cxn>
                <a:cxn ang="T12">
                  <a:pos x="T4" y="T5"/>
                </a:cxn>
                <a:cxn ang="T13">
                  <a:pos x="T6" y="T7"/>
                </a:cxn>
                <a:cxn ang="T14">
                  <a:pos x="T8" y="T9"/>
                </a:cxn>
              </a:cxnLst>
              <a:rect l="T15" t="T16" r="T17" b="T18"/>
              <a:pathLst>
                <a:path w="2350" h="1388">
                  <a:moveTo>
                    <a:pt x="392" y="71"/>
                  </a:moveTo>
                  <a:cubicBezTo>
                    <a:pt x="196" y="536"/>
                    <a:pt x="0" y="1002"/>
                    <a:pt x="277" y="1194"/>
                  </a:cubicBezTo>
                  <a:cubicBezTo>
                    <a:pt x="554" y="1385"/>
                    <a:pt x="1756" y="1388"/>
                    <a:pt x="2053" y="1221"/>
                  </a:cubicBezTo>
                  <a:cubicBezTo>
                    <a:pt x="2350" y="1054"/>
                    <a:pt x="2161" y="450"/>
                    <a:pt x="2062" y="192"/>
                  </a:cubicBezTo>
                  <a:cubicBezTo>
                    <a:pt x="1785" y="0"/>
                    <a:pt x="740" y="96"/>
                    <a:pt x="392" y="71"/>
                  </a:cubicBezTo>
                  <a:close/>
                </a:path>
              </a:pathLst>
            </a:custGeom>
            <a:solidFill>
              <a:srgbClr val="FFCC99"/>
            </a:solidFill>
            <a:ln w="19050">
              <a:solidFill>
                <a:srgbClr val="333333"/>
              </a:solidFill>
              <a:round/>
              <a:headEnd/>
              <a:tailEnd/>
            </a:ln>
          </p:spPr>
          <p:txBody>
            <a:bodyPr>
              <a:prstTxWarp prst="textNoShape">
                <a:avLst/>
              </a:prstTxWarp>
            </a:bodyPr>
            <a:lstStyle/>
            <a:p>
              <a:pPr eaLnBrk="0" hangingPunct="0"/>
              <a:endParaRPr lang="en-GB"/>
            </a:p>
          </p:txBody>
        </p:sp>
        <p:sp>
          <p:nvSpPr>
            <p:cNvPr id="61447" name="Oval 6"/>
            <p:cNvSpPr>
              <a:spLocks noChangeArrowheads="1"/>
            </p:cNvSpPr>
            <p:nvPr/>
          </p:nvSpPr>
          <p:spPr bwMode="auto">
            <a:xfrm rot="296049">
              <a:off x="2589" y="6501"/>
              <a:ext cx="2315" cy="277"/>
            </a:xfrm>
            <a:prstGeom prst="ellipse">
              <a:avLst/>
            </a:prstGeom>
            <a:solidFill>
              <a:srgbClr val="C0C0C0"/>
            </a:solidFill>
            <a:ln w="57150">
              <a:solidFill>
                <a:srgbClr val="333333"/>
              </a:solidFill>
              <a:round/>
              <a:headEnd/>
              <a:tailEnd/>
            </a:ln>
          </p:spPr>
          <p:txBody>
            <a:bodyPr>
              <a:prstTxWarp prst="textNoShape">
                <a:avLst/>
              </a:prstTxWarp>
            </a:bodyPr>
            <a:lstStyle/>
            <a:p>
              <a:pPr eaLnBrk="0" hangingPunct="0"/>
              <a:endParaRPr lang="en-GB"/>
            </a:p>
          </p:txBody>
        </p:sp>
        <p:sp>
          <p:nvSpPr>
            <p:cNvPr id="61448" name="Freeform 7"/>
            <p:cNvSpPr>
              <a:spLocks/>
            </p:cNvSpPr>
            <p:nvPr/>
          </p:nvSpPr>
          <p:spPr bwMode="auto">
            <a:xfrm>
              <a:off x="2766" y="5940"/>
              <a:ext cx="622" cy="663"/>
            </a:xfrm>
            <a:custGeom>
              <a:avLst/>
              <a:gdLst>
                <a:gd name="T0" fmla="*/ 622 w 622"/>
                <a:gd name="T1" fmla="*/ 0 h 663"/>
                <a:gd name="T2" fmla="*/ 0 w 622"/>
                <a:gd name="T3" fmla="*/ 663 h 663"/>
                <a:gd name="T4" fmla="*/ 0 60000 65536"/>
                <a:gd name="T5" fmla="*/ 0 60000 65536"/>
                <a:gd name="T6" fmla="*/ 0 w 622"/>
                <a:gd name="T7" fmla="*/ 0 h 663"/>
                <a:gd name="T8" fmla="*/ 622 w 622"/>
                <a:gd name="T9" fmla="*/ 663 h 663"/>
              </a:gdLst>
              <a:ahLst/>
              <a:cxnLst>
                <a:cxn ang="T4">
                  <a:pos x="T0" y="T1"/>
                </a:cxn>
                <a:cxn ang="T5">
                  <a:pos x="T2" y="T3"/>
                </a:cxn>
              </a:cxnLst>
              <a:rect l="T6" t="T7" r="T8" b="T9"/>
              <a:pathLst>
                <a:path w="622" h="663">
                  <a:moveTo>
                    <a:pt x="622" y="0"/>
                  </a:moveTo>
                  <a:cubicBezTo>
                    <a:pt x="543" y="100"/>
                    <a:pt x="44" y="554"/>
                    <a:pt x="0" y="663"/>
                  </a:cubicBezTo>
                </a:path>
              </a:pathLst>
            </a:custGeom>
            <a:noFill/>
            <a:ln w="152400">
              <a:solidFill>
                <a:srgbClr val="333333"/>
              </a:solidFill>
              <a:round/>
              <a:headEnd/>
              <a:tailEnd/>
            </a:ln>
          </p:spPr>
          <p:txBody>
            <a:bodyPr>
              <a:prstTxWarp prst="textNoShape">
                <a:avLst/>
              </a:prstTxWarp>
            </a:bodyPr>
            <a:lstStyle/>
            <a:p>
              <a:pPr eaLnBrk="0" hangingPunct="0"/>
              <a:endParaRPr lang="en-GB"/>
            </a:p>
          </p:txBody>
        </p:sp>
        <p:sp>
          <p:nvSpPr>
            <p:cNvPr id="61449" name="Freeform 8"/>
            <p:cNvSpPr>
              <a:spLocks/>
            </p:cNvSpPr>
            <p:nvPr/>
          </p:nvSpPr>
          <p:spPr bwMode="auto">
            <a:xfrm rot="-1378931">
              <a:off x="2983" y="2064"/>
              <a:ext cx="1576" cy="1745"/>
            </a:xfrm>
            <a:custGeom>
              <a:avLst/>
              <a:gdLst>
                <a:gd name="T0" fmla="*/ 8 w 963"/>
                <a:gd name="T1" fmla="*/ 1424 h 822"/>
                <a:gd name="T2" fmla="*/ 208 w 963"/>
                <a:gd name="T3" fmla="*/ 1231 h 822"/>
                <a:gd name="T4" fmla="*/ 733 w 963"/>
                <a:gd name="T5" fmla="*/ 664 h 822"/>
                <a:gd name="T6" fmla="*/ 1352 w 963"/>
                <a:gd name="T7" fmla="*/ 0 h 822"/>
                <a:gd name="T8" fmla="*/ 1573 w 963"/>
                <a:gd name="T9" fmla="*/ 159 h 822"/>
                <a:gd name="T10" fmla="*/ 864 w 963"/>
                <a:gd name="T11" fmla="*/ 926 h 822"/>
                <a:gd name="T12" fmla="*/ 146 w 963"/>
                <a:gd name="T13" fmla="*/ 1662 h 822"/>
                <a:gd name="T14" fmla="*/ 8 w 963"/>
                <a:gd name="T15" fmla="*/ 1424 h 822"/>
                <a:gd name="T16" fmla="*/ 0 60000 65536"/>
                <a:gd name="T17" fmla="*/ 0 60000 65536"/>
                <a:gd name="T18" fmla="*/ 0 60000 65536"/>
                <a:gd name="T19" fmla="*/ 0 60000 65536"/>
                <a:gd name="T20" fmla="*/ 0 60000 65536"/>
                <a:gd name="T21" fmla="*/ 0 60000 65536"/>
                <a:gd name="T22" fmla="*/ 0 60000 65536"/>
                <a:gd name="T23" fmla="*/ 0 60000 65536"/>
                <a:gd name="T24" fmla="*/ 0 w 963"/>
                <a:gd name="T25" fmla="*/ 0 h 822"/>
                <a:gd name="T26" fmla="*/ 963 w 963"/>
                <a:gd name="T27" fmla="*/ 822 h 8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63" h="822">
                  <a:moveTo>
                    <a:pt x="5" y="671"/>
                  </a:moveTo>
                  <a:cubicBezTo>
                    <a:pt x="67" y="635"/>
                    <a:pt x="54" y="640"/>
                    <a:pt x="127" y="580"/>
                  </a:cubicBezTo>
                  <a:cubicBezTo>
                    <a:pt x="202" y="520"/>
                    <a:pt x="332" y="410"/>
                    <a:pt x="448" y="313"/>
                  </a:cubicBezTo>
                  <a:cubicBezTo>
                    <a:pt x="559" y="226"/>
                    <a:pt x="799" y="6"/>
                    <a:pt x="826" y="0"/>
                  </a:cubicBezTo>
                  <a:cubicBezTo>
                    <a:pt x="859" y="96"/>
                    <a:pt x="963" y="49"/>
                    <a:pt x="961" y="75"/>
                  </a:cubicBezTo>
                  <a:cubicBezTo>
                    <a:pt x="902" y="118"/>
                    <a:pt x="673" y="318"/>
                    <a:pt x="528" y="436"/>
                  </a:cubicBezTo>
                  <a:cubicBezTo>
                    <a:pt x="383" y="554"/>
                    <a:pt x="176" y="744"/>
                    <a:pt x="89" y="783"/>
                  </a:cubicBezTo>
                  <a:cubicBezTo>
                    <a:pt x="2" y="822"/>
                    <a:pt x="0" y="733"/>
                    <a:pt x="5" y="671"/>
                  </a:cubicBezTo>
                  <a:close/>
                </a:path>
              </a:pathLst>
            </a:custGeom>
            <a:solidFill>
              <a:srgbClr val="FFFFFF"/>
            </a:solidFill>
            <a:ln w="9525">
              <a:solidFill>
                <a:srgbClr val="333333"/>
              </a:solidFill>
              <a:round/>
              <a:headEnd/>
              <a:tailEnd/>
            </a:ln>
          </p:spPr>
          <p:txBody>
            <a:bodyPr>
              <a:prstTxWarp prst="textNoShape">
                <a:avLst/>
              </a:prstTxWarp>
            </a:bodyPr>
            <a:lstStyle/>
            <a:p>
              <a:pPr eaLnBrk="0" hangingPunct="0"/>
              <a:endParaRPr lang="en-GB"/>
            </a:p>
          </p:txBody>
        </p:sp>
        <p:sp>
          <p:nvSpPr>
            <p:cNvPr id="61450" name="Freeform 9"/>
            <p:cNvSpPr>
              <a:spLocks/>
            </p:cNvSpPr>
            <p:nvPr/>
          </p:nvSpPr>
          <p:spPr bwMode="auto">
            <a:xfrm rot="-5601387">
              <a:off x="2647" y="2700"/>
              <a:ext cx="1279" cy="2008"/>
            </a:xfrm>
            <a:custGeom>
              <a:avLst/>
              <a:gdLst>
                <a:gd name="T0" fmla="*/ 0 w 1018"/>
                <a:gd name="T1" fmla="*/ 1864 h 2652"/>
                <a:gd name="T2" fmla="*/ 92 w 1018"/>
                <a:gd name="T3" fmla="*/ 1694 h 2652"/>
                <a:gd name="T4" fmla="*/ 302 w 1018"/>
                <a:gd name="T5" fmla="*/ 1226 h 2652"/>
                <a:gd name="T6" fmla="*/ 962 w 1018"/>
                <a:gd name="T7" fmla="*/ 9 h 2652"/>
                <a:gd name="T8" fmla="*/ 1279 w 1018"/>
                <a:gd name="T9" fmla="*/ 8 h 2652"/>
                <a:gd name="T10" fmla="*/ 568 w 1018"/>
                <a:gd name="T11" fmla="*/ 1290 h 2652"/>
                <a:gd name="T12" fmla="*/ 258 w 1018"/>
                <a:gd name="T13" fmla="*/ 1913 h 2652"/>
                <a:gd name="T14" fmla="*/ 0 w 1018"/>
                <a:gd name="T15" fmla="*/ 1864 h 2652"/>
                <a:gd name="T16" fmla="*/ 0 60000 65536"/>
                <a:gd name="T17" fmla="*/ 0 60000 65536"/>
                <a:gd name="T18" fmla="*/ 0 60000 65536"/>
                <a:gd name="T19" fmla="*/ 0 60000 65536"/>
                <a:gd name="T20" fmla="*/ 0 60000 65536"/>
                <a:gd name="T21" fmla="*/ 0 60000 65536"/>
                <a:gd name="T22" fmla="*/ 0 60000 65536"/>
                <a:gd name="T23" fmla="*/ 0 60000 65536"/>
                <a:gd name="T24" fmla="*/ 0 w 1018"/>
                <a:gd name="T25" fmla="*/ 0 h 2652"/>
                <a:gd name="T26" fmla="*/ 1018 w 1018"/>
                <a:gd name="T27" fmla="*/ 2652 h 26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18" h="2652">
                  <a:moveTo>
                    <a:pt x="0" y="2462"/>
                  </a:moveTo>
                  <a:cubicBezTo>
                    <a:pt x="46" y="2360"/>
                    <a:pt x="33" y="2378"/>
                    <a:pt x="73" y="2237"/>
                  </a:cubicBezTo>
                  <a:cubicBezTo>
                    <a:pt x="112" y="2096"/>
                    <a:pt x="125" y="1990"/>
                    <a:pt x="240" y="1619"/>
                  </a:cubicBezTo>
                  <a:cubicBezTo>
                    <a:pt x="304" y="1410"/>
                    <a:pt x="739" y="40"/>
                    <a:pt x="766" y="12"/>
                  </a:cubicBezTo>
                  <a:cubicBezTo>
                    <a:pt x="782" y="175"/>
                    <a:pt x="984" y="0"/>
                    <a:pt x="1018" y="10"/>
                  </a:cubicBezTo>
                  <a:cubicBezTo>
                    <a:pt x="982" y="116"/>
                    <a:pt x="587" y="1285"/>
                    <a:pt x="452" y="1704"/>
                  </a:cubicBezTo>
                  <a:cubicBezTo>
                    <a:pt x="317" y="2123"/>
                    <a:pt x="280" y="2399"/>
                    <a:pt x="205" y="2527"/>
                  </a:cubicBezTo>
                  <a:cubicBezTo>
                    <a:pt x="131" y="2652"/>
                    <a:pt x="47" y="2542"/>
                    <a:pt x="0" y="2462"/>
                  </a:cubicBezTo>
                  <a:close/>
                </a:path>
              </a:pathLst>
            </a:custGeom>
            <a:solidFill>
              <a:srgbClr val="C0C0C0"/>
            </a:solidFill>
            <a:ln w="9525">
              <a:solidFill>
                <a:srgbClr val="333333"/>
              </a:solidFill>
              <a:round/>
              <a:headEnd/>
              <a:tailEnd/>
            </a:ln>
          </p:spPr>
          <p:txBody>
            <a:bodyPr>
              <a:prstTxWarp prst="textNoShape">
                <a:avLst/>
              </a:prstTxWarp>
            </a:bodyPr>
            <a:lstStyle/>
            <a:p>
              <a:pPr eaLnBrk="0" hangingPunct="0"/>
              <a:endParaRPr lang="en-GB"/>
            </a:p>
          </p:txBody>
        </p:sp>
        <p:sp>
          <p:nvSpPr>
            <p:cNvPr id="61451" name="Freeform 10"/>
            <p:cNvSpPr>
              <a:spLocks/>
            </p:cNvSpPr>
            <p:nvPr/>
          </p:nvSpPr>
          <p:spPr bwMode="auto">
            <a:xfrm>
              <a:off x="3590" y="4874"/>
              <a:ext cx="452" cy="1249"/>
            </a:xfrm>
            <a:custGeom>
              <a:avLst/>
              <a:gdLst>
                <a:gd name="T0" fmla="*/ 169 w 452"/>
                <a:gd name="T1" fmla="*/ 0 h 1249"/>
                <a:gd name="T2" fmla="*/ 433 w 452"/>
                <a:gd name="T3" fmla="*/ 542 h 1249"/>
                <a:gd name="T4" fmla="*/ 348 w 452"/>
                <a:gd name="T5" fmla="*/ 1030 h 1249"/>
                <a:gd name="T6" fmla="*/ 266 w 452"/>
                <a:gd name="T7" fmla="*/ 1199 h 1249"/>
                <a:gd name="T8" fmla="*/ 65 w 452"/>
                <a:gd name="T9" fmla="*/ 1206 h 1249"/>
                <a:gd name="T10" fmla="*/ 67 w 452"/>
                <a:gd name="T11" fmla="*/ 940 h 1249"/>
                <a:gd name="T12" fmla="*/ 269 w 452"/>
                <a:gd name="T13" fmla="*/ 651 h 1249"/>
                <a:gd name="T14" fmla="*/ 3 w 452"/>
                <a:gd name="T15" fmla="*/ 76 h 1249"/>
                <a:gd name="T16" fmla="*/ 0 60000 65536"/>
                <a:gd name="T17" fmla="*/ 0 60000 65536"/>
                <a:gd name="T18" fmla="*/ 0 60000 65536"/>
                <a:gd name="T19" fmla="*/ 0 60000 65536"/>
                <a:gd name="T20" fmla="*/ 0 60000 65536"/>
                <a:gd name="T21" fmla="*/ 0 60000 65536"/>
                <a:gd name="T22" fmla="*/ 0 60000 65536"/>
                <a:gd name="T23" fmla="*/ 0 60000 65536"/>
                <a:gd name="T24" fmla="*/ 0 w 452"/>
                <a:gd name="T25" fmla="*/ 0 h 1249"/>
                <a:gd name="T26" fmla="*/ 452 w 452"/>
                <a:gd name="T27" fmla="*/ 1249 h 12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2" h="1249">
                  <a:moveTo>
                    <a:pt x="169" y="0"/>
                  </a:moveTo>
                  <a:cubicBezTo>
                    <a:pt x="339" y="72"/>
                    <a:pt x="424" y="433"/>
                    <a:pt x="433" y="542"/>
                  </a:cubicBezTo>
                  <a:cubicBezTo>
                    <a:pt x="452" y="745"/>
                    <a:pt x="388" y="930"/>
                    <a:pt x="348" y="1030"/>
                  </a:cubicBezTo>
                  <a:cubicBezTo>
                    <a:pt x="314" y="1121"/>
                    <a:pt x="314" y="1169"/>
                    <a:pt x="266" y="1199"/>
                  </a:cubicBezTo>
                  <a:cubicBezTo>
                    <a:pt x="220" y="1227"/>
                    <a:pt x="98" y="1249"/>
                    <a:pt x="65" y="1206"/>
                  </a:cubicBezTo>
                  <a:cubicBezTo>
                    <a:pt x="32" y="1163"/>
                    <a:pt x="0" y="1006"/>
                    <a:pt x="67" y="940"/>
                  </a:cubicBezTo>
                  <a:cubicBezTo>
                    <a:pt x="119" y="889"/>
                    <a:pt x="270" y="854"/>
                    <a:pt x="269" y="651"/>
                  </a:cubicBezTo>
                  <a:cubicBezTo>
                    <a:pt x="268" y="411"/>
                    <a:pt x="26" y="152"/>
                    <a:pt x="3" y="76"/>
                  </a:cubicBezTo>
                </a:path>
              </a:pathLst>
            </a:custGeom>
            <a:solidFill>
              <a:srgbClr val="FFCC99"/>
            </a:solidFill>
            <a:ln w="9525">
              <a:solidFill>
                <a:srgbClr val="333333"/>
              </a:solidFill>
              <a:round/>
              <a:headEnd/>
              <a:tailEnd/>
            </a:ln>
          </p:spPr>
          <p:txBody>
            <a:bodyPr>
              <a:prstTxWarp prst="textNoShape">
                <a:avLst/>
              </a:prstTxWarp>
            </a:bodyPr>
            <a:lstStyle/>
            <a:p>
              <a:pPr eaLnBrk="0" hangingPunct="0"/>
              <a:endParaRPr lang="en-GB"/>
            </a:p>
          </p:txBody>
        </p:sp>
        <p:sp>
          <p:nvSpPr>
            <p:cNvPr id="61452" name="Freeform 11"/>
            <p:cNvSpPr>
              <a:spLocks/>
            </p:cNvSpPr>
            <p:nvPr/>
          </p:nvSpPr>
          <p:spPr bwMode="auto">
            <a:xfrm>
              <a:off x="3124" y="4865"/>
              <a:ext cx="925" cy="1393"/>
            </a:xfrm>
            <a:custGeom>
              <a:avLst/>
              <a:gdLst>
                <a:gd name="T0" fmla="*/ 665 w 925"/>
                <a:gd name="T1" fmla="*/ 1349 h 1393"/>
                <a:gd name="T2" fmla="*/ 892 w 925"/>
                <a:gd name="T3" fmla="*/ 1182 h 1393"/>
                <a:gd name="T4" fmla="*/ 860 w 925"/>
                <a:gd name="T5" fmla="*/ 1063 h 1393"/>
                <a:gd name="T6" fmla="*/ 647 w 925"/>
                <a:gd name="T7" fmla="*/ 1158 h 1393"/>
                <a:gd name="T8" fmla="*/ 344 w 925"/>
                <a:gd name="T9" fmla="*/ 1003 h 1393"/>
                <a:gd name="T10" fmla="*/ 233 w 925"/>
                <a:gd name="T11" fmla="*/ 657 h 1393"/>
                <a:gd name="T12" fmla="*/ 301 w 925"/>
                <a:gd name="T13" fmla="*/ 231 h 1393"/>
                <a:gd name="T14" fmla="*/ 458 w 925"/>
                <a:gd name="T15" fmla="*/ 39 h 1393"/>
                <a:gd name="T16" fmla="*/ 225 w 925"/>
                <a:gd name="T17" fmla="*/ 0 h 1393"/>
                <a:gd name="T18" fmla="*/ 141 w 925"/>
                <a:gd name="T19" fmla="*/ 122 h 1393"/>
                <a:gd name="T20" fmla="*/ 64 w 925"/>
                <a:gd name="T21" fmla="*/ 835 h 1393"/>
                <a:gd name="T22" fmla="*/ 283 w 925"/>
                <a:gd name="T23" fmla="*/ 1263 h 1393"/>
                <a:gd name="T24" fmla="*/ 665 w 925"/>
                <a:gd name="T25" fmla="*/ 1349 h 13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5"/>
                <a:gd name="T40" fmla="*/ 0 h 1393"/>
                <a:gd name="T41" fmla="*/ 925 w 925"/>
                <a:gd name="T42" fmla="*/ 1393 h 13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5" h="1393">
                  <a:moveTo>
                    <a:pt x="665" y="1349"/>
                  </a:moveTo>
                  <a:cubicBezTo>
                    <a:pt x="711" y="1350"/>
                    <a:pt x="860" y="1230"/>
                    <a:pt x="892" y="1182"/>
                  </a:cubicBezTo>
                  <a:cubicBezTo>
                    <a:pt x="925" y="1135"/>
                    <a:pt x="901" y="1067"/>
                    <a:pt x="860" y="1063"/>
                  </a:cubicBezTo>
                  <a:cubicBezTo>
                    <a:pt x="827" y="1110"/>
                    <a:pt x="721" y="1149"/>
                    <a:pt x="647" y="1158"/>
                  </a:cubicBezTo>
                  <a:cubicBezTo>
                    <a:pt x="568" y="1162"/>
                    <a:pt x="448" y="1149"/>
                    <a:pt x="344" y="1003"/>
                  </a:cubicBezTo>
                  <a:cubicBezTo>
                    <a:pt x="240" y="857"/>
                    <a:pt x="247" y="804"/>
                    <a:pt x="233" y="657"/>
                  </a:cubicBezTo>
                  <a:cubicBezTo>
                    <a:pt x="225" y="444"/>
                    <a:pt x="244" y="358"/>
                    <a:pt x="301" y="231"/>
                  </a:cubicBezTo>
                  <a:cubicBezTo>
                    <a:pt x="355" y="129"/>
                    <a:pt x="386" y="95"/>
                    <a:pt x="458" y="39"/>
                  </a:cubicBezTo>
                  <a:cubicBezTo>
                    <a:pt x="322" y="19"/>
                    <a:pt x="253" y="11"/>
                    <a:pt x="225" y="0"/>
                  </a:cubicBezTo>
                  <a:cubicBezTo>
                    <a:pt x="157" y="95"/>
                    <a:pt x="187" y="40"/>
                    <a:pt x="141" y="122"/>
                  </a:cubicBezTo>
                  <a:cubicBezTo>
                    <a:pt x="75" y="239"/>
                    <a:pt x="0" y="568"/>
                    <a:pt x="64" y="835"/>
                  </a:cubicBezTo>
                  <a:cubicBezTo>
                    <a:pt x="130" y="1097"/>
                    <a:pt x="162" y="1164"/>
                    <a:pt x="283" y="1263"/>
                  </a:cubicBezTo>
                  <a:cubicBezTo>
                    <a:pt x="403" y="1361"/>
                    <a:pt x="553" y="1393"/>
                    <a:pt x="665" y="1349"/>
                  </a:cubicBezTo>
                  <a:close/>
                </a:path>
              </a:pathLst>
            </a:custGeom>
            <a:solidFill>
              <a:srgbClr val="FFCC99"/>
            </a:solidFill>
            <a:ln w="9525">
              <a:solidFill>
                <a:srgbClr val="333333"/>
              </a:solidFill>
              <a:round/>
              <a:headEnd/>
              <a:tailEnd/>
            </a:ln>
          </p:spPr>
          <p:txBody>
            <a:bodyPr>
              <a:prstTxWarp prst="textNoShape">
                <a:avLst/>
              </a:prstTxWarp>
            </a:bodyPr>
            <a:lstStyle/>
            <a:p>
              <a:pPr eaLnBrk="0" hangingPunct="0"/>
              <a:endParaRPr lang="en-GB"/>
            </a:p>
          </p:txBody>
        </p:sp>
        <p:sp>
          <p:nvSpPr>
            <p:cNvPr id="61453" name="Freeform 12"/>
            <p:cNvSpPr>
              <a:spLocks/>
            </p:cNvSpPr>
            <p:nvPr/>
          </p:nvSpPr>
          <p:spPr bwMode="auto">
            <a:xfrm>
              <a:off x="3338" y="4913"/>
              <a:ext cx="742" cy="1157"/>
            </a:xfrm>
            <a:custGeom>
              <a:avLst/>
              <a:gdLst>
                <a:gd name="T0" fmla="*/ 182 w 742"/>
                <a:gd name="T1" fmla="*/ 0 h 1157"/>
                <a:gd name="T2" fmla="*/ 24 w 742"/>
                <a:gd name="T3" fmla="*/ 691 h 1157"/>
                <a:gd name="T4" fmla="*/ 181 w 742"/>
                <a:gd name="T5" fmla="*/ 1039 h 1157"/>
                <a:gd name="T6" fmla="*/ 348 w 742"/>
                <a:gd name="T7" fmla="*/ 1140 h 1157"/>
                <a:gd name="T8" fmla="*/ 376 w 742"/>
                <a:gd name="T9" fmla="*/ 1145 h 1157"/>
                <a:gd name="T10" fmla="*/ 536 w 742"/>
                <a:gd name="T11" fmla="*/ 1115 h 1157"/>
                <a:gd name="T12" fmla="*/ 670 w 742"/>
                <a:gd name="T13" fmla="*/ 977 h 1157"/>
                <a:gd name="T14" fmla="*/ 701 w 742"/>
                <a:gd name="T15" fmla="*/ 778 h 1157"/>
                <a:gd name="T16" fmla="*/ 424 w 742"/>
                <a:gd name="T17" fmla="*/ 963 h 1157"/>
                <a:gd name="T18" fmla="*/ 217 w 742"/>
                <a:gd name="T19" fmla="*/ 747 h 1157"/>
                <a:gd name="T20" fmla="*/ 216 w 742"/>
                <a:gd name="T21" fmla="*/ 324 h 1157"/>
                <a:gd name="T22" fmla="*/ 334 w 742"/>
                <a:gd name="T23" fmla="*/ 70 h 11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42"/>
                <a:gd name="T37" fmla="*/ 0 h 1157"/>
                <a:gd name="T38" fmla="*/ 742 w 742"/>
                <a:gd name="T39" fmla="*/ 1157 h 11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42" h="1157">
                  <a:moveTo>
                    <a:pt x="182" y="0"/>
                  </a:moveTo>
                  <a:cubicBezTo>
                    <a:pt x="0" y="172"/>
                    <a:pt x="2" y="593"/>
                    <a:pt x="24" y="691"/>
                  </a:cubicBezTo>
                  <a:cubicBezTo>
                    <a:pt x="63" y="882"/>
                    <a:pt x="101" y="977"/>
                    <a:pt x="181" y="1039"/>
                  </a:cubicBezTo>
                  <a:cubicBezTo>
                    <a:pt x="238" y="1114"/>
                    <a:pt x="316" y="1123"/>
                    <a:pt x="348" y="1140"/>
                  </a:cubicBezTo>
                  <a:cubicBezTo>
                    <a:pt x="381" y="1157"/>
                    <a:pt x="345" y="1149"/>
                    <a:pt x="376" y="1145"/>
                  </a:cubicBezTo>
                  <a:cubicBezTo>
                    <a:pt x="407" y="1142"/>
                    <a:pt x="487" y="1143"/>
                    <a:pt x="536" y="1115"/>
                  </a:cubicBezTo>
                  <a:cubicBezTo>
                    <a:pt x="585" y="1087"/>
                    <a:pt x="642" y="1033"/>
                    <a:pt x="670" y="977"/>
                  </a:cubicBezTo>
                  <a:cubicBezTo>
                    <a:pt x="697" y="921"/>
                    <a:pt x="742" y="780"/>
                    <a:pt x="701" y="778"/>
                  </a:cubicBezTo>
                  <a:cubicBezTo>
                    <a:pt x="662" y="833"/>
                    <a:pt x="549" y="974"/>
                    <a:pt x="424" y="963"/>
                  </a:cubicBezTo>
                  <a:cubicBezTo>
                    <a:pt x="338" y="956"/>
                    <a:pt x="283" y="950"/>
                    <a:pt x="217" y="747"/>
                  </a:cubicBezTo>
                  <a:cubicBezTo>
                    <a:pt x="151" y="544"/>
                    <a:pt x="181" y="448"/>
                    <a:pt x="216" y="324"/>
                  </a:cubicBezTo>
                  <a:cubicBezTo>
                    <a:pt x="235" y="212"/>
                    <a:pt x="290" y="135"/>
                    <a:pt x="334" y="70"/>
                  </a:cubicBezTo>
                </a:path>
              </a:pathLst>
            </a:custGeom>
            <a:solidFill>
              <a:srgbClr val="B2B2B2"/>
            </a:solidFill>
            <a:ln w="9525">
              <a:solidFill>
                <a:srgbClr val="333333"/>
              </a:solidFill>
              <a:round/>
              <a:headEnd/>
              <a:tailEnd/>
            </a:ln>
          </p:spPr>
          <p:txBody>
            <a:bodyPr>
              <a:prstTxWarp prst="textNoShape">
                <a:avLst/>
              </a:prstTxWarp>
            </a:bodyPr>
            <a:lstStyle/>
            <a:p>
              <a:pPr eaLnBrk="0" hangingPunct="0"/>
              <a:endParaRPr lang="en-GB"/>
            </a:p>
          </p:txBody>
        </p:sp>
        <p:sp>
          <p:nvSpPr>
            <p:cNvPr id="61454" name="Freeform 13"/>
            <p:cNvSpPr>
              <a:spLocks/>
            </p:cNvSpPr>
            <p:nvPr/>
          </p:nvSpPr>
          <p:spPr bwMode="auto">
            <a:xfrm>
              <a:off x="3150" y="4801"/>
              <a:ext cx="1007" cy="1460"/>
            </a:xfrm>
            <a:custGeom>
              <a:avLst/>
              <a:gdLst>
                <a:gd name="T0" fmla="*/ 439 w 1257"/>
                <a:gd name="T1" fmla="*/ 1416 h 1640"/>
                <a:gd name="T2" fmla="*/ 790 w 1257"/>
                <a:gd name="T3" fmla="*/ 1125 h 1640"/>
                <a:gd name="T4" fmla="*/ 836 w 1257"/>
                <a:gd name="T5" fmla="*/ 698 h 1640"/>
                <a:gd name="T6" fmla="*/ 739 w 1257"/>
                <a:gd name="T7" fmla="*/ 468 h 1640"/>
                <a:gd name="T8" fmla="*/ 359 w 1257"/>
                <a:gd name="T9" fmla="*/ 308 h 1640"/>
                <a:gd name="T10" fmla="*/ 46 w 1257"/>
                <a:gd name="T11" fmla="*/ 183 h 1640"/>
                <a:gd name="T12" fmla="*/ 79 w 1257"/>
                <a:gd name="T13" fmla="*/ 0 h 1640"/>
                <a:gd name="T14" fmla="*/ 407 w 1257"/>
                <a:gd name="T15" fmla="*/ 95 h 1640"/>
                <a:gd name="T16" fmla="*/ 862 w 1257"/>
                <a:gd name="T17" fmla="*/ 286 h 1640"/>
                <a:gd name="T18" fmla="*/ 994 w 1257"/>
                <a:gd name="T19" fmla="*/ 709 h 1640"/>
                <a:gd name="T20" fmla="*/ 941 w 1257"/>
                <a:gd name="T21" fmla="*/ 1153 h 1640"/>
                <a:gd name="T22" fmla="*/ 759 w 1257"/>
                <a:gd name="T23" fmla="*/ 1392 h 1640"/>
                <a:gd name="T24" fmla="*/ 439 w 1257"/>
                <a:gd name="T25" fmla="*/ 1416 h 16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57"/>
                <a:gd name="T40" fmla="*/ 0 h 1640"/>
                <a:gd name="T41" fmla="*/ 1257 w 1257"/>
                <a:gd name="T42" fmla="*/ 1640 h 16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57" h="1640">
                  <a:moveTo>
                    <a:pt x="548" y="1591"/>
                  </a:moveTo>
                  <a:cubicBezTo>
                    <a:pt x="795" y="1516"/>
                    <a:pt x="915" y="1413"/>
                    <a:pt x="986" y="1264"/>
                  </a:cubicBezTo>
                  <a:cubicBezTo>
                    <a:pt x="1062" y="1110"/>
                    <a:pt x="1058" y="871"/>
                    <a:pt x="1043" y="784"/>
                  </a:cubicBezTo>
                  <a:cubicBezTo>
                    <a:pt x="1028" y="697"/>
                    <a:pt x="1049" y="688"/>
                    <a:pt x="923" y="526"/>
                  </a:cubicBezTo>
                  <a:cubicBezTo>
                    <a:pt x="797" y="364"/>
                    <a:pt x="565" y="379"/>
                    <a:pt x="448" y="346"/>
                  </a:cubicBezTo>
                  <a:cubicBezTo>
                    <a:pt x="275" y="314"/>
                    <a:pt x="90" y="263"/>
                    <a:pt x="58" y="205"/>
                  </a:cubicBezTo>
                  <a:cubicBezTo>
                    <a:pt x="0" y="103"/>
                    <a:pt x="72" y="19"/>
                    <a:pt x="99" y="0"/>
                  </a:cubicBezTo>
                  <a:cubicBezTo>
                    <a:pt x="185" y="32"/>
                    <a:pt x="346" y="53"/>
                    <a:pt x="508" y="107"/>
                  </a:cubicBezTo>
                  <a:cubicBezTo>
                    <a:pt x="671" y="160"/>
                    <a:pt x="954" y="207"/>
                    <a:pt x="1076" y="321"/>
                  </a:cubicBezTo>
                  <a:cubicBezTo>
                    <a:pt x="1198" y="435"/>
                    <a:pt x="1225" y="633"/>
                    <a:pt x="1241" y="796"/>
                  </a:cubicBezTo>
                  <a:cubicBezTo>
                    <a:pt x="1257" y="959"/>
                    <a:pt x="1224" y="1167"/>
                    <a:pt x="1175" y="1295"/>
                  </a:cubicBezTo>
                  <a:cubicBezTo>
                    <a:pt x="1116" y="1452"/>
                    <a:pt x="1010" y="1510"/>
                    <a:pt x="947" y="1564"/>
                  </a:cubicBezTo>
                  <a:cubicBezTo>
                    <a:pt x="877" y="1619"/>
                    <a:pt x="633" y="1640"/>
                    <a:pt x="548" y="1591"/>
                  </a:cubicBezTo>
                  <a:close/>
                </a:path>
              </a:pathLst>
            </a:custGeom>
            <a:solidFill>
              <a:srgbClr val="FFFFFF"/>
            </a:solidFill>
            <a:ln w="9525">
              <a:solidFill>
                <a:srgbClr val="333333"/>
              </a:solidFill>
              <a:round/>
              <a:headEnd/>
              <a:tailEnd/>
            </a:ln>
          </p:spPr>
          <p:txBody>
            <a:bodyPr>
              <a:prstTxWarp prst="textNoShape">
                <a:avLst/>
              </a:prstTxWarp>
            </a:bodyPr>
            <a:lstStyle/>
            <a:p>
              <a:pPr eaLnBrk="0" hangingPunct="0"/>
              <a:endParaRPr lang="en-GB"/>
            </a:p>
          </p:txBody>
        </p:sp>
        <p:sp>
          <p:nvSpPr>
            <p:cNvPr id="61455" name="Freeform 14"/>
            <p:cNvSpPr>
              <a:spLocks/>
            </p:cNvSpPr>
            <p:nvPr/>
          </p:nvSpPr>
          <p:spPr bwMode="auto">
            <a:xfrm>
              <a:off x="3441" y="2943"/>
              <a:ext cx="1936" cy="1361"/>
            </a:xfrm>
            <a:custGeom>
              <a:avLst/>
              <a:gdLst>
                <a:gd name="T0" fmla="*/ 34 w 1523"/>
                <a:gd name="T1" fmla="*/ 1116 h 1121"/>
                <a:gd name="T2" fmla="*/ 252 w 1523"/>
                <a:gd name="T3" fmla="*/ 988 h 1121"/>
                <a:gd name="T4" fmla="*/ 825 w 1523"/>
                <a:gd name="T5" fmla="*/ 612 h 1121"/>
                <a:gd name="T6" fmla="*/ 1766 w 1523"/>
                <a:gd name="T7" fmla="*/ 0 h 1121"/>
                <a:gd name="T8" fmla="*/ 1926 w 1523"/>
                <a:gd name="T9" fmla="*/ 178 h 1121"/>
                <a:gd name="T10" fmla="*/ 933 w 1523"/>
                <a:gd name="T11" fmla="*/ 829 h 1121"/>
                <a:gd name="T12" fmla="*/ 150 w 1523"/>
                <a:gd name="T13" fmla="*/ 1314 h 1121"/>
                <a:gd name="T14" fmla="*/ 34 w 1523"/>
                <a:gd name="T15" fmla="*/ 1116 h 1121"/>
                <a:gd name="T16" fmla="*/ 0 60000 65536"/>
                <a:gd name="T17" fmla="*/ 0 60000 65536"/>
                <a:gd name="T18" fmla="*/ 0 60000 65536"/>
                <a:gd name="T19" fmla="*/ 0 60000 65536"/>
                <a:gd name="T20" fmla="*/ 0 60000 65536"/>
                <a:gd name="T21" fmla="*/ 0 60000 65536"/>
                <a:gd name="T22" fmla="*/ 0 60000 65536"/>
                <a:gd name="T23" fmla="*/ 0 60000 65536"/>
                <a:gd name="T24" fmla="*/ 0 w 1523"/>
                <a:gd name="T25" fmla="*/ 0 h 1121"/>
                <a:gd name="T26" fmla="*/ 1523 w 1523"/>
                <a:gd name="T27" fmla="*/ 1121 h 1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3" h="1121">
                  <a:moveTo>
                    <a:pt x="27" y="919"/>
                  </a:moveTo>
                  <a:cubicBezTo>
                    <a:pt x="111" y="879"/>
                    <a:pt x="94" y="883"/>
                    <a:pt x="198" y="814"/>
                  </a:cubicBezTo>
                  <a:cubicBezTo>
                    <a:pt x="303" y="745"/>
                    <a:pt x="451" y="640"/>
                    <a:pt x="649" y="504"/>
                  </a:cubicBezTo>
                  <a:cubicBezTo>
                    <a:pt x="805" y="404"/>
                    <a:pt x="1339" y="4"/>
                    <a:pt x="1389" y="0"/>
                  </a:cubicBezTo>
                  <a:cubicBezTo>
                    <a:pt x="1366" y="135"/>
                    <a:pt x="1523" y="112"/>
                    <a:pt x="1515" y="147"/>
                  </a:cubicBezTo>
                  <a:cubicBezTo>
                    <a:pt x="1434" y="196"/>
                    <a:pt x="967" y="527"/>
                    <a:pt x="734" y="683"/>
                  </a:cubicBezTo>
                  <a:cubicBezTo>
                    <a:pt x="501" y="839"/>
                    <a:pt x="235" y="1044"/>
                    <a:pt x="118" y="1082"/>
                  </a:cubicBezTo>
                  <a:cubicBezTo>
                    <a:pt x="0" y="1121"/>
                    <a:pt x="10" y="1001"/>
                    <a:pt x="27" y="919"/>
                  </a:cubicBezTo>
                  <a:close/>
                </a:path>
              </a:pathLst>
            </a:custGeom>
            <a:solidFill>
              <a:srgbClr val="FFCC99"/>
            </a:solidFill>
            <a:ln w="9525">
              <a:solidFill>
                <a:srgbClr val="333333"/>
              </a:solidFill>
              <a:round/>
              <a:headEnd/>
              <a:tailEnd/>
            </a:ln>
          </p:spPr>
          <p:txBody>
            <a:bodyPr>
              <a:prstTxWarp prst="textNoShape">
                <a:avLst/>
              </a:prstTxWarp>
            </a:bodyPr>
            <a:lstStyle/>
            <a:p>
              <a:pPr eaLnBrk="0" hangingPunct="0"/>
              <a:endParaRPr lang="en-GB"/>
            </a:p>
          </p:txBody>
        </p:sp>
        <p:sp>
          <p:nvSpPr>
            <p:cNvPr id="61456" name="Freeform 15"/>
            <p:cNvSpPr>
              <a:spLocks/>
            </p:cNvSpPr>
            <p:nvPr/>
          </p:nvSpPr>
          <p:spPr bwMode="auto">
            <a:xfrm rot="-448451">
              <a:off x="3193" y="4459"/>
              <a:ext cx="1017" cy="755"/>
            </a:xfrm>
            <a:custGeom>
              <a:avLst/>
              <a:gdLst>
                <a:gd name="T0" fmla="*/ 832 w 1245"/>
                <a:gd name="T1" fmla="*/ 755 h 536"/>
                <a:gd name="T2" fmla="*/ 688 w 1245"/>
                <a:gd name="T3" fmla="*/ 603 h 536"/>
                <a:gd name="T4" fmla="*/ 198 w 1245"/>
                <a:gd name="T5" fmla="*/ 358 h 536"/>
                <a:gd name="T6" fmla="*/ 4 w 1245"/>
                <a:gd name="T7" fmla="*/ 169 h 536"/>
                <a:gd name="T8" fmla="*/ 104 w 1245"/>
                <a:gd name="T9" fmla="*/ 0 h 536"/>
                <a:gd name="T10" fmla="*/ 272 w 1245"/>
                <a:gd name="T11" fmla="*/ 94 h 536"/>
                <a:gd name="T12" fmla="*/ 924 w 1245"/>
                <a:gd name="T13" fmla="*/ 449 h 536"/>
                <a:gd name="T14" fmla="*/ 832 w 1245"/>
                <a:gd name="T15" fmla="*/ 755 h 536"/>
                <a:gd name="T16" fmla="*/ 0 60000 65536"/>
                <a:gd name="T17" fmla="*/ 0 60000 65536"/>
                <a:gd name="T18" fmla="*/ 0 60000 65536"/>
                <a:gd name="T19" fmla="*/ 0 60000 65536"/>
                <a:gd name="T20" fmla="*/ 0 60000 65536"/>
                <a:gd name="T21" fmla="*/ 0 60000 65536"/>
                <a:gd name="T22" fmla="*/ 0 60000 65536"/>
                <a:gd name="T23" fmla="*/ 0 60000 65536"/>
                <a:gd name="T24" fmla="*/ 0 w 1245"/>
                <a:gd name="T25" fmla="*/ 0 h 536"/>
                <a:gd name="T26" fmla="*/ 1245 w 1245"/>
                <a:gd name="T27" fmla="*/ 536 h 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5" h="536">
                  <a:moveTo>
                    <a:pt x="1019" y="536"/>
                  </a:moveTo>
                  <a:cubicBezTo>
                    <a:pt x="922" y="492"/>
                    <a:pt x="971" y="475"/>
                    <a:pt x="842" y="428"/>
                  </a:cubicBezTo>
                  <a:cubicBezTo>
                    <a:pt x="713" y="381"/>
                    <a:pt x="382" y="306"/>
                    <a:pt x="242" y="254"/>
                  </a:cubicBezTo>
                  <a:cubicBezTo>
                    <a:pt x="40" y="191"/>
                    <a:pt x="11" y="163"/>
                    <a:pt x="5" y="120"/>
                  </a:cubicBezTo>
                  <a:cubicBezTo>
                    <a:pt x="0" y="56"/>
                    <a:pt x="93" y="17"/>
                    <a:pt x="127" y="0"/>
                  </a:cubicBezTo>
                  <a:cubicBezTo>
                    <a:pt x="229" y="37"/>
                    <a:pt x="165" y="13"/>
                    <a:pt x="333" y="67"/>
                  </a:cubicBezTo>
                  <a:cubicBezTo>
                    <a:pt x="500" y="120"/>
                    <a:pt x="1017" y="241"/>
                    <a:pt x="1131" y="319"/>
                  </a:cubicBezTo>
                  <a:cubicBezTo>
                    <a:pt x="1245" y="397"/>
                    <a:pt x="1102" y="496"/>
                    <a:pt x="1019" y="536"/>
                  </a:cubicBezTo>
                  <a:close/>
                </a:path>
              </a:pathLst>
            </a:custGeom>
            <a:solidFill>
              <a:srgbClr val="B2B2B2"/>
            </a:solidFill>
            <a:ln w="9525">
              <a:solidFill>
                <a:srgbClr val="333333"/>
              </a:solidFill>
              <a:round/>
              <a:headEnd/>
              <a:tailEnd/>
            </a:ln>
          </p:spPr>
          <p:txBody>
            <a:bodyPr>
              <a:prstTxWarp prst="textNoShape">
                <a:avLst/>
              </a:prstTxWarp>
            </a:bodyPr>
            <a:lstStyle/>
            <a:p>
              <a:pPr eaLnBrk="0" hangingPunct="0"/>
              <a:endParaRPr lang="en-GB"/>
            </a:p>
          </p:txBody>
        </p:sp>
        <p:sp>
          <p:nvSpPr>
            <p:cNvPr id="61457" name="Freeform 16"/>
            <p:cNvSpPr>
              <a:spLocks/>
            </p:cNvSpPr>
            <p:nvPr/>
          </p:nvSpPr>
          <p:spPr bwMode="auto">
            <a:xfrm rot="4951549">
              <a:off x="3335" y="4010"/>
              <a:ext cx="729" cy="1022"/>
            </a:xfrm>
            <a:custGeom>
              <a:avLst/>
              <a:gdLst>
                <a:gd name="T0" fmla="*/ 729 w 1726"/>
                <a:gd name="T1" fmla="*/ 157 h 1378"/>
                <a:gd name="T2" fmla="*/ 621 w 1726"/>
                <a:gd name="T3" fmla="*/ 334 h 1378"/>
                <a:gd name="T4" fmla="*/ 370 w 1726"/>
                <a:gd name="T5" fmla="*/ 825 h 1378"/>
                <a:gd name="T6" fmla="*/ 174 w 1726"/>
                <a:gd name="T7" fmla="*/ 1018 h 1378"/>
                <a:gd name="T8" fmla="*/ 0 w 1726"/>
                <a:gd name="T9" fmla="*/ 918 h 1378"/>
                <a:gd name="T10" fmla="*/ 97 w 1726"/>
                <a:gd name="T11" fmla="*/ 751 h 1378"/>
                <a:gd name="T12" fmla="*/ 463 w 1726"/>
                <a:gd name="T13" fmla="*/ 99 h 1378"/>
                <a:gd name="T14" fmla="*/ 729 w 1726"/>
                <a:gd name="T15" fmla="*/ 157 h 1378"/>
                <a:gd name="T16" fmla="*/ 0 60000 65536"/>
                <a:gd name="T17" fmla="*/ 0 60000 65536"/>
                <a:gd name="T18" fmla="*/ 0 60000 65536"/>
                <a:gd name="T19" fmla="*/ 0 60000 65536"/>
                <a:gd name="T20" fmla="*/ 0 60000 65536"/>
                <a:gd name="T21" fmla="*/ 0 60000 65536"/>
                <a:gd name="T22" fmla="*/ 0 60000 65536"/>
                <a:gd name="T23" fmla="*/ 0 60000 65536"/>
                <a:gd name="T24" fmla="*/ 0 w 1726"/>
                <a:gd name="T25" fmla="*/ 0 h 1378"/>
                <a:gd name="T26" fmla="*/ 1726 w 1726"/>
                <a:gd name="T27" fmla="*/ 1378 h 13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26" h="1378">
                  <a:moveTo>
                    <a:pt x="1726" y="212"/>
                  </a:moveTo>
                  <a:cubicBezTo>
                    <a:pt x="1573" y="319"/>
                    <a:pt x="1613" y="301"/>
                    <a:pt x="1471" y="451"/>
                  </a:cubicBezTo>
                  <a:cubicBezTo>
                    <a:pt x="1329" y="601"/>
                    <a:pt x="1051" y="958"/>
                    <a:pt x="875" y="1112"/>
                  </a:cubicBezTo>
                  <a:cubicBezTo>
                    <a:pt x="656" y="1334"/>
                    <a:pt x="559" y="1366"/>
                    <a:pt x="413" y="1373"/>
                  </a:cubicBezTo>
                  <a:cubicBezTo>
                    <a:pt x="193" y="1378"/>
                    <a:pt x="58" y="1276"/>
                    <a:pt x="0" y="1238"/>
                  </a:cubicBezTo>
                  <a:cubicBezTo>
                    <a:pt x="127" y="1126"/>
                    <a:pt x="46" y="1196"/>
                    <a:pt x="229" y="1012"/>
                  </a:cubicBezTo>
                  <a:cubicBezTo>
                    <a:pt x="412" y="828"/>
                    <a:pt x="847" y="266"/>
                    <a:pt x="1096" y="133"/>
                  </a:cubicBezTo>
                  <a:cubicBezTo>
                    <a:pt x="1345" y="0"/>
                    <a:pt x="1588" y="121"/>
                    <a:pt x="1726" y="212"/>
                  </a:cubicBezTo>
                  <a:close/>
                </a:path>
              </a:pathLst>
            </a:custGeom>
            <a:solidFill>
              <a:srgbClr val="FFCC99"/>
            </a:solidFill>
            <a:ln w="9525">
              <a:solidFill>
                <a:srgbClr val="333333"/>
              </a:solidFill>
              <a:round/>
              <a:headEnd/>
              <a:tailEnd/>
            </a:ln>
          </p:spPr>
          <p:txBody>
            <a:bodyPr>
              <a:prstTxWarp prst="textNoShape">
                <a:avLst/>
              </a:prstTxWarp>
            </a:bodyPr>
            <a:lstStyle/>
            <a:p>
              <a:pPr eaLnBrk="0" hangingPunct="0"/>
              <a:endParaRPr lang="en-GB"/>
            </a:p>
          </p:txBody>
        </p:sp>
        <p:sp>
          <p:nvSpPr>
            <p:cNvPr id="61458" name="Freeform 17"/>
            <p:cNvSpPr>
              <a:spLocks/>
            </p:cNvSpPr>
            <p:nvPr/>
          </p:nvSpPr>
          <p:spPr bwMode="auto">
            <a:xfrm rot="-5848451">
              <a:off x="3341" y="3713"/>
              <a:ext cx="769" cy="1022"/>
            </a:xfrm>
            <a:custGeom>
              <a:avLst/>
              <a:gdLst>
                <a:gd name="T0" fmla="*/ 0 w 611"/>
                <a:gd name="T1" fmla="*/ 865 h 1531"/>
                <a:gd name="T2" fmla="*/ 108 w 611"/>
                <a:gd name="T3" fmla="*/ 688 h 1531"/>
                <a:gd name="T4" fmla="*/ 364 w 611"/>
                <a:gd name="T5" fmla="*/ 198 h 1531"/>
                <a:gd name="T6" fmla="*/ 563 w 611"/>
                <a:gd name="T7" fmla="*/ 3 h 1531"/>
                <a:gd name="T8" fmla="*/ 769 w 611"/>
                <a:gd name="T9" fmla="*/ 54 h 1531"/>
                <a:gd name="T10" fmla="*/ 642 w 611"/>
                <a:gd name="T11" fmla="*/ 272 h 1531"/>
                <a:gd name="T12" fmla="*/ 271 w 611"/>
                <a:gd name="T13" fmla="*/ 924 h 1531"/>
                <a:gd name="T14" fmla="*/ 0 w 611"/>
                <a:gd name="T15" fmla="*/ 865 h 1531"/>
                <a:gd name="T16" fmla="*/ 0 60000 65536"/>
                <a:gd name="T17" fmla="*/ 0 60000 65536"/>
                <a:gd name="T18" fmla="*/ 0 60000 65536"/>
                <a:gd name="T19" fmla="*/ 0 60000 65536"/>
                <a:gd name="T20" fmla="*/ 0 60000 65536"/>
                <a:gd name="T21" fmla="*/ 0 60000 65536"/>
                <a:gd name="T22" fmla="*/ 0 60000 65536"/>
                <a:gd name="T23" fmla="*/ 0 60000 65536"/>
                <a:gd name="T24" fmla="*/ 0 w 611"/>
                <a:gd name="T25" fmla="*/ 0 h 1531"/>
                <a:gd name="T26" fmla="*/ 611 w 611"/>
                <a:gd name="T27" fmla="*/ 1531 h 15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1" h="1531">
                  <a:moveTo>
                    <a:pt x="0" y="1296"/>
                  </a:moveTo>
                  <a:cubicBezTo>
                    <a:pt x="53" y="1177"/>
                    <a:pt x="38" y="1197"/>
                    <a:pt x="86" y="1030"/>
                  </a:cubicBezTo>
                  <a:cubicBezTo>
                    <a:pt x="134" y="863"/>
                    <a:pt x="229" y="466"/>
                    <a:pt x="289" y="296"/>
                  </a:cubicBezTo>
                  <a:cubicBezTo>
                    <a:pt x="364" y="48"/>
                    <a:pt x="398" y="13"/>
                    <a:pt x="447" y="5"/>
                  </a:cubicBezTo>
                  <a:cubicBezTo>
                    <a:pt x="522" y="0"/>
                    <a:pt x="582" y="48"/>
                    <a:pt x="611" y="81"/>
                  </a:cubicBezTo>
                  <a:cubicBezTo>
                    <a:pt x="573" y="206"/>
                    <a:pt x="576" y="190"/>
                    <a:pt x="510" y="407"/>
                  </a:cubicBezTo>
                  <a:cubicBezTo>
                    <a:pt x="444" y="624"/>
                    <a:pt x="299" y="1235"/>
                    <a:pt x="215" y="1384"/>
                  </a:cubicBezTo>
                  <a:cubicBezTo>
                    <a:pt x="130" y="1531"/>
                    <a:pt x="47" y="1396"/>
                    <a:pt x="0" y="1296"/>
                  </a:cubicBezTo>
                  <a:close/>
                </a:path>
              </a:pathLst>
            </a:custGeom>
            <a:solidFill>
              <a:srgbClr val="FFFFFF"/>
            </a:solidFill>
            <a:ln w="9525">
              <a:solidFill>
                <a:srgbClr val="333333"/>
              </a:solidFill>
              <a:round/>
              <a:headEnd/>
              <a:tailEnd/>
            </a:ln>
          </p:spPr>
          <p:txBody>
            <a:bodyPr>
              <a:prstTxWarp prst="textNoShape">
                <a:avLst/>
              </a:prstTxWarp>
            </a:bodyPr>
            <a:lstStyle/>
            <a:p>
              <a:pPr eaLnBrk="0" hangingPunct="0"/>
              <a:endParaRPr lang="en-GB"/>
            </a:p>
          </p:txBody>
        </p:sp>
        <p:sp>
          <p:nvSpPr>
            <p:cNvPr id="61459" name="WordArt 18"/>
            <p:cNvSpPr>
              <a:spLocks noChangeArrowheads="1" noChangeShapeType="1" noTextEdit="1"/>
            </p:cNvSpPr>
            <p:nvPr/>
          </p:nvSpPr>
          <p:spPr bwMode="auto">
            <a:xfrm rot="-2006246">
              <a:off x="3846" y="3431"/>
              <a:ext cx="1411" cy="188"/>
            </a:xfrm>
            <a:prstGeom prst="rect">
              <a:avLst/>
            </a:prstGeom>
          </p:spPr>
          <p:txBody>
            <a:bodyPr wrap="none" fromWordArt="1">
              <a:prstTxWarp prst="textSlantUp">
                <a:avLst>
                  <a:gd name="adj" fmla="val 0"/>
                </a:avLst>
              </a:prstTxWarp>
            </a:bodyPr>
            <a:lstStyle/>
            <a:p>
              <a:pPr algn="ctr"/>
              <a:r>
                <a:rPr lang="en-US" sz="1000" kern="10" dirty="0">
                  <a:ln w="9525">
                    <a:solidFill>
                      <a:srgbClr val="333333"/>
                    </a:solidFill>
                    <a:round/>
                    <a:headEnd/>
                    <a:tailEnd/>
                  </a:ln>
                  <a:solidFill>
                    <a:srgbClr val="000000"/>
                  </a:solidFill>
                  <a:latin typeface="Corbel"/>
                  <a:ea typeface="Corbel"/>
                  <a:cs typeface="Corbel"/>
                </a:rPr>
                <a:t>Responses</a:t>
              </a:r>
              <a:endParaRPr lang="en-GB" sz="1000" kern="10" dirty="0">
                <a:ln w="9525">
                  <a:solidFill>
                    <a:srgbClr val="333333"/>
                  </a:solidFill>
                  <a:round/>
                  <a:headEnd/>
                  <a:tailEnd/>
                </a:ln>
                <a:solidFill>
                  <a:srgbClr val="000000"/>
                </a:solidFill>
                <a:latin typeface="Corbel"/>
                <a:ea typeface="Corbel"/>
                <a:cs typeface="Corbel"/>
              </a:endParaRPr>
            </a:p>
          </p:txBody>
        </p:sp>
        <p:sp>
          <p:nvSpPr>
            <p:cNvPr id="61460" name="WordArt 19"/>
            <p:cNvSpPr>
              <a:spLocks noChangeArrowheads="1" noChangeShapeType="1" noTextEdit="1"/>
            </p:cNvSpPr>
            <p:nvPr/>
          </p:nvSpPr>
          <p:spPr bwMode="auto">
            <a:xfrm rot="1284045">
              <a:off x="2450" y="3442"/>
              <a:ext cx="719" cy="228"/>
            </a:xfrm>
            <a:prstGeom prst="rect">
              <a:avLst/>
            </a:prstGeom>
          </p:spPr>
          <p:txBody>
            <a:bodyPr wrap="none" fromWordArt="1">
              <a:prstTxWarp prst="textSlantUp">
                <a:avLst>
                  <a:gd name="adj" fmla="val 0"/>
                </a:avLst>
              </a:prstTxWarp>
            </a:bodyPr>
            <a:lstStyle/>
            <a:p>
              <a:pPr algn="ctr"/>
              <a:r>
                <a:rPr lang="en-US" sz="1000" kern="10" dirty="0">
                  <a:ln w="9525">
                    <a:solidFill>
                      <a:srgbClr val="333333"/>
                    </a:solidFill>
                    <a:round/>
                    <a:headEnd/>
                    <a:tailEnd/>
                  </a:ln>
                  <a:solidFill>
                    <a:srgbClr val="000000"/>
                  </a:solidFill>
                  <a:latin typeface="Corbel"/>
                  <a:ea typeface="Corbel"/>
                  <a:cs typeface="Corbel"/>
                </a:rPr>
                <a:t>Gaps</a:t>
              </a:r>
              <a:endParaRPr lang="en-GB" sz="1000" kern="10" dirty="0">
                <a:ln w="9525">
                  <a:solidFill>
                    <a:srgbClr val="333333"/>
                  </a:solidFill>
                  <a:round/>
                  <a:headEnd/>
                  <a:tailEnd/>
                </a:ln>
                <a:solidFill>
                  <a:srgbClr val="000000"/>
                </a:solidFill>
                <a:latin typeface="Corbel"/>
                <a:ea typeface="Corbel"/>
                <a:cs typeface="Corbel"/>
              </a:endParaRPr>
            </a:p>
          </p:txBody>
        </p:sp>
        <p:sp>
          <p:nvSpPr>
            <p:cNvPr id="61461" name="WordArt 20"/>
            <p:cNvSpPr>
              <a:spLocks noChangeArrowheads="1" noChangeShapeType="1" noTextEdit="1"/>
            </p:cNvSpPr>
            <p:nvPr/>
          </p:nvSpPr>
          <p:spPr bwMode="auto">
            <a:xfrm rot="-4335817">
              <a:off x="3149" y="2682"/>
              <a:ext cx="1242" cy="172"/>
            </a:xfrm>
            <a:prstGeom prst="rect">
              <a:avLst/>
            </a:prstGeom>
          </p:spPr>
          <p:txBody>
            <a:bodyPr wrap="none" fromWordArt="1">
              <a:prstTxWarp prst="textSlantUp">
                <a:avLst>
                  <a:gd name="adj" fmla="val 0"/>
                </a:avLst>
              </a:prstTxWarp>
            </a:bodyPr>
            <a:lstStyle/>
            <a:p>
              <a:pPr algn="ctr"/>
              <a:r>
                <a:rPr lang="en-US" sz="1000" kern="10" dirty="0">
                  <a:ln w="9525">
                    <a:solidFill>
                      <a:srgbClr val="333333"/>
                    </a:solidFill>
                    <a:round/>
                    <a:headEnd/>
                    <a:tailEnd/>
                  </a:ln>
                  <a:solidFill>
                    <a:srgbClr val="000000"/>
                  </a:solidFill>
                  <a:latin typeface="Corbel"/>
                  <a:ea typeface="Corbel"/>
                  <a:cs typeface="Corbel"/>
                </a:rPr>
                <a:t>Markets</a:t>
              </a:r>
              <a:endParaRPr lang="en-GB" sz="1000" kern="10" dirty="0">
                <a:ln w="9525">
                  <a:solidFill>
                    <a:srgbClr val="333333"/>
                  </a:solidFill>
                  <a:round/>
                  <a:headEnd/>
                  <a:tailEnd/>
                </a:ln>
                <a:solidFill>
                  <a:srgbClr val="000000"/>
                </a:solidFill>
                <a:latin typeface="Corbel"/>
                <a:ea typeface="Corbel"/>
                <a:cs typeface="Corbel"/>
              </a:endParaRPr>
            </a:p>
          </p:txBody>
        </p:sp>
        <p:sp>
          <p:nvSpPr>
            <p:cNvPr id="61462" name="WordArt 21"/>
            <p:cNvSpPr>
              <a:spLocks noChangeArrowheads="1" noChangeShapeType="1" noTextEdit="1"/>
            </p:cNvSpPr>
            <p:nvPr/>
          </p:nvSpPr>
          <p:spPr bwMode="auto">
            <a:xfrm>
              <a:off x="2503" y="6832"/>
              <a:ext cx="2418" cy="894"/>
            </a:xfrm>
            <a:prstGeom prst="rect">
              <a:avLst/>
            </a:prstGeom>
          </p:spPr>
          <p:txBody>
            <a:bodyPr wrap="none" fromWordArt="1">
              <a:prstTxWarp prst="textCanDown">
                <a:avLst>
                  <a:gd name="adj" fmla="val 19046"/>
                </a:avLst>
              </a:prstTxWarp>
            </a:bodyPr>
            <a:lstStyle/>
            <a:p>
              <a:pPr algn="ctr"/>
              <a:r>
                <a:rPr lang="en-US" sz="1000" kern="10" dirty="0" smtClean="0">
                  <a:ln w="9525">
                    <a:solidFill>
                      <a:srgbClr val="000000"/>
                    </a:solidFill>
                    <a:round/>
                    <a:headEnd/>
                    <a:tailEnd/>
                  </a:ln>
                  <a:solidFill>
                    <a:srgbClr val="000000"/>
                  </a:solidFill>
                  <a:latin typeface="Corbel"/>
                  <a:ea typeface="Corbel"/>
                  <a:cs typeface="Corbel"/>
                </a:rPr>
                <a:t>Program </a:t>
              </a:r>
              <a:r>
                <a:rPr lang="en-US" sz="1000" kern="10" dirty="0">
                  <a:ln w="9525">
                    <a:solidFill>
                      <a:srgbClr val="000000"/>
                    </a:solidFill>
                    <a:round/>
                    <a:headEnd/>
                    <a:tailEnd/>
                  </a:ln>
                  <a:solidFill>
                    <a:srgbClr val="000000"/>
                  </a:solidFill>
                  <a:latin typeface="Corbel"/>
                  <a:ea typeface="Corbel"/>
                  <a:cs typeface="Corbel"/>
                </a:rPr>
                <a:t>Options</a:t>
              </a:r>
            </a:p>
            <a:p>
              <a:pPr algn="ctr"/>
              <a:r>
                <a:rPr lang="en-US" sz="1000" kern="10" dirty="0" smtClean="0">
                  <a:ln w="9525">
                    <a:solidFill>
                      <a:srgbClr val="000000"/>
                    </a:solidFill>
                    <a:round/>
                    <a:headEnd/>
                    <a:tailEnd/>
                  </a:ln>
                  <a:solidFill>
                    <a:srgbClr val="000000"/>
                  </a:solidFill>
                  <a:latin typeface="Corbel"/>
                  <a:ea typeface="Corbel"/>
                  <a:cs typeface="Corbel"/>
                </a:rPr>
                <a:t>and</a:t>
              </a:r>
              <a:endParaRPr lang="en-US" sz="1000" kern="10" dirty="0">
                <a:ln w="9525">
                  <a:solidFill>
                    <a:srgbClr val="000000"/>
                  </a:solidFill>
                  <a:round/>
                  <a:headEnd/>
                  <a:tailEnd/>
                </a:ln>
                <a:solidFill>
                  <a:srgbClr val="000000"/>
                </a:solidFill>
                <a:latin typeface="Corbel"/>
                <a:ea typeface="Corbel"/>
                <a:cs typeface="Corbel"/>
              </a:endParaRPr>
            </a:p>
            <a:p>
              <a:pPr algn="ctr"/>
              <a:r>
                <a:rPr lang="en-US" sz="1000" kern="10" dirty="0">
                  <a:ln w="9525">
                    <a:solidFill>
                      <a:srgbClr val="000000"/>
                    </a:solidFill>
                    <a:round/>
                    <a:headEnd/>
                    <a:tailEnd/>
                  </a:ln>
                  <a:solidFill>
                    <a:srgbClr val="000000"/>
                  </a:solidFill>
                  <a:latin typeface="Corbel"/>
                  <a:ea typeface="Corbel"/>
                  <a:cs typeface="Corbel"/>
                </a:rPr>
                <a:t>Recommendations</a:t>
              </a:r>
              <a:endParaRPr lang="en-GB" sz="1000" kern="10" dirty="0">
                <a:ln w="9525">
                  <a:solidFill>
                    <a:srgbClr val="000000"/>
                  </a:solidFill>
                  <a:round/>
                  <a:headEnd/>
                  <a:tailEnd/>
                </a:ln>
                <a:solidFill>
                  <a:srgbClr val="000000"/>
                </a:solidFill>
                <a:latin typeface="Corbel"/>
                <a:ea typeface="Corbel"/>
                <a:cs typeface="Corbel"/>
              </a:endParaRPr>
            </a:p>
          </p:txBody>
        </p:sp>
        <p:sp>
          <p:nvSpPr>
            <p:cNvPr id="61463" name="Freeform 22"/>
            <p:cNvSpPr>
              <a:spLocks/>
            </p:cNvSpPr>
            <p:nvPr/>
          </p:nvSpPr>
          <p:spPr bwMode="auto">
            <a:xfrm>
              <a:off x="3594" y="5668"/>
              <a:ext cx="1116" cy="1103"/>
            </a:xfrm>
            <a:custGeom>
              <a:avLst/>
              <a:gdLst>
                <a:gd name="T0" fmla="*/ 0 w 1116"/>
                <a:gd name="T1" fmla="*/ 83 h 1103"/>
                <a:gd name="T2" fmla="*/ 465 w 1116"/>
                <a:gd name="T3" fmla="*/ 170 h 1103"/>
                <a:gd name="T4" fmla="*/ 1116 w 1116"/>
                <a:gd name="T5" fmla="*/ 1103 h 1103"/>
                <a:gd name="T6" fmla="*/ 0 60000 65536"/>
                <a:gd name="T7" fmla="*/ 0 60000 65536"/>
                <a:gd name="T8" fmla="*/ 0 60000 65536"/>
                <a:gd name="T9" fmla="*/ 0 w 1116"/>
                <a:gd name="T10" fmla="*/ 0 h 1103"/>
                <a:gd name="T11" fmla="*/ 1116 w 1116"/>
                <a:gd name="T12" fmla="*/ 1103 h 1103"/>
              </a:gdLst>
              <a:ahLst/>
              <a:cxnLst>
                <a:cxn ang="T6">
                  <a:pos x="T0" y="T1"/>
                </a:cxn>
                <a:cxn ang="T7">
                  <a:pos x="T2" y="T3"/>
                </a:cxn>
                <a:cxn ang="T8">
                  <a:pos x="T4" y="T5"/>
                </a:cxn>
              </a:cxnLst>
              <a:rect l="T9" t="T10" r="T11" b="T12"/>
              <a:pathLst>
                <a:path w="1116" h="1103">
                  <a:moveTo>
                    <a:pt x="0" y="83"/>
                  </a:moveTo>
                  <a:cubicBezTo>
                    <a:pt x="95" y="14"/>
                    <a:pt x="279" y="0"/>
                    <a:pt x="465" y="170"/>
                  </a:cubicBezTo>
                  <a:cubicBezTo>
                    <a:pt x="651" y="340"/>
                    <a:pt x="1047" y="896"/>
                    <a:pt x="1116" y="1103"/>
                  </a:cubicBezTo>
                </a:path>
              </a:pathLst>
            </a:custGeom>
            <a:noFill/>
            <a:ln w="152400">
              <a:solidFill>
                <a:srgbClr val="333333"/>
              </a:solidFill>
              <a:round/>
              <a:headEnd/>
              <a:tailEnd/>
            </a:ln>
          </p:spPr>
          <p:txBody>
            <a:bodyPr>
              <a:prstTxWarp prst="textNoShape">
                <a:avLst/>
              </a:prstTxWarp>
            </a:bodyPr>
            <a:lstStyle/>
            <a:p>
              <a:pPr eaLnBrk="0" hangingPunct="0"/>
              <a:endParaRPr lang="en-GB"/>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4216438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Session guide</a:t>
            </a:r>
            <a:endParaRPr lang="en-GB" dirty="0"/>
          </a:p>
        </p:txBody>
      </p:sp>
      <p:graphicFrame>
        <p:nvGraphicFramePr>
          <p:cNvPr id="4" name="Content Placeholder 3"/>
          <p:cNvGraphicFramePr>
            <a:graphicFrameLocks noGrp="1"/>
          </p:cNvGraphicFramePr>
          <p:nvPr>
            <p:ph idx="1"/>
          </p:nvPr>
        </p:nvGraphicFramePr>
        <p:xfrm>
          <a:off x="230188" y="1519238"/>
          <a:ext cx="8674101" cy="4466887"/>
        </p:xfrm>
        <a:graphic>
          <a:graphicData uri="http://schemas.openxmlformats.org/drawingml/2006/table">
            <a:tbl>
              <a:tblPr firstRow="1" bandRow="1">
                <a:tableStyleId>{616DA210-FB5B-4158-B5E0-FEB733F419BA}</a:tableStyleId>
              </a:tblPr>
              <a:tblGrid>
                <a:gridCol w="3031274"/>
                <a:gridCol w="1399831"/>
                <a:gridCol w="4242996"/>
              </a:tblGrid>
              <a:tr h="861761">
                <a:tc>
                  <a:txBody>
                    <a:bodyPr/>
                    <a:lstStyle/>
                    <a:p>
                      <a:pPr algn="ctr"/>
                      <a:r>
                        <a:rPr lang="en-GB" sz="2800" dirty="0" smtClean="0"/>
                        <a:t>Section</a:t>
                      </a:r>
                      <a:endParaRPr lang="en-GB" sz="2800" b="1" dirty="0"/>
                    </a:p>
                  </a:txBody>
                  <a:tcPr anchor="ctr"/>
                </a:tc>
                <a:tc>
                  <a:txBody>
                    <a:bodyPr/>
                    <a:lstStyle/>
                    <a:p>
                      <a:pPr algn="ctr"/>
                      <a:r>
                        <a:rPr lang="en-GB" sz="2800" dirty="0" smtClean="0"/>
                        <a:t>Timing</a:t>
                      </a:r>
                      <a:endParaRPr lang="en-GB" sz="2800" b="1" dirty="0"/>
                    </a:p>
                  </a:txBody>
                  <a:tcPr anchor="ctr"/>
                </a:tc>
                <a:tc>
                  <a:txBody>
                    <a:bodyPr/>
                    <a:lstStyle/>
                    <a:p>
                      <a:pPr algn="ctr"/>
                      <a:r>
                        <a:rPr lang="en-GB" sz="2800" dirty="0" smtClean="0"/>
                        <a:t>Comments</a:t>
                      </a:r>
                      <a:endParaRPr lang="en-GB" sz="2800" b="1" dirty="0"/>
                    </a:p>
                  </a:txBody>
                  <a:tcPr anchor="ctr"/>
                </a:tc>
              </a:tr>
              <a:tr h="886749">
                <a:tc>
                  <a:txBody>
                    <a:bodyPr/>
                    <a:lstStyle/>
                    <a:p>
                      <a:r>
                        <a:rPr lang="en-GB" sz="2800" dirty="0" smtClean="0"/>
                        <a:t>String game and cards</a:t>
                      </a:r>
                      <a:endParaRPr lang="en-GB" sz="2800" dirty="0"/>
                    </a:p>
                  </a:txBody>
                  <a:tcPr/>
                </a:tc>
                <a:tc>
                  <a:txBody>
                    <a:bodyPr/>
                    <a:lstStyle/>
                    <a:p>
                      <a:r>
                        <a:rPr lang="en-GB" sz="2800" dirty="0" smtClean="0"/>
                        <a:t>30</a:t>
                      </a:r>
                      <a:endParaRPr lang="en-GB" sz="2800" dirty="0"/>
                    </a:p>
                  </a:txBody>
                  <a:tcPr/>
                </a:tc>
                <a:tc>
                  <a:txBody>
                    <a:bodyPr/>
                    <a:lstStyle/>
                    <a:p>
                      <a:r>
                        <a:rPr lang="en-GB" sz="2800" dirty="0" smtClean="0"/>
                        <a:t>If not done in Session</a:t>
                      </a:r>
                      <a:r>
                        <a:rPr lang="en-GB" sz="2800" baseline="0" dirty="0" smtClean="0"/>
                        <a:t> 1</a:t>
                      </a:r>
                      <a:endParaRPr lang="en-GB" sz="2800" dirty="0"/>
                    </a:p>
                  </a:txBody>
                  <a:tcPr/>
                </a:tc>
              </a:tr>
              <a:tr h="886749">
                <a:tc>
                  <a:txBody>
                    <a:bodyPr/>
                    <a:lstStyle/>
                    <a:p>
                      <a:r>
                        <a:rPr lang="en-GB" sz="2800" dirty="0" smtClean="0"/>
                        <a:t>Theory lecture</a:t>
                      </a:r>
                      <a:endParaRPr lang="en-GB" sz="2800" dirty="0"/>
                    </a:p>
                  </a:txBody>
                  <a:tcPr/>
                </a:tc>
                <a:tc>
                  <a:txBody>
                    <a:bodyPr/>
                    <a:lstStyle/>
                    <a:p>
                      <a:r>
                        <a:rPr lang="en-GB" sz="2800" dirty="0" smtClean="0"/>
                        <a:t>60</a:t>
                      </a:r>
                      <a:endParaRPr lang="en-GB" sz="2800" dirty="0"/>
                    </a:p>
                  </a:txBody>
                  <a:tcPr/>
                </a:tc>
                <a:tc>
                  <a:txBody>
                    <a:bodyPr/>
                    <a:lstStyle/>
                    <a:p>
                      <a:endParaRPr lang="en-GB" sz="2800" dirty="0"/>
                    </a:p>
                  </a:txBody>
                  <a:tcPr/>
                </a:tc>
              </a:tr>
              <a:tr h="886749">
                <a:tc>
                  <a:txBody>
                    <a:bodyPr/>
                    <a:lstStyle/>
                    <a:p>
                      <a:endParaRPr lang="en-GB" sz="2800" dirty="0"/>
                    </a:p>
                  </a:txBody>
                  <a:tcPr/>
                </a:tc>
                <a:tc>
                  <a:txBody>
                    <a:bodyPr/>
                    <a:lstStyle/>
                    <a:p>
                      <a:endParaRPr lang="en-GB" sz="2800" dirty="0"/>
                    </a:p>
                  </a:txBody>
                  <a:tcPr/>
                </a:tc>
                <a:tc>
                  <a:txBody>
                    <a:bodyPr/>
                    <a:lstStyle/>
                    <a:p>
                      <a:endParaRPr lang="en-GB" sz="2800" dirty="0"/>
                    </a:p>
                  </a:txBody>
                  <a:tcPr/>
                </a:tc>
              </a:tr>
              <a:tr h="886749">
                <a:tc>
                  <a:txBody>
                    <a:bodyPr/>
                    <a:lstStyle/>
                    <a:p>
                      <a:endParaRPr lang="en-GB" sz="2800" dirty="0"/>
                    </a:p>
                  </a:txBody>
                  <a:tcPr/>
                </a:tc>
                <a:tc>
                  <a:txBody>
                    <a:bodyPr/>
                    <a:lstStyle/>
                    <a:p>
                      <a:endParaRPr lang="en-GB" sz="2800" dirty="0"/>
                    </a:p>
                  </a:txBody>
                  <a:tcPr/>
                </a:tc>
                <a:tc>
                  <a:txBody>
                    <a:bodyPr/>
                    <a:lstStyle/>
                    <a:p>
                      <a:endParaRPr lang="en-GB" sz="2800" dirty="0"/>
                    </a:p>
                  </a:txBody>
                  <a:tcPr/>
                </a:tc>
              </a:tr>
            </a:tbl>
          </a:graphicData>
        </a:graphic>
      </p:graphicFrame>
    </p:spTree>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0" y="228600"/>
            <a:ext cx="7772400" cy="685800"/>
          </a:xfrm>
        </p:spPr>
        <p:txBody>
          <a:bodyPr>
            <a:normAutofit fontScale="90000"/>
          </a:bodyPr>
          <a:lstStyle/>
          <a:p>
            <a:pPr eaLnBrk="1" hangingPunct="1">
              <a:defRPr/>
            </a:pPr>
            <a:r>
              <a:rPr lang="en-US">
                <a:latin typeface="+mj-lt"/>
                <a:ea typeface="+mj-ea"/>
                <a:cs typeface="+mj-cs"/>
              </a:rPr>
              <a:t>The Essentials of Emma …</a:t>
            </a:r>
          </a:p>
        </p:txBody>
      </p:sp>
      <p:sp>
        <p:nvSpPr>
          <p:cNvPr id="14339" name="Rectangle 3"/>
          <p:cNvSpPr>
            <a:spLocks noGrp="1" noChangeArrowheads="1"/>
          </p:cNvSpPr>
          <p:nvPr>
            <p:ph type="body" idx="4294967295"/>
          </p:nvPr>
        </p:nvSpPr>
        <p:spPr>
          <a:xfrm>
            <a:off x="0" y="990600"/>
            <a:ext cx="8001000" cy="5410200"/>
          </a:xfrm>
        </p:spPr>
        <p:txBody>
          <a:bodyPr>
            <a:normAutofit/>
          </a:bodyPr>
          <a:lstStyle/>
          <a:p>
            <a:pPr eaLnBrk="1" hangingPunct="1">
              <a:lnSpc>
                <a:spcPct val="90000"/>
              </a:lnSpc>
              <a:buFont typeface="Wingdings" pitchFamily="-112" charset="2"/>
              <a:buNone/>
            </a:pPr>
            <a:r>
              <a:rPr lang="en-US" sz="2800"/>
              <a:t>…. DETAILED IN PRACTICE, SIMPLE IN ITS ESSENCE</a:t>
            </a:r>
          </a:p>
          <a:p>
            <a:pPr eaLnBrk="1" hangingPunct="1">
              <a:lnSpc>
                <a:spcPct val="90000"/>
              </a:lnSpc>
              <a:buFont typeface="Wingdings" pitchFamily="-112" charset="2"/>
              <a:buNone/>
            </a:pPr>
            <a:endParaRPr lang="en-US" sz="900"/>
          </a:p>
          <a:p>
            <a:pPr eaLnBrk="1" hangingPunct="1">
              <a:lnSpc>
                <a:spcPct val="90000"/>
              </a:lnSpc>
            </a:pPr>
            <a:r>
              <a:rPr lang="en-US" sz="2800"/>
              <a:t>The </a:t>
            </a:r>
            <a:r>
              <a:rPr lang="en-US" sz="2800" b="1" u="sng"/>
              <a:t>EMMA Toolkit</a:t>
            </a:r>
            <a:r>
              <a:rPr lang="en-US" sz="2800"/>
              <a:t>:</a:t>
            </a:r>
          </a:p>
          <a:p>
            <a:pPr eaLnBrk="1" hangingPunct="1">
              <a:lnSpc>
                <a:spcPct val="90000"/>
              </a:lnSpc>
              <a:buFont typeface="Wingdings" pitchFamily="-112" charset="2"/>
              <a:buNone/>
            </a:pPr>
            <a:endParaRPr lang="en-US" sz="1400"/>
          </a:p>
          <a:p>
            <a:pPr lvl="1" eaLnBrk="1" hangingPunct="1">
              <a:lnSpc>
                <a:spcPct val="110000"/>
              </a:lnSpc>
            </a:pPr>
            <a:r>
              <a:rPr lang="en-US"/>
              <a:t>quick, rough and ready analysis with practical recommendations;</a:t>
            </a:r>
          </a:p>
          <a:p>
            <a:pPr lvl="1" eaLnBrk="1" hangingPunct="1">
              <a:lnSpc>
                <a:spcPct val="110000"/>
              </a:lnSpc>
            </a:pPr>
            <a:r>
              <a:rPr lang="en-US"/>
              <a:t>suitable for use in early stages of emergencies;</a:t>
            </a:r>
          </a:p>
          <a:p>
            <a:pPr lvl="1" eaLnBrk="1" hangingPunct="1">
              <a:lnSpc>
                <a:spcPct val="110000"/>
              </a:lnSpc>
            </a:pPr>
            <a:r>
              <a:rPr lang="en-US"/>
              <a:t>doesn’t rely on specialist economic or market analysis skills</a:t>
            </a:r>
          </a:p>
          <a:p>
            <a:pPr lvl="1" eaLnBrk="1" hangingPunct="1">
              <a:lnSpc>
                <a:spcPct val="110000"/>
              </a:lnSpc>
            </a:pPr>
            <a:r>
              <a:rPr lang="en-US"/>
              <a:t>addresses survival needs, livelihood protections and transition to economic recovery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3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bldLvl="2"/>
    </p:bldLst>
  </p:timing>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0" y="381000"/>
            <a:ext cx="7772400" cy="533400"/>
          </a:xfrm>
        </p:spPr>
        <p:txBody>
          <a:bodyPr>
            <a:normAutofit fontScale="90000"/>
          </a:bodyPr>
          <a:lstStyle/>
          <a:p>
            <a:pPr eaLnBrk="1" hangingPunct="1">
              <a:defRPr/>
            </a:pPr>
            <a:r>
              <a:rPr lang="en-US">
                <a:latin typeface="+mj-lt"/>
                <a:ea typeface="+mj-ea"/>
                <a:cs typeface="+mj-cs"/>
              </a:rPr>
              <a:t>The Purpose of EMMA</a:t>
            </a:r>
          </a:p>
        </p:txBody>
      </p:sp>
      <p:sp>
        <p:nvSpPr>
          <p:cNvPr id="27651" name="Rectangle 3"/>
          <p:cNvSpPr>
            <a:spLocks noGrp="1" noChangeArrowheads="1"/>
          </p:cNvSpPr>
          <p:nvPr>
            <p:ph type="body" idx="4294967295"/>
          </p:nvPr>
        </p:nvSpPr>
        <p:spPr>
          <a:xfrm>
            <a:off x="0" y="1219200"/>
            <a:ext cx="7772400" cy="5029200"/>
          </a:xfrm>
        </p:spPr>
        <p:txBody>
          <a:bodyPr>
            <a:normAutofit/>
          </a:bodyPr>
          <a:lstStyle/>
          <a:p>
            <a:pPr eaLnBrk="1" hangingPunct="1"/>
            <a:r>
              <a:rPr lang="en-US" sz="2800"/>
              <a:t>Need for better analysis of critical market systems - enables broader range of responses;</a:t>
            </a:r>
          </a:p>
          <a:p>
            <a:pPr eaLnBrk="1" hangingPunct="1"/>
            <a:r>
              <a:rPr lang="en-US" sz="2800"/>
              <a:t>Supports survival and protects livelihoods;</a:t>
            </a:r>
          </a:p>
          <a:p>
            <a:pPr eaLnBrk="1" hangingPunct="1"/>
            <a:r>
              <a:rPr lang="en-US" sz="2800"/>
              <a:t>Better use of existing market actors’ capabilities;</a:t>
            </a:r>
          </a:p>
          <a:p>
            <a:pPr eaLnBrk="1" hangingPunct="1"/>
            <a:r>
              <a:rPr lang="en-US" sz="2800"/>
              <a:t>More efficient use of humanitarian resources;</a:t>
            </a:r>
          </a:p>
          <a:p>
            <a:pPr eaLnBrk="1" hangingPunct="1"/>
            <a:r>
              <a:rPr lang="en-US" sz="2800"/>
              <a:t>Encourages transition to economic recovery;</a:t>
            </a:r>
          </a:p>
          <a:p>
            <a:pPr eaLnBrk="1" hangingPunct="1"/>
            <a:r>
              <a:rPr lang="en-US" sz="2800"/>
              <a:t>Less risk of dependency;</a:t>
            </a:r>
          </a:p>
          <a:p>
            <a:pPr eaLnBrk="1" hangingPunct="1"/>
            <a:r>
              <a:rPr lang="en-US" sz="2800"/>
              <a:t>Allows pragmatic response to typical human resource and information constraints in sudden-onset emergencies.</a:t>
            </a:r>
          </a:p>
          <a:p>
            <a:pPr eaLnBrk="1" hangingPunct="1">
              <a:lnSpc>
                <a:spcPct val="90000"/>
              </a:lnSpc>
            </a:pPr>
            <a:endParaRPr lang="en-US" sz="2800"/>
          </a:p>
          <a:p>
            <a:pPr eaLnBrk="1" hangingPunct="1">
              <a:lnSpc>
                <a:spcPct val="90000"/>
              </a:lnSpc>
            </a:pPr>
            <a:endParaRPr lang="en-US" sz="28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0" y="381000"/>
            <a:ext cx="7772400" cy="533400"/>
          </a:xfrm>
        </p:spPr>
        <p:txBody>
          <a:bodyPr>
            <a:normAutofit fontScale="90000"/>
          </a:bodyPr>
          <a:lstStyle/>
          <a:p>
            <a:pPr eaLnBrk="1" hangingPunct="1">
              <a:defRPr/>
            </a:pPr>
            <a:r>
              <a:rPr lang="en-US">
                <a:latin typeface="+mj-lt"/>
                <a:ea typeface="+mj-ea"/>
                <a:cs typeface="+mj-cs"/>
              </a:rPr>
              <a:t>The Purpose of EMMA</a:t>
            </a:r>
          </a:p>
        </p:txBody>
      </p:sp>
      <p:sp>
        <p:nvSpPr>
          <p:cNvPr id="28675" name="Rectangle 3"/>
          <p:cNvSpPr>
            <a:spLocks noGrp="1" noChangeArrowheads="1"/>
          </p:cNvSpPr>
          <p:nvPr>
            <p:ph type="body" idx="4294967295"/>
          </p:nvPr>
        </p:nvSpPr>
        <p:spPr>
          <a:xfrm>
            <a:off x="0" y="1600200"/>
            <a:ext cx="7772400" cy="4648200"/>
          </a:xfrm>
        </p:spPr>
        <p:txBody>
          <a:bodyPr/>
          <a:lstStyle/>
          <a:p>
            <a:pPr eaLnBrk="1" hangingPunct="1">
              <a:lnSpc>
                <a:spcPct val="80000"/>
              </a:lnSpc>
            </a:pPr>
            <a:r>
              <a:rPr lang="en-US" sz="2800"/>
              <a:t>EMMA tools are rough and ready, speed-oriented:</a:t>
            </a:r>
          </a:p>
          <a:p>
            <a:pPr eaLnBrk="1" hangingPunct="1">
              <a:lnSpc>
                <a:spcPct val="80000"/>
              </a:lnSpc>
            </a:pPr>
            <a:endParaRPr lang="en-US" sz="2800"/>
          </a:p>
          <a:p>
            <a:pPr lvl="1" eaLnBrk="1" hangingPunct="1">
              <a:lnSpc>
                <a:spcPct val="140000"/>
              </a:lnSpc>
              <a:buFontTx/>
              <a:buChar char="o"/>
            </a:pPr>
            <a:r>
              <a:rPr lang="en-US" sz="2400"/>
              <a:t>early decisions on </a:t>
            </a:r>
            <a:r>
              <a:rPr lang="en-US" sz="2400" u="sng"/>
              <a:t>direct</a:t>
            </a:r>
            <a:r>
              <a:rPr lang="en-US" sz="2400"/>
              <a:t> response options;</a:t>
            </a:r>
          </a:p>
          <a:p>
            <a:pPr lvl="1" eaLnBrk="1" hangingPunct="1">
              <a:lnSpc>
                <a:spcPct val="140000"/>
              </a:lnSpc>
              <a:buFontTx/>
              <a:buChar char="o"/>
            </a:pPr>
            <a:r>
              <a:rPr lang="en-US" sz="2400"/>
              <a:t>assessment of complementary </a:t>
            </a:r>
            <a:r>
              <a:rPr lang="en-US" sz="2400" u="sng"/>
              <a:t>indirect</a:t>
            </a:r>
            <a:r>
              <a:rPr lang="en-US" sz="2400"/>
              <a:t> options;</a:t>
            </a:r>
          </a:p>
          <a:p>
            <a:pPr lvl="1" eaLnBrk="1" hangingPunct="1">
              <a:lnSpc>
                <a:spcPct val="140000"/>
              </a:lnSpc>
              <a:buFontTx/>
              <a:buChar char="o"/>
            </a:pPr>
            <a:r>
              <a:rPr lang="en-US" sz="2400"/>
              <a:t>“optimal ignorance” &amp; “appropriate imprecision”;</a:t>
            </a:r>
          </a:p>
          <a:p>
            <a:pPr lvl="1" eaLnBrk="1" hangingPunct="1">
              <a:lnSpc>
                <a:spcPct val="140000"/>
              </a:lnSpc>
              <a:buFontTx/>
              <a:buChar char="o"/>
            </a:pPr>
            <a:r>
              <a:rPr lang="en-US" sz="2400"/>
              <a:t>iterative: revise, refine, “good enough” analysis.</a:t>
            </a:r>
          </a:p>
          <a:p>
            <a:pPr eaLnBrk="1" hangingPunct="1">
              <a:lnSpc>
                <a:spcPct val="90000"/>
              </a:lnSpc>
              <a:buFontTx/>
              <a:buChar char="o"/>
            </a:pPr>
            <a:endParaRPr lang="en-US" sz="2800"/>
          </a:p>
          <a:p>
            <a:pPr eaLnBrk="1" hangingPunct="1">
              <a:lnSpc>
                <a:spcPct val="90000"/>
              </a:lnSpc>
            </a:pPr>
            <a:endParaRPr lang="en-US" sz="2800"/>
          </a:p>
          <a:p>
            <a:pPr eaLnBrk="1" hangingPunct="1">
              <a:lnSpc>
                <a:spcPct val="90000"/>
              </a:lnSpc>
            </a:pPr>
            <a:endParaRPr lang="en-US" sz="28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6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146434" name="Rectangle 2"/>
          <p:cNvSpPr>
            <a:spLocks noGrp="1" noChangeArrowheads="1"/>
          </p:cNvSpPr>
          <p:nvPr>
            <p:ph type="title" idx="4294967295"/>
          </p:nvPr>
        </p:nvSpPr>
        <p:spPr>
          <a:xfrm>
            <a:off x="0" y="381000"/>
            <a:ext cx="8458200" cy="838200"/>
          </a:xfrm>
        </p:spPr>
        <p:txBody>
          <a:bodyPr>
            <a:normAutofit fontScale="90000"/>
          </a:bodyPr>
          <a:lstStyle/>
          <a:p>
            <a:pPr eaLnBrk="1" hangingPunct="1">
              <a:defRPr/>
            </a:pPr>
            <a:r>
              <a:rPr lang="en-US" sz="3600" dirty="0">
                <a:latin typeface="+mj-lt"/>
                <a:ea typeface="+mj-ea"/>
                <a:cs typeface="+mj-cs"/>
              </a:rPr>
              <a:t>Market Analysis - Impact of the Emergency</a:t>
            </a:r>
          </a:p>
        </p:txBody>
      </p:sp>
      <p:sp>
        <p:nvSpPr>
          <p:cNvPr id="146435" name="Rectangle 3"/>
          <p:cNvSpPr>
            <a:spLocks noGrp="1" noChangeArrowheads="1"/>
          </p:cNvSpPr>
          <p:nvPr>
            <p:ph type="body" idx="4294967295"/>
          </p:nvPr>
        </p:nvSpPr>
        <p:spPr>
          <a:xfrm>
            <a:off x="0" y="1371600"/>
            <a:ext cx="7772400" cy="5029200"/>
          </a:xfrm>
        </p:spPr>
        <p:txBody>
          <a:bodyPr/>
          <a:lstStyle/>
          <a:p>
            <a:pPr marL="609600" indent="-609600" eaLnBrk="1" hangingPunct="1">
              <a:spcAft>
                <a:spcPts val="600"/>
              </a:spcAft>
              <a:buFont typeface="Wingdings" pitchFamily="-112" charset="2"/>
              <a:buNone/>
            </a:pPr>
            <a:r>
              <a:rPr lang="en-GB" sz="1800" dirty="0">
                <a:latin typeface="Corbel"/>
              </a:rPr>
              <a:t>5 main questions:</a:t>
            </a:r>
            <a:endParaRPr lang="en-GB" sz="1600" dirty="0">
              <a:latin typeface="Corbel"/>
            </a:endParaRPr>
          </a:p>
          <a:p>
            <a:pPr marL="990600" lvl="1" indent="-533400" eaLnBrk="1" hangingPunct="1">
              <a:lnSpc>
                <a:spcPct val="110000"/>
              </a:lnSpc>
              <a:spcAft>
                <a:spcPts val="600"/>
              </a:spcAft>
              <a:buFont typeface="Arial" pitchFamily="-112" charset="0"/>
              <a:buAutoNum type="arabicPeriod"/>
            </a:pPr>
            <a:r>
              <a:rPr lang="en-GB" sz="1800" dirty="0">
                <a:latin typeface="Corbel"/>
              </a:rPr>
              <a:t>What impacts on the market-system have been observed in the emergency situation?</a:t>
            </a:r>
          </a:p>
          <a:p>
            <a:pPr marL="990600" lvl="1" indent="-533400" eaLnBrk="1" hangingPunct="1">
              <a:lnSpc>
                <a:spcPct val="110000"/>
              </a:lnSpc>
              <a:spcAft>
                <a:spcPts val="600"/>
              </a:spcAft>
              <a:buFont typeface="Arial" pitchFamily="-112" charset="0"/>
              <a:buAutoNum type="arabicPeriod"/>
            </a:pPr>
            <a:endParaRPr lang="en-GB" sz="1800" dirty="0">
              <a:latin typeface="Corbel"/>
            </a:endParaRPr>
          </a:p>
          <a:p>
            <a:pPr marL="990600" lvl="1" indent="-533400" eaLnBrk="1" hangingPunct="1">
              <a:lnSpc>
                <a:spcPct val="120000"/>
              </a:lnSpc>
              <a:buFont typeface="Wingdings" pitchFamily="-112" charset="2"/>
              <a:buNone/>
            </a:pPr>
            <a:r>
              <a:rPr lang="en-GB" sz="1800" dirty="0">
                <a:latin typeface="Corbel"/>
              </a:rPr>
              <a:t>2.	How does the market-system’s current level of trade and availability compare with the baseline?</a:t>
            </a:r>
          </a:p>
          <a:p>
            <a:pPr marL="990600" lvl="1" indent="-533400" eaLnBrk="1" hangingPunct="1">
              <a:lnSpc>
                <a:spcPct val="120000"/>
              </a:lnSpc>
              <a:buFont typeface="Arial" pitchFamily="-112" charset="0"/>
              <a:buAutoNum type="arabicPeriod" startAt="2"/>
            </a:pPr>
            <a:endParaRPr lang="en-GB" sz="1800" dirty="0">
              <a:latin typeface="Corbel"/>
            </a:endParaRPr>
          </a:p>
          <a:p>
            <a:pPr marL="990600" lvl="1" indent="-533400" eaLnBrk="1" hangingPunct="1">
              <a:lnSpc>
                <a:spcPct val="120000"/>
              </a:lnSpc>
              <a:buFont typeface="Arial" pitchFamily="-112" charset="0"/>
              <a:buAutoNum type="arabicPeriod" startAt="3"/>
            </a:pPr>
            <a:r>
              <a:rPr lang="en-GB" sz="1800" dirty="0">
                <a:latin typeface="Corbel"/>
              </a:rPr>
              <a:t>Is the market-system’s performance essentially limited by supply constraints, demand constraints or both?</a:t>
            </a:r>
          </a:p>
          <a:p>
            <a:pPr marL="990600" lvl="1" indent="-533400" eaLnBrk="1" hangingPunct="1">
              <a:lnSpc>
                <a:spcPct val="120000"/>
              </a:lnSpc>
              <a:buFont typeface="Arial" pitchFamily="-112" charset="0"/>
              <a:buAutoNum type="arabicPeriod" startAt="3"/>
            </a:pPr>
            <a:endParaRPr lang="en-GB" sz="1800" dirty="0">
              <a:latin typeface="Corbel"/>
            </a:endParaRPr>
          </a:p>
          <a:p>
            <a:pPr marL="990600" lvl="1" indent="-533400" eaLnBrk="1" hangingPunct="1">
              <a:lnSpc>
                <a:spcPct val="120000"/>
              </a:lnSpc>
              <a:buFont typeface="Wingdings" pitchFamily="-112" charset="2"/>
              <a:buNone/>
            </a:pPr>
            <a:r>
              <a:rPr lang="en-GB" sz="1800" dirty="0">
                <a:latin typeface="Corbel"/>
              </a:rPr>
              <a:t>4.	How has market integration been affected?</a:t>
            </a:r>
          </a:p>
          <a:p>
            <a:pPr marL="990600" lvl="1" indent="-533400" eaLnBrk="1" hangingPunct="1">
              <a:lnSpc>
                <a:spcPct val="120000"/>
              </a:lnSpc>
              <a:buFont typeface="Arial" pitchFamily="-112" charset="0"/>
              <a:buNone/>
            </a:pPr>
            <a:endParaRPr lang="en-GB" sz="1800" dirty="0">
              <a:latin typeface="Corbel"/>
            </a:endParaRPr>
          </a:p>
          <a:p>
            <a:pPr marL="990600" lvl="1" indent="-533400" eaLnBrk="1" hangingPunct="1">
              <a:lnSpc>
                <a:spcPct val="120000"/>
              </a:lnSpc>
              <a:buFont typeface="Wingdings" pitchFamily="-112" charset="2"/>
              <a:buNone/>
            </a:pPr>
            <a:r>
              <a:rPr lang="en-GB" sz="1800" dirty="0">
                <a:latin typeface="Corbel"/>
                <a:ea typeface="Times" pitchFamily="-112" charset="0"/>
                <a:cs typeface="Times" pitchFamily="-112" charset="0"/>
              </a:rPr>
              <a:t>5.	</a:t>
            </a:r>
            <a:r>
              <a:rPr lang="en-GB" sz="1800" dirty="0">
                <a:latin typeface="Corbel"/>
              </a:rPr>
              <a:t>How have competition and market-power been affected?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6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6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643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643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643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643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build="p" bldLvl="2"/>
    </p:bldLst>
  </p:timing>
</p:sld>
</file>

<file path=ppt/slides/slide1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147458" name="Rectangle 2"/>
          <p:cNvSpPr>
            <a:spLocks noGrp="1" noChangeArrowheads="1"/>
          </p:cNvSpPr>
          <p:nvPr>
            <p:ph type="title" idx="4294967295"/>
          </p:nvPr>
        </p:nvSpPr>
        <p:spPr>
          <a:xfrm>
            <a:off x="533400" y="228600"/>
            <a:ext cx="8610600" cy="838200"/>
          </a:xfrm>
        </p:spPr>
        <p:txBody>
          <a:bodyPr>
            <a:normAutofit fontScale="90000"/>
          </a:bodyPr>
          <a:lstStyle/>
          <a:p>
            <a:pPr eaLnBrk="1" hangingPunct="1">
              <a:defRPr/>
            </a:pPr>
            <a:r>
              <a:rPr lang="en-US" sz="3600">
                <a:latin typeface="+mj-lt"/>
                <a:ea typeface="+mj-ea"/>
                <a:cs typeface="+mj-cs"/>
              </a:rPr>
              <a:t>Market Analysis – Can the markets respond?</a:t>
            </a:r>
          </a:p>
        </p:txBody>
      </p:sp>
      <p:sp>
        <p:nvSpPr>
          <p:cNvPr id="147459" name="Rectangle 3"/>
          <p:cNvSpPr>
            <a:spLocks noGrp="1" noChangeArrowheads="1"/>
          </p:cNvSpPr>
          <p:nvPr>
            <p:ph type="body" idx="4294967295"/>
          </p:nvPr>
        </p:nvSpPr>
        <p:spPr>
          <a:xfrm>
            <a:off x="0" y="1143000"/>
            <a:ext cx="7772400" cy="5410200"/>
          </a:xfrm>
        </p:spPr>
        <p:txBody>
          <a:bodyPr/>
          <a:lstStyle/>
          <a:p>
            <a:pPr marL="609600" indent="-609600" eaLnBrk="1" hangingPunct="1">
              <a:spcAft>
                <a:spcPts val="1500"/>
              </a:spcAft>
              <a:buFont typeface="Wingdings" pitchFamily="-112" charset="2"/>
              <a:buNone/>
            </a:pPr>
            <a:r>
              <a:rPr lang="en-GB" sz="2000" dirty="0">
                <a:latin typeface="Corbel"/>
              </a:rPr>
              <a:t>It is essential to decide about the capability of the market system to contribute to the emergence response.  This depends on: …</a:t>
            </a:r>
          </a:p>
          <a:p>
            <a:pPr marL="990600" lvl="1" indent="-533400" eaLnBrk="1" hangingPunct="1">
              <a:spcAft>
                <a:spcPts val="1200"/>
              </a:spcAft>
            </a:pPr>
            <a:r>
              <a:rPr lang="en-GB" sz="2000" dirty="0">
                <a:latin typeface="Corbel"/>
              </a:rPr>
              <a:t>Character of market-systems constraints – supply or demand based?</a:t>
            </a:r>
          </a:p>
          <a:p>
            <a:pPr marL="990600" lvl="1" indent="-533400" eaLnBrk="1" hangingPunct="1">
              <a:lnSpc>
                <a:spcPct val="10000"/>
              </a:lnSpc>
              <a:spcAft>
                <a:spcPts val="1200"/>
              </a:spcAft>
            </a:pPr>
            <a:endParaRPr lang="en-GB" sz="2000" dirty="0">
              <a:latin typeface="Corbel"/>
            </a:endParaRPr>
          </a:p>
          <a:p>
            <a:pPr marL="990600" lvl="1" indent="-533400" eaLnBrk="1" hangingPunct="1">
              <a:spcAft>
                <a:spcPts val="1200"/>
              </a:spcAft>
            </a:pPr>
            <a:r>
              <a:rPr lang="en-GB" sz="2000" dirty="0">
                <a:latin typeface="Corbel"/>
              </a:rPr>
              <a:t>Past performance (baseline) and current activity</a:t>
            </a:r>
          </a:p>
          <a:p>
            <a:pPr marL="990600" lvl="1" indent="-533400" eaLnBrk="1" hangingPunct="1">
              <a:lnSpc>
                <a:spcPct val="10000"/>
              </a:lnSpc>
              <a:spcAft>
                <a:spcPts val="1200"/>
              </a:spcAft>
            </a:pPr>
            <a:endParaRPr lang="en-GB" sz="2000" dirty="0">
              <a:latin typeface="Corbel"/>
            </a:endParaRPr>
          </a:p>
          <a:p>
            <a:pPr marL="990600" lvl="1" indent="-533400" eaLnBrk="1" hangingPunct="1">
              <a:spcAft>
                <a:spcPts val="1200"/>
              </a:spcAft>
            </a:pPr>
            <a:r>
              <a:rPr lang="en-GB" sz="2000" dirty="0">
                <a:latin typeface="Corbel"/>
              </a:rPr>
              <a:t>Availability of stocks</a:t>
            </a:r>
          </a:p>
          <a:p>
            <a:pPr marL="990600" lvl="1" indent="-533400" eaLnBrk="1" hangingPunct="1">
              <a:lnSpc>
                <a:spcPct val="30000"/>
              </a:lnSpc>
              <a:spcAft>
                <a:spcPts val="1200"/>
              </a:spcAft>
            </a:pPr>
            <a:endParaRPr lang="en-GB" sz="2000" dirty="0">
              <a:latin typeface="Corbel"/>
            </a:endParaRPr>
          </a:p>
          <a:p>
            <a:pPr marL="990600" lvl="1" indent="-533400" eaLnBrk="1" hangingPunct="1"/>
            <a:r>
              <a:rPr lang="en-GB" sz="2000" dirty="0">
                <a:latin typeface="Corbel"/>
              </a:rPr>
              <a:t>Degree of market integration at different levels</a:t>
            </a:r>
          </a:p>
          <a:p>
            <a:pPr marL="990600" lvl="1" indent="-533400" eaLnBrk="1" hangingPunct="1"/>
            <a:endParaRPr lang="en-GB" sz="2000" dirty="0">
              <a:latin typeface="Corbel"/>
            </a:endParaRPr>
          </a:p>
          <a:p>
            <a:pPr marL="990600" lvl="1" indent="-533400" eaLnBrk="1" hangingPunct="1"/>
            <a:r>
              <a:rPr lang="en-GB" sz="2000" dirty="0">
                <a:latin typeface="Corbel"/>
              </a:rPr>
              <a:t>Likely conduct of market actors (risks of abuse of market power)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7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7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745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745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7459">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745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build="p" bldLvl="2"/>
    </p:bldLst>
  </p:timing>
</p:sld>
</file>

<file path=ppt/slides/slide1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81000"/>
            <a:ext cx="7772400" cy="609600"/>
          </a:xfrm>
        </p:spPr>
        <p:txBody>
          <a:bodyPr>
            <a:normAutofit fontScale="90000"/>
          </a:bodyPr>
          <a:lstStyle/>
          <a:p>
            <a:pPr eaLnBrk="1" hangingPunct="1">
              <a:defRPr/>
            </a:pPr>
            <a:r>
              <a:rPr lang="en-US" dirty="0">
                <a:latin typeface="+mj-lt"/>
                <a:ea typeface="+mj-ea"/>
                <a:cs typeface="+mj-cs"/>
              </a:rPr>
              <a:t>EMMA’s Core Logic</a:t>
            </a:r>
          </a:p>
        </p:txBody>
      </p:sp>
      <p:sp>
        <p:nvSpPr>
          <p:cNvPr id="3" name="Content Placeholder 2"/>
          <p:cNvSpPr>
            <a:spLocks noGrp="1"/>
          </p:cNvSpPr>
          <p:nvPr>
            <p:ph idx="4294967295"/>
          </p:nvPr>
        </p:nvSpPr>
        <p:spPr>
          <a:xfrm>
            <a:off x="0" y="1447800"/>
            <a:ext cx="7772400" cy="4800600"/>
          </a:xfrm>
        </p:spPr>
        <p:txBody>
          <a:bodyPr/>
          <a:lstStyle/>
          <a:p>
            <a:pPr eaLnBrk="1" hangingPunct="1">
              <a:spcAft>
                <a:spcPts val="1800"/>
              </a:spcAft>
            </a:pPr>
            <a:r>
              <a:rPr lang="en-US"/>
              <a:t>Primary reasons for EMMA include consideration of:</a:t>
            </a:r>
          </a:p>
          <a:p>
            <a:pPr lvl="1" eaLnBrk="1" hangingPunct="1">
              <a:spcAft>
                <a:spcPts val="2400"/>
              </a:spcAft>
              <a:buFont typeface="Courier New" pitchFamily="-112" charset="0"/>
              <a:buChar char="o"/>
            </a:pPr>
            <a:r>
              <a:rPr lang="en-US"/>
              <a:t>early decisions – in-kind versus cash for DIRECT assistant to households;</a:t>
            </a:r>
          </a:p>
          <a:p>
            <a:pPr lvl="1" eaLnBrk="1" hangingPunct="1">
              <a:spcAft>
                <a:spcPts val="600"/>
              </a:spcAft>
              <a:buFont typeface="Courier New" pitchFamily="-112" charset="0"/>
              <a:buChar char="o"/>
            </a:pPr>
            <a:r>
              <a:rPr lang="en-US"/>
              <a:t>INDIRECT actions to strengthen market system’s response to gaps.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81000"/>
            <a:ext cx="7772400" cy="609600"/>
          </a:xfrm>
        </p:spPr>
        <p:txBody>
          <a:bodyPr>
            <a:normAutofit fontScale="90000"/>
          </a:bodyPr>
          <a:lstStyle/>
          <a:p>
            <a:pPr eaLnBrk="1" hangingPunct="1">
              <a:defRPr/>
            </a:pPr>
            <a:r>
              <a:rPr lang="en-US" dirty="0">
                <a:latin typeface="+mj-lt"/>
                <a:ea typeface="+mj-ea"/>
                <a:cs typeface="+mj-cs"/>
              </a:rPr>
              <a:t>EMMA’s Core Logic</a:t>
            </a:r>
          </a:p>
        </p:txBody>
      </p:sp>
      <p:sp>
        <p:nvSpPr>
          <p:cNvPr id="3" name="Content Placeholder 2"/>
          <p:cNvSpPr>
            <a:spLocks noGrp="1"/>
          </p:cNvSpPr>
          <p:nvPr>
            <p:ph idx="4294967295"/>
          </p:nvPr>
        </p:nvSpPr>
        <p:spPr>
          <a:xfrm>
            <a:off x="0" y="1295400"/>
            <a:ext cx="7772400" cy="4953000"/>
          </a:xfrm>
        </p:spPr>
        <p:txBody>
          <a:bodyPr>
            <a:normAutofit lnSpcReduction="10000"/>
          </a:bodyPr>
          <a:lstStyle/>
          <a:p>
            <a:pPr eaLnBrk="1" hangingPunct="1">
              <a:spcAft>
                <a:spcPts val="600"/>
              </a:spcAft>
            </a:pPr>
            <a:r>
              <a:rPr lang="en-US"/>
              <a:t>Possible response options fall into 4 categories.  Responses that:</a:t>
            </a:r>
          </a:p>
          <a:p>
            <a:pPr lvl="1" eaLnBrk="1" hangingPunct="1">
              <a:spcAft>
                <a:spcPts val="1200"/>
              </a:spcAft>
              <a:buFont typeface="Courier New" pitchFamily="-112" charset="0"/>
              <a:buChar char="o"/>
            </a:pPr>
            <a:r>
              <a:rPr lang="en-US"/>
              <a:t>rely on local market systems performing well;</a:t>
            </a:r>
          </a:p>
          <a:p>
            <a:pPr lvl="1" eaLnBrk="1" hangingPunct="1">
              <a:spcAft>
                <a:spcPts val="1200"/>
              </a:spcAft>
              <a:buFont typeface="Courier New" pitchFamily="-112" charset="0"/>
              <a:buChar char="o"/>
            </a:pPr>
            <a:r>
              <a:rPr lang="en-US"/>
              <a:t>aim to strengthen/support local market systems;</a:t>
            </a:r>
          </a:p>
          <a:p>
            <a:pPr lvl="1" eaLnBrk="1" hangingPunct="1">
              <a:spcAft>
                <a:spcPts val="1200"/>
              </a:spcAft>
              <a:buFont typeface="Courier New" pitchFamily="-112" charset="0"/>
              <a:buChar char="o"/>
            </a:pPr>
            <a:r>
              <a:rPr lang="en-US"/>
              <a:t>don’t rely on local market systems performing well, but may use regional or national markets;</a:t>
            </a:r>
          </a:p>
          <a:p>
            <a:pPr lvl="1" eaLnBrk="1" hangingPunct="1">
              <a:spcAft>
                <a:spcPts val="2400"/>
              </a:spcAft>
              <a:buFont typeface="Courier New" pitchFamily="-112" charset="0"/>
              <a:buChar char="o"/>
            </a:pPr>
            <a:r>
              <a:rPr lang="en-US"/>
              <a:t>require prior further investigation, analysis &amp; monitoring.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81000"/>
            <a:ext cx="7772400" cy="609600"/>
          </a:xfrm>
        </p:spPr>
        <p:txBody>
          <a:bodyPr>
            <a:normAutofit fontScale="90000"/>
          </a:bodyPr>
          <a:lstStyle/>
          <a:p>
            <a:pPr eaLnBrk="1" hangingPunct="1">
              <a:defRPr/>
            </a:pPr>
            <a:r>
              <a:rPr lang="en-US" dirty="0">
                <a:latin typeface="+mj-lt"/>
                <a:ea typeface="+mj-ea"/>
                <a:cs typeface="+mj-cs"/>
              </a:rPr>
              <a:t>EMMA’s Core Logic</a:t>
            </a:r>
          </a:p>
        </p:txBody>
      </p:sp>
      <p:sp>
        <p:nvSpPr>
          <p:cNvPr id="3" name="Content Placeholder 2"/>
          <p:cNvSpPr>
            <a:spLocks noGrp="1"/>
          </p:cNvSpPr>
          <p:nvPr>
            <p:ph idx="4294967295"/>
          </p:nvPr>
        </p:nvSpPr>
        <p:spPr>
          <a:xfrm>
            <a:off x="914400" y="1295400"/>
            <a:ext cx="8229600" cy="4953000"/>
          </a:xfrm>
        </p:spPr>
        <p:txBody>
          <a:bodyPr>
            <a:normAutofit/>
          </a:bodyPr>
          <a:lstStyle/>
          <a:p>
            <a:pPr eaLnBrk="1" hangingPunct="1">
              <a:spcAft>
                <a:spcPts val="1200"/>
              </a:spcAft>
            </a:pPr>
            <a:r>
              <a:rPr lang="en-US"/>
              <a:t>Core Logic </a:t>
            </a:r>
            <a:r>
              <a:rPr lang="en-GB"/>
              <a:t>summarised</a:t>
            </a:r>
            <a:r>
              <a:rPr lang="en-US"/>
              <a:t> in 3 questions:</a:t>
            </a:r>
          </a:p>
          <a:p>
            <a:pPr marL="971550" lvl="1" indent="-514350" eaLnBrk="1" hangingPunct="1">
              <a:spcAft>
                <a:spcPts val="1200"/>
              </a:spcAft>
              <a:buFont typeface="Times New Roman" pitchFamily="-112" charset="0"/>
              <a:buAutoNum type="arabicPeriod"/>
            </a:pPr>
            <a:r>
              <a:rPr lang="en-US" b="1" u="sng"/>
              <a:t>Baseline situation [PAST]</a:t>
            </a:r>
            <a:r>
              <a:rPr lang="en-US"/>
              <a:t>: “How well did this market system work before the emergency?</a:t>
            </a:r>
          </a:p>
          <a:p>
            <a:pPr marL="971550" lvl="1" indent="-514350" eaLnBrk="1" hangingPunct="1">
              <a:spcAft>
                <a:spcPts val="1200"/>
              </a:spcAft>
              <a:buFont typeface="Times New Roman" pitchFamily="-112" charset="0"/>
              <a:buAutoNum type="arabicPeriod"/>
            </a:pPr>
            <a:r>
              <a:rPr lang="en-US" b="1" u="sng"/>
              <a:t>Impact [PRESENT]</a:t>
            </a:r>
            <a:r>
              <a:rPr lang="en-US"/>
              <a:t>: “How has this market system been affected by the crisis?</a:t>
            </a:r>
          </a:p>
          <a:p>
            <a:pPr marL="971550" lvl="1" indent="-514350" eaLnBrk="1" hangingPunct="1">
              <a:spcAft>
                <a:spcPts val="1200"/>
              </a:spcAft>
              <a:buFont typeface="Times New Roman" pitchFamily="-112" charset="0"/>
              <a:buAutoNum type="arabicPeriod"/>
            </a:pPr>
            <a:r>
              <a:rPr lang="en-US" b="1" u="sng"/>
              <a:t>Forecast [FUTURE]</a:t>
            </a:r>
            <a:r>
              <a:rPr lang="en-US"/>
              <a:t>: “How well is this market system likely to react or respond to proposed humanitarian actions, or future impacts of the crisis?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GB" dirty="0" smtClean="0">
                <a:ea typeface="ＭＳ Ｐゴシック" charset="-128"/>
                <a:cs typeface="ＭＳ Ｐゴシック" charset="-128"/>
              </a:rPr>
              <a:t>Session outcomes</a:t>
            </a:r>
          </a:p>
        </p:txBody>
      </p:sp>
      <p:sp>
        <p:nvSpPr>
          <p:cNvPr id="18435" name="Content Placeholder 2"/>
          <p:cNvSpPr>
            <a:spLocks noGrp="1"/>
          </p:cNvSpPr>
          <p:nvPr>
            <p:ph idx="1"/>
          </p:nvPr>
        </p:nvSpPr>
        <p:spPr>
          <a:xfrm>
            <a:off x="228596" y="1828800"/>
            <a:ext cx="8675571" cy="4864339"/>
          </a:xfrm>
        </p:spPr>
        <p:txBody>
          <a:bodyPr>
            <a:noAutofit/>
          </a:bodyPr>
          <a:lstStyle/>
          <a:p>
            <a:pPr>
              <a:spcAft>
                <a:spcPts val="600"/>
              </a:spcAft>
              <a:buFont typeface="Arial" pitchFamily="34" charset="0"/>
              <a:buChar char="•"/>
            </a:pPr>
            <a:r>
              <a:rPr lang="en-GB" sz="2400" dirty="0" smtClean="0"/>
              <a:t>Describe the role of market analysis in humanitarian programming</a:t>
            </a:r>
          </a:p>
          <a:p>
            <a:pPr lvl="0">
              <a:spcAft>
                <a:spcPts val="600"/>
              </a:spcAft>
              <a:buFont typeface="Arial" pitchFamily="34" charset="0"/>
              <a:buChar char="•"/>
            </a:pPr>
            <a:r>
              <a:rPr lang="en-GB" sz="2400" dirty="0" smtClean="0"/>
              <a:t>Create a basic market system map, describe its function, and illustrate how crises affect markets.</a:t>
            </a:r>
          </a:p>
          <a:p>
            <a:pPr lvl="0">
              <a:spcAft>
                <a:spcPts val="600"/>
              </a:spcAft>
              <a:buFont typeface="Arial" pitchFamily="34" charset="0"/>
              <a:buChar char="•"/>
            </a:pPr>
            <a:r>
              <a:rPr lang="en-GB" sz="2400" dirty="0" smtClean="0"/>
              <a:t>Identify the market impacts of a crisis (number, volume, price).</a:t>
            </a:r>
          </a:p>
          <a:p>
            <a:pPr>
              <a:spcAft>
                <a:spcPts val="600"/>
              </a:spcAft>
              <a:buFont typeface="Arial" pitchFamily="34" charset="0"/>
              <a:buChar char="•"/>
            </a:pPr>
            <a:r>
              <a:rPr lang="en-GB" sz="2400" dirty="0" smtClean="0"/>
              <a:t>Explain the purpose and process of EMMA.</a:t>
            </a:r>
          </a:p>
          <a:p>
            <a:pPr>
              <a:spcAft>
                <a:spcPts val="600"/>
              </a:spcAft>
              <a:buFont typeface="Arial" pitchFamily="34" charset="0"/>
              <a:buChar char="•"/>
            </a:pPr>
            <a:r>
              <a:rPr lang="en-GB" sz="2400" dirty="0" smtClean="0"/>
              <a:t>Differentiate between </a:t>
            </a:r>
            <a:r>
              <a:rPr lang="en-GB" sz="2400" b="1" dirty="0" smtClean="0"/>
              <a:t>direct </a:t>
            </a:r>
            <a:r>
              <a:rPr lang="en-GB" sz="2400" dirty="0" smtClean="0"/>
              <a:t>and </a:t>
            </a:r>
            <a:r>
              <a:rPr lang="en-GB" sz="2400" b="1" dirty="0" smtClean="0"/>
              <a:t>indirect</a:t>
            </a:r>
            <a:r>
              <a:rPr lang="en-GB" sz="2400" dirty="0" smtClean="0"/>
              <a:t> market interventions.</a:t>
            </a:r>
          </a:p>
          <a:p>
            <a:pPr>
              <a:spcAft>
                <a:spcPts val="600"/>
              </a:spcAft>
              <a:buFont typeface="Arial" pitchFamily="34" charset="0"/>
              <a:buChar char="•"/>
            </a:pPr>
            <a:r>
              <a:rPr lang="en-GB" sz="2400" dirty="0" smtClean="0"/>
              <a:t>Use basic market theory and vocabulary.</a:t>
            </a:r>
          </a:p>
          <a:p>
            <a:pPr>
              <a:spcAft>
                <a:spcPts val="600"/>
              </a:spcAft>
              <a:buFont typeface="Arial" pitchFamily="34" charset="0"/>
              <a:buChar char="•"/>
            </a:pPr>
            <a:r>
              <a:rPr lang="en-GB" sz="2400" dirty="0" smtClean="0"/>
              <a:t>Appreciate that </a:t>
            </a:r>
            <a:r>
              <a:rPr lang="en-GB" sz="2400" b="1" dirty="0" smtClean="0"/>
              <a:t>market analysis can be less complicated than we might think.</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9698" y="69495"/>
            <a:ext cx="8674470" cy="1143000"/>
          </a:xfrm>
        </p:spPr>
        <p:txBody>
          <a:bodyPr/>
          <a:lstStyle/>
          <a:p>
            <a:pPr>
              <a:defRPr/>
            </a:pPr>
            <a:r>
              <a:rPr lang="en-US" dirty="0" smtClean="0"/>
              <a:t>Market system: Definition</a:t>
            </a:r>
            <a:endParaRPr lang="en-US" dirty="0"/>
          </a:p>
        </p:txBody>
      </p:sp>
      <p:sp>
        <p:nvSpPr>
          <p:cNvPr id="60418" name="Content Placeholder 2"/>
          <p:cNvSpPr>
            <a:spLocks noGrp="1"/>
          </p:cNvSpPr>
          <p:nvPr>
            <p:ph idx="1"/>
          </p:nvPr>
        </p:nvSpPr>
        <p:spPr>
          <a:xfrm>
            <a:off x="229698" y="1536700"/>
            <a:ext cx="8674470" cy="4979810"/>
          </a:xfrm>
        </p:spPr>
        <p:txBody>
          <a:bodyPr>
            <a:normAutofit/>
          </a:bodyPr>
          <a:lstStyle/>
          <a:p>
            <a:pPr marL="395288" indent="-395288">
              <a:spcAft>
                <a:spcPts val="600"/>
              </a:spcAft>
            </a:pPr>
            <a:r>
              <a:rPr lang="en-US" dirty="0" smtClean="0"/>
              <a:t>A  </a:t>
            </a:r>
            <a:r>
              <a:rPr lang="en-US" dirty="0"/>
              <a:t>market system is a network of producers, suppliers, traders, </a:t>
            </a:r>
            <a:r>
              <a:rPr lang="en-US" dirty="0" smtClean="0"/>
              <a:t>buyers, </a:t>
            </a:r>
            <a:r>
              <a:rPr lang="en-US" dirty="0"/>
              <a:t>and </a:t>
            </a:r>
            <a:r>
              <a:rPr lang="en-US" dirty="0" smtClean="0"/>
              <a:t>consumers</a:t>
            </a:r>
          </a:p>
          <a:p>
            <a:pPr marL="395288" indent="-395288">
              <a:spcAft>
                <a:spcPts val="600"/>
              </a:spcAft>
            </a:pPr>
            <a:r>
              <a:rPr lang="en-US" dirty="0" smtClean="0"/>
              <a:t>All are involved </a:t>
            </a:r>
            <a:r>
              <a:rPr lang="en-US" dirty="0"/>
              <a:t>in producing, </a:t>
            </a:r>
            <a:r>
              <a:rPr lang="en-US" dirty="0" smtClean="0"/>
              <a:t>exchanging, </a:t>
            </a:r>
            <a:r>
              <a:rPr lang="en-US" dirty="0"/>
              <a:t>and consuming a particular item or </a:t>
            </a:r>
            <a:r>
              <a:rPr lang="en-US" dirty="0" smtClean="0"/>
              <a:t>service</a:t>
            </a:r>
            <a:endParaRPr lang="en-US" dirty="0"/>
          </a:p>
          <a:p>
            <a:pPr marL="395288" indent="-395288">
              <a:spcAft>
                <a:spcPts val="600"/>
              </a:spcAft>
            </a:pPr>
            <a:r>
              <a:rPr lang="en-US" dirty="0"/>
              <a:t>The system includes various forms of infrastructure, input </a:t>
            </a:r>
            <a:r>
              <a:rPr lang="en-US" dirty="0" smtClean="0"/>
              <a:t>providers, </a:t>
            </a:r>
            <a:r>
              <a:rPr lang="en-US" dirty="0"/>
              <a:t>and </a:t>
            </a:r>
            <a:r>
              <a:rPr lang="en-US" dirty="0" smtClean="0"/>
              <a:t>services</a:t>
            </a:r>
          </a:p>
          <a:p>
            <a:pPr marL="395288" indent="-395288">
              <a:spcAft>
                <a:spcPts val="600"/>
              </a:spcAft>
            </a:pPr>
            <a:r>
              <a:rPr lang="en-US" dirty="0" smtClean="0"/>
              <a:t>It </a:t>
            </a:r>
            <a:r>
              <a:rPr lang="en-US" dirty="0"/>
              <a:t>operates within the context of the rules and norms that shape this system’s particular business </a:t>
            </a:r>
            <a:r>
              <a:rPr lang="en-US" dirty="0" smtClean="0"/>
              <a:t>environment</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312078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0418">
                                            <p:txEl>
                                              <p:pRg st="0" end="0"/>
                                            </p:txEl>
                                          </p:spTgt>
                                        </p:tgtEl>
                                        <p:attrNameLst>
                                          <p:attrName>style.visibility</p:attrName>
                                        </p:attrNameLst>
                                      </p:cBhvr>
                                      <p:to>
                                        <p:strVal val="visible"/>
                                      </p:to>
                                    </p:set>
                                    <p:anim calcmode="lin" valueType="num">
                                      <p:cBhvr additive="base">
                                        <p:cTn id="7" dur="500" fill="hold"/>
                                        <p:tgtEl>
                                          <p:spTgt spid="6041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041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0418">
                                            <p:txEl>
                                              <p:pRg st="1" end="1"/>
                                            </p:txEl>
                                          </p:spTgt>
                                        </p:tgtEl>
                                        <p:attrNameLst>
                                          <p:attrName>style.visibility</p:attrName>
                                        </p:attrNameLst>
                                      </p:cBhvr>
                                      <p:to>
                                        <p:strVal val="visible"/>
                                      </p:to>
                                    </p:set>
                                    <p:anim calcmode="lin" valueType="num">
                                      <p:cBhvr additive="base">
                                        <p:cTn id="13" dur="500" fill="hold"/>
                                        <p:tgtEl>
                                          <p:spTgt spid="6041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041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0418">
                                            <p:txEl>
                                              <p:pRg st="2" end="2"/>
                                            </p:txEl>
                                          </p:spTgt>
                                        </p:tgtEl>
                                        <p:attrNameLst>
                                          <p:attrName>style.visibility</p:attrName>
                                        </p:attrNameLst>
                                      </p:cBhvr>
                                      <p:to>
                                        <p:strVal val="visible"/>
                                      </p:to>
                                    </p:set>
                                    <p:anim calcmode="lin" valueType="num">
                                      <p:cBhvr additive="base">
                                        <p:cTn id="19" dur="500" fill="hold"/>
                                        <p:tgtEl>
                                          <p:spTgt spid="6041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041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60418">
                                            <p:txEl>
                                              <p:pRg st="3" end="3"/>
                                            </p:txEl>
                                          </p:spTgt>
                                        </p:tgtEl>
                                        <p:attrNameLst>
                                          <p:attrName>style.visibility</p:attrName>
                                        </p:attrNameLst>
                                      </p:cBhvr>
                                      <p:to>
                                        <p:strVal val="visible"/>
                                      </p:to>
                                    </p:set>
                                    <p:anim calcmode="lin" valueType="num">
                                      <p:cBhvr additive="base">
                                        <p:cTn id="25" dur="500" fill="hold"/>
                                        <p:tgtEl>
                                          <p:spTgt spid="6041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041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Title 1"/>
          <p:cNvSpPr>
            <a:spLocks noGrp="1"/>
          </p:cNvSpPr>
          <p:nvPr>
            <p:ph type="title"/>
          </p:nvPr>
        </p:nvSpPr>
        <p:spPr>
          <a:xfrm>
            <a:off x="211138" y="184150"/>
            <a:ext cx="8664575" cy="1065213"/>
          </a:xfrm>
        </p:spPr>
        <p:txBody>
          <a:bodyPr>
            <a:normAutofit/>
          </a:bodyPr>
          <a:lstStyle/>
          <a:p>
            <a:pPr eaLnBrk="1" hangingPunct="1"/>
            <a:r>
              <a:rPr lang="en-US" b="1" dirty="0" smtClean="0">
                <a:latin typeface="Corbel"/>
                <a:cs typeface="Corbel"/>
              </a:rPr>
              <a:t>Market systems matter</a:t>
            </a:r>
          </a:p>
        </p:txBody>
      </p:sp>
      <p:sp>
        <p:nvSpPr>
          <p:cNvPr id="80899" name="Content Placeholder 2"/>
          <p:cNvSpPr>
            <a:spLocks noGrp="1"/>
          </p:cNvSpPr>
          <p:nvPr>
            <p:ph idx="1"/>
          </p:nvPr>
        </p:nvSpPr>
        <p:spPr>
          <a:xfrm>
            <a:off x="268288" y="1536700"/>
            <a:ext cx="8607425" cy="5016500"/>
          </a:xfrm>
        </p:spPr>
        <p:txBody>
          <a:bodyPr/>
          <a:lstStyle/>
          <a:p>
            <a:pPr eaLnBrk="1" hangingPunct="1">
              <a:buFont typeface="Arial" pitchFamily="34" charset="0"/>
              <a:buNone/>
            </a:pPr>
            <a:r>
              <a:rPr lang="en-US" b="1" dirty="0" smtClean="0">
                <a:latin typeface="Corbel"/>
                <a:cs typeface="Corbel"/>
              </a:rPr>
              <a:t>Ensuring survival:</a:t>
            </a:r>
          </a:p>
          <a:p>
            <a:pPr eaLnBrk="1" hangingPunct="1">
              <a:spcAft>
                <a:spcPts val="1800"/>
              </a:spcAft>
            </a:pPr>
            <a:r>
              <a:rPr lang="en-US" dirty="0" smtClean="0">
                <a:latin typeface="Corbel"/>
                <a:cs typeface="Corbel"/>
              </a:rPr>
              <a:t>Providing essential items or services to meet basic needs</a:t>
            </a:r>
          </a:p>
          <a:p>
            <a:pPr eaLnBrk="1" hangingPunct="1">
              <a:buFont typeface="Arial" pitchFamily="34" charset="0"/>
              <a:buNone/>
            </a:pPr>
            <a:r>
              <a:rPr lang="en-US" b="1" dirty="0" smtClean="0">
                <a:solidFill>
                  <a:srgbClr val="000000"/>
                </a:solidFill>
                <a:latin typeface="Corbel"/>
                <a:cs typeface="Corbel"/>
              </a:rPr>
              <a:t>Protecting livelihoods:</a:t>
            </a:r>
          </a:p>
          <a:p>
            <a:pPr eaLnBrk="1" hangingPunct="1">
              <a:spcAft>
                <a:spcPts val="600"/>
              </a:spcAft>
            </a:pPr>
            <a:r>
              <a:rPr lang="en-US" dirty="0" smtClean="0">
                <a:latin typeface="Corbel"/>
                <a:cs typeface="Corbel"/>
              </a:rPr>
              <a:t>Providing tools, agricultural inputs and services, or replacing other livelihood assets</a:t>
            </a:r>
          </a:p>
          <a:p>
            <a:pPr eaLnBrk="1" hangingPunct="1"/>
            <a:r>
              <a:rPr lang="en-US" dirty="0" smtClean="0">
                <a:latin typeface="Corbel"/>
                <a:cs typeface="Corbel"/>
              </a:rPr>
              <a:t>Providing jobs and opportunities for wage </a:t>
            </a:r>
            <a:r>
              <a:rPr lang="en-US" dirty="0" err="1" smtClean="0">
                <a:latin typeface="Corbel"/>
                <a:cs typeface="Corbel"/>
              </a:rPr>
              <a:t>labour</a:t>
            </a:r>
            <a:r>
              <a:rPr lang="en-US" dirty="0" smtClean="0">
                <a:latin typeface="Corbel"/>
                <a:cs typeface="Corbel"/>
              </a:rPr>
              <a:t>, or linking to buyers for their produce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 calcmode="lin" valueType="num">
                                      <p:cBhvr additive="base">
                                        <p:cTn id="7" dur="500" fill="hold"/>
                                        <p:tgtEl>
                                          <p:spTgt spid="808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08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0899">
                                            <p:txEl>
                                              <p:pRg st="1" end="1"/>
                                            </p:txEl>
                                          </p:spTgt>
                                        </p:tgtEl>
                                        <p:attrNameLst>
                                          <p:attrName>style.visibility</p:attrName>
                                        </p:attrNameLst>
                                      </p:cBhvr>
                                      <p:to>
                                        <p:strVal val="visible"/>
                                      </p:to>
                                    </p:set>
                                    <p:anim calcmode="lin" valueType="num">
                                      <p:cBhvr additive="base">
                                        <p:cTn id="13" dur="500" fill="hold"/>
                                        <p:tgtEl>
                                          <p:spTgt spid="808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08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80899">
                                            <p:txEl>
                                              <p:pRg st="2" end="2"/>
                                            </p:txEl>
                                          </p:spTgt>
                                        </p:tgtEl>
                                        <p:attrNameLst>
                                          <p:attrName>style.visibility</p:attrName>
                                        </p:attrNameLst>
                                      </p:cBhvr>
                                      <p:to>
                                        <p:strVal val="visible"/>
                                      </p:to>
                                    </p:set>
                                    <p:anim calcmode="lin" valueType="num">
                                      <p:cBhvr additive="base">
                                        <p:cTn id="19" dur="500" fill="hold"/>
                                        <p:tgtEl>
                                          <p:spTgt spid="808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08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80899">
                                            <p:txEl>
                                              <p:pRg st="3" end="3"/>
                                            </p:txEl>
                                          </p:spTgt>
                                        </p:tgtEl>
                                        <p:attrNameLst>
                                          <p:attrName>style.visibility</p:attrName>
                                        </p:attrNameLst>
                                      </p:cBhvr>
                                      <p:to>
                                        <p:strVal val="visible"/>
                                      </p:to>
                                    </p:set>
                                    <p:anim calcmode="lin" valueType="num">
                                      <p:cBhvr additive="base">
                                        <p:cTn id="25" dur="500" fill="hold"/>
                                        <p:tgtEl>
                                          <p:spTgt spid="808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08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80899">
                                            <p:txEl>
                                              <p:pRg st="4" end="4"/>
                                            </p:txEl>
                                          </p:spTgt>
                                        </p:tgtEl>
                                        <p:attrNameLst>
                                          <p:attrName>style.visibility</p:attrName>
                                        </p:attrNameLst>
                                      </p:cBhvr>
                                      <p:to>
                                        <p:strVal val="visible"/>
                                      </p:to>
                                    </p:set>
                                    <p:anim calcmode="lin" valueType="num">
                                      <p:cBhvr additive="base">
                                        <p:cTn id="31" dur="500" fill="hold"/>
                                        <p:tgtEl>
                                          <p:spTgt spid="8089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089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EMMA’s</a:t>
            </a:r>
            <a:r>
              <a:rPr lang="en-US" dirty="0" smtClean="0"/>
              <a:t> core logic</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951730399"/>
              </p:ext>
            </p:extLst>
          </p:nvPr>
        </p:nvGraphicFramePr>
        <p:xfrm>
          <a:off x="457200" y="1775191"/>
          <a:ext cx="8229600" cy="4625609"/>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729150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277367" y="3347898"/>
            <a:ext cx="4733450" cy="141416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387" name="Rectangle 3"/>
          <p:cNvSpPr>
            <a:spLocks noGrp="1" noChangeArrowheads="1"/>
          </p:cNvSpPr>
          <p:nvPr>
            <p:ph idx="1"/>
          </p:nvPr>
        </p:nvSpPr>
        <p:spPr>
          <a:xfrm>
            <a:off x="0" y="1548967"/>
            <a:ext cx="9144000" cy="5410200"/>
          </a:xfrm>
        </p:spPr>
        <p:txBody>
          <a:bodyPr>
            <a:normAutofit/>
          </a:bodyPr>
          <a:lstStyle/>
          <a:p>
            <a:pPr>
              <a:lnSpc>
                <a:spcPct val="90000"/>
              </a:lnSpc>
              <a:spcAft>
                <a:spcPts val="1800"/>
              </a:spcAft>
            </a:pPr>
            <a:r>
              <a:rPr lang="en-GB" dirty="0" smtClean="0"/>
              <a:t>Flexible, adaptable, built on logical steps</a:t>
            </a:r>
          </a:p>
          <a:p>
            <a:pPr>
              <a:lnSpc>
                <a:spcPct val="90000"/>
              </a:lnSpc>
              <a:spcAft>
                <a:spcPts val="1200"/>
              </a:spcAft>
            </a:pPr>
            <a:r>
              <a:rPr lang="en-GB" dirty="0" smtClean="0"/>
              <a:t>Based on rough and ready, speed-oriented tools for non-economists or statisticians:</a:t>
            </a:r>
          </a:p>
          <a:p>
            <a:pPr lvl="1">
              <a:spcAft>
                <a:spcPts val="1200"/>
              </a:spcAft>
              <a:buClrTx/>
            </a:pPr>
            <a:r>
              <a:rPr lang="en-GB" altLang="ja-JP" sz="3200" dirty="0" smtClean="0"/>
              <a:t>‘Good enough’</a:t>
            </a:r>
          </a:p>
          <a:p>
            <a:pPr lvl="1">
              <a:spcAft>
                <a:spcPts val="1800"/>
              </a:spcAft>
              <a:buClrTx/>
            </a:pPr>
            <a:r>
              <a:rPr lang="en-GB" altLang="ja-JP" sz="3200" dirty="0" smtClean="0"/>
              <a:t>‘Appropriate imprecision’</a:t>
            </a:r>
          </a:p>
          <a:p>
            <a:pPr>
              <a:spcAft>
                <a:spcPts val="1800"/>
              </a:spcAft>
            </a:pPr>
            <a:r>
              <a:rPr lang="en-GB" dirty="0" smtClean="0"/>
              <a:t>Iterative: revise, refine,</a:t>
            </a:r>
            <a:r>
              <a:rPr lang="en-GB" altLang="ja-JP" dirty="0" smtClean="0"/>
              <a:t> analyse</a:t>
            </a:r>
          </a:p>
          <a:p>
            <a:pPr>
              <a:lnSpc>
                <a:spcPct val="90000"/>
              </a:lnSpc>
              <a:spcAft>
                <a:spcPts val="1800"/>
              </a:spcAft>
            </a:pPr>
            <a:r>
              <a:rPr lang="en-GB" dirty="0" smtClean="0"/>
              <a:t>Requires selection of critical market systems</a:t>
            </a:r>
          </a:p>
          <a:p>
            <a:pPr>
              <a:lnSpc>
                <a:spcPct val="90000"/>
              </a:lnSpc>
              <a:spcAft>
                <a:spcPts val="1200"/>
              </a:spcAft>
            </a:pPr>
            <a:r>
              <a:rPr lang="en-GB" dirty="0" smtClean="0"/>
              <a:t>Based on market maps: visual and intuitive</a:t>
            </a:r>
            <a:endParaRPr lang="en-GB" dirty="0"/>
          </a:p>
        </p:txBody>
      </p:sp>
      <p:sp>
        <p:nvSpPr>
          <p:cNvPr id="16386" name="Rectangle 2"/>
          <p:cNvSpPr>
            <a:spLocks noGrp="1" noChangeArrowheads="1"/>
          </p:cNvSpPr>
          <p:nvPr>
            <p:ph type="title"/>
          </p:nvPr>
        </p:nvSpPr>
        <p:spPr>
          <a:xfrm>
            <a:off x="277367" y="239993"/>
            <a:ext cx="8583791" cy="796553"/>
          </a:xfrm>
        </p:spPr>
        <p:txBody>
          <a:bodyPr>
            <a:noAutofit/>
          </a:bodyPr>
          <a:lstStyle/>
          <a:p>
            <a:pPr eaLnBrk="1" hangingPunct="1"/>
            <a:r>
              <a:rPr lang="en-US" dirty="0"/>
              <a:t>The </a:t>
            </a:r>
            <a:r>
              <a:rPr lang="en-US" b="1" dirty="0"/>
              <a:t>EMMA</a:t>
            </a:r>
            <a:r>
              <a:rPr lang="en-US" b="1" dirty="0" smtClean="0"/>
              <a:t> process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593196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 calcmode="lin" valueType="num">
                                      <p:cBhvr additive="base">
                                        <p:cTn id="25"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7">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16387">
                                            <p:txEl>
                                              <p:pRg st="4" end="4"/>
                                            </p:txEl>
                                          </p:spTgt>
                                        </p:tgtEl>
                                        <p:attrNameLst>
                                          <p:attrName>style.visibility</p:attrName>
                                        </p:attrNameLst>
                                      </p:cBhvr>
                                      <p:to>
                                        <p:strVal val="visible"/>
                                      </p:to>
                                    </p:set>
                                    <p:anim calcmode="lin" valueType="num">
                                      <p:cBhvr additive="base">
                                        <p:cTn id="31"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87">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stCondLst>
                                    <p:cond delay="0"/>
                                  </p:stCondLst>
                                  <p:childTnLst>
                                    <p:set>
                                      <p:cBhvr>
                                        <p:cTn id="36" dur="1" fill="hold">
                                          <p:stCondLst>
                                            <p:cond delay="0"/>
                                          </p:stCondLst>
                                        </p:cTn>
                                        <p:tgtEl>
                                          <p:spTgt spid="16387">
                                            <p:txEl>
                                              <p:pRg st="5" end="5"/>
                                            </p:txEl>
                                          </p:spTgt>
                                        </p:tgtEl>
                                        <p:attrNameLst>
                                          <p:attrName>style.visibility</p:attrName>
                                        </p:attrNameLst>
                                      </p:cBhvr>
                                      <p:to>
                                        <p:strVal val="visible"/>
                                      </p:to>
                                    </p:set>
                                    <p:anim calcmode="lin" valueType="num">
                                      <p:cBhvr additive="base">
                                        <p:cTn id="37" dur="500" fill="hold"/>
                                        <p:tgtEl>
                                          <p:spTgt spid="163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387">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nodeType="clickEffect">
                                  <p:stCondLst>
                                    <p:cond delay="0"/>
                                  </p:stCondLst>
                                  <p:childTnLst>
                                    <p:set>
                                      <p:cBhvr>
                                        <p:cTn id="42" dur="1" fill="hold">
                                          <p:stCondLst>
                                            <p:cond delay="0"/>
                                          </p:stCondLst>
                                        </p:cTn>
                                        <p:tgtEl>
                                          <p:spTgt spid="16387">
                                            <p:txEl>
                                              <p:pRg st="6" end="6"/>
                                            </p:txEl>
                                          </p:spTgt>
                                        </p:tgtEl>
                                        <p:attrNameLst>
                                          <p:attrName>style.visibility</p:attrName>
                                        </p:attrNameLst>
                                      </p:cBhvr>
                                      <p:to>
                                        <p:strVal val="visible"/>
                                      </p:to>
                                    </p:set>
                                    <p:anim calcmode="lin" valueType="num">
                                      <p:cBhvr additive="base">
                                        <p:cTn id="43" dur="500" fill="hold"/>
                                        <p:tgtEl>
                                          <p:spTgt spid="163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6387">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29698" y="190500"/>
            <a:ext cx="8674470" cy="958494"/>
          </a:xfrm>
        </p:spPr>
        <p:txBody>
          <a:bodyPr/>
          <a:lstStyle/>
          <a:p>
            <a:r>
              <a:rPr lang="en-GB" dirty="0" smtClean="0"/>
              <a:t>Day 1 plan</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796273477"/>
              </p:ext>
            </p:extLst>
          </p:nvPr>
        </p:nvGraphicFramePr>
        <p:xfrm>
          <a:off x="88900" y="1498599"/>
          <a:ext cx="9055099" cy="4940302"/>
        </p:xfrm>
        <a:graphic>
          <a:graphicData uri="http://schemas.openxmlformats.org/drawingml/2006/table">
            <a:tbl>
              <a:tblPr firstRow="1" bandRow="1">
                <a:tableStyleId>{5940675A-B579-460E-94D1-54222C63F5DA}</a:tableStyleId>
              </a:tblPr>
              <a:tblGrid>
                <a:gridCol w="7596468"/>
                <a:gridCol w="1458631"/>
              </a:tblGrid>
              <a:tr h="612657">
                <a:tc>
                  <a:txBody>
                    <a:bodyPr/>
                    <a:lstStyle/>
                    <a:p>
                      <a:pPr algn="l"/>
                      <a:r>
                        <a:rPr lang="en-GB" sz="2800" b="1" dirty="0" smtClean="0"/>
                        <a:t>Session</a:t>
                      </a:r>
                      <a:endParaRPr lang="en-GB" sz="2800" b="1" dirty="0">
                        <a:solidFill>
                          <a:srgbClr val="000000"/>
                        </a:solidFill>
                      </a:endParaRPr>
                    </a:p>
                  </a:txBody>
                  <a:tcPr anchor="ctr"/>
                </a:tc>
                <a:tc>
                  <a:txBody>
                    <a:bodyPr/>
                    <a:lstStyle/>
                    <a:p>
                      <a:pPr algn="ctr"/>
                      <a:r>
                        <a:rPr lang="en-GB" sz="2800" b="1" dirty="0" smtClean="0"/>
                        <a:t>Timing</a:t>
                      </a:r>
                      <a:endParaRPr lang="en-GB" sz="2800" b="1" dirty="0">
                        <a:solidFill>
                          <a:srgbClr val="000000"/>
                        </a:solidFill>
                      </a:endParaRPr>
                    </a:p>
                  </a:txBody>
                  <a:tcPr anchor="ctr"/>
                </a:tc>
              </a:tr>
              <a:tr h="618235">
                <a:tc>
                  <a:txBody>
                    <a:bodyPr/>
                    <a:lstStyle/>
                    <a:p>
                      <a:r>
                        <a:rPr lang="en-GB" sz="2800" dirty="0" smtClean="0"/>
                        <a:t>Opening; markets and market systems</a:t>
                      </a:r>
                      <a:endParaRPr lang="en-GB" sz="2800" dirty="0"/>
                    </a:p>
                  </a:txBody>
                  <a:tcPr/>
                </a:tc>
                <a:tc>
                  <a:txBody>
                    <a:bodyPr/>
                    <a:lstStyle/>
                    <a:p>
                      <a:pPr algn="ctr"/>
                      <a:r>
                        <a:rPr lang="en-GB" sz="2800" dirty="0" smtClean="0"/>
                        <a:t>120</a:t>
                      </a:r>
                      <a:endParaRPr lang="en-GB" sz="2800" dirty="0"/>
                    </a:p>
                  </a:txBody>
                  <a:tcPr/>
                </a:tc>
              </a:tr>
              <a:tr h="618235">
                <a:tc>
                  <a:txBody>
                    <a:bodyPr/>
                    <a:lstStyle/>
                    <a:p>
                      <a:r>
                        <a:rPr lang="en-GB" sz="2800" dirty="0" smtClean="0"/>
                        <a:t>Tea</a:t>
                      </a:r>
                      <a:endParaRPr lang="en-GB" sz="2800" dirty="0"/>
                    </a:p>
                  </a:txBody>
                  <a:tcPr/>
                </a:tc>
                <a:tc>
                  <a:txBody>
                    <a:bodyPr/>
                    <a:lstStyle/>
                    <a:p>
                      <a:pPr algn="ctr"/>
                      <a:r>
                        <a:rPr lang="en-GB" sz="2800" dirty="0" smtClean="0"/>
                        <a:t>30</a:t>
                      </a:r>
                      <a:endParaRPr lang="en-GB" sz="2800" dirty="0"/>
                    </a:p>
                  </a:txBody>
                  <a:tcPr/>
                </a:tc>
              </a:tr>
              <a:tr h="618235">
                <a:tc>
                  <a:txBody>
                    <a:bodyPr/>
                    <a:lstStyle/>
                    <a:p>
                      <a:r>
                        <a:rPr lang="en-GB" sz="2800" dirty="0" smtClean="0"/>
                        <a:t>EMMA</a:t>
                      </a:r>
                      <a:endParaRPr lang="en-GB" sz="2800" dirty="0"/>
                    </a:p>
                  </a:txBody>
                  <a:tcPr/>
                </a:tc>
                <a:tc>
                  <a:txBody>
                    <a:bodyPr/>
                    <a:lstStyle/>
                    <a:p>
                      <a:pPr algn="ctr"/>
                      <a:r>
                        <a:rPr lang="en-GB" sz="2800" dirty="0" smtClean="0"/>
                        <a:t>90</a:t>
                      </a:r>
                      <a:endParaRPr lang="en-GB" sz="2800" dirty="0"/>
                    </a:p>
                  </a:txBody>
                  <a:tcPr/>
                </a:tc>
              </a:tr>
              <a:tr h="618235">
                <a:tc>
                  <a:txBody>
                    <a:bodyPr/>
                    <a:lstStyle/>
                    <a:p>
                      <a:r>
                        <a:rPr lang="en-GB" sz="2800" dirty="0" smtClean="0"/>
                        <a:t>Lunch</a:t>
                      </a:r>
                      <a:endParaRPr lang="en-GB" sz="2800" dirty="0"/>
                    </a:p>
                  </a:txBody>
                  <a:tcPr/>
                </a:tc>
                <a:tc>
                  <a:txBody>
                    <a:bodyPr/>
                    <a:lstStyle/>
                    <a:p>
                      <a:pPr algn="ctr"/>
                      <a:r>
                        <a:rPr lang="en-GB" sz="2800" dirty="0" smtClean="0"/>
                        <a:t>60</a:t>
                      </a:r>
                      <a:endParaRPr lang="en-GB" sz="2800" dirty="0"/>
                    </a:p>
                  </a:txBody>
                  <a:tcPr/>
                </a:tc>
              </a:tr>
              <a:tr h="618235">
                <a:tc>
                  <a:txBody>
                    <a:bodyPr/>
                    <a:lstStyle/>
                    <a:p>
                      <a:r>
                        <a:rPr lang="en-GB" sz="2800" dirty="0" smtClean="0"/>
                        <a:t>Activity: Secondary map analysis</a:t>
                      </a:r>
                      <a:endParaRPr lang="en-GB" sz="2800" dirty="0"/>
                    </a:p>
                  </a:txBody>
                  <a:tcPr/>
                </a:tc>
                <a:tc>
                  <a:txBody>
                    <a:bodyPr/>
                    <a:lstStyle/>
                    <a:p>
                      <a:pPr algn="ctr"/>
                      <a:r>
                        <a:rPr lang="en-GB" sz="2800" dirty="0" smtClean="0"/>
                        <a:t>90</a:t>
                      </a:r>
                      <a:endParaRPr lang="en-GB" sz="2800" dirty="0"/>
                    </a:p>
                  </a:txBody>
                  <a:tcPr/>
                </a:tc>
              </a:tr>
              <a:tr h="618235">
                <a:tc>
                  <a:txBody>
                    <a:bodyPr/>
                    <a:lstStyle/>
                    <a:p>
                      <a:r>
                        <a:rPr lang="en-GB" sz="2800" dirty="0" smtClean="0"/>
                        <a:t>Tea</a:t>
                      </a:r>
                      <a:endParaRPr lang="en-GB" sz="2800" dirty="0"/>
                    </a:p>
                  </a:txBody>
                  <a:tcPr/>
                </a:tc>
                <a:tc>
                  <a:txBody>
                    <a:bodyPr/>
                    <a:lstStyle/>
                    <a:p>
                      <a:pPr algn="ctr"/>
                      <a:r>
                        <a:rPr lang="en-GB" sz="2800" dirty="0" smtClean="0"/>
                        <a:t>15</a:t>
                      </a:r>
                      <a:endParaRPr lang="en-GB" sz="2800" dirty="0"/>
                    </a:p>
                  </a:txBody>
                  <a:tcPr/>
                </a:tc>
              </a:tr>
              <a:tr h="618235">
                <a:tc>
                  <a:txBody>
                    <a:bodyPr/>
                    <a:lstStyle/>
                    <a:p>
                      <a:r>
                        <a:rPr lang="en-GB" sz="2800" dirty="0" smtClean="0"/>
                        <a:t>Activity: Secondary household </a:t>
                      </a:r>
                      <a:r>
                        <a:rPr lang="en-GB" sz="2800" baseline="0" dirty="0" smtClean="0"/>
                        <a:t>analysis</a:t>
                      </a:r>
                      <a:endParaRPr lang="en-GB" sz="2800" dirty="0"/>
                    </a:p>
                  </a:txBody>
                  <a:tcPr/>
                </a:tc>
                <a:tc>
                  <a:txBody>
                    <a:bodyPr/>
                    <a:lstStyle/>
                    <a:p>
                      <a:pPr algn="ctr"/>
                      <a:r>
                        <a:rPr lang="en-GB" sz="2800" dirty="0" smtClean="0"/>
                        <a:t>90</a:t>
                      </a:r>
                      <a:endParaRPr lang="en-GB" sz="2800" dirty="0"/>
                    </a:p>
                  </a:txBody>
                  <a:tcPr/>
                </a:tc>
              </a:tr>
            </a:tbl>
          </a:graphicData>
        </a:graphic>
      </p:graphicFrame>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9698" y="351214"/>
            <a:ext cx="8674470" cy="1143000"/>
          </a:xfrm>
        </p:spPr>
        <p:txBody>
          <a:bodyPr/>
          <a:lstStyle/>
          <a:p>
            <a:r>
              <a:rPr lang="en-GB" dirty="0" smtClean="0"/>
              <a:t>EMMA as an analysis tool</a:t>
            </a:r>
            <a:endParaRPr lang="en-GB" dirty="0"/>
          </a:p>
        </p:txBody>
      </p:sp>
      <p:sp>
        <p:nvSpPr>
          <p:cNvPr id="3" name="Content Placeholder 2"/>
          <p:cNvSpPr>
            <a:spLocks noGrp="1"/>
          </p:cNvSpPr>
          <p:nvPr>
            <p:ph idx="1"/>
          </p:nvPr>
        </p:nvSpPr>
        <p:spPr>
          <a:xfrm>
            <a:off x="229698" y="1511300"/>
            <a:ext cx="8674470" cy="5177370"/>
          </a:xfrm>
        </p:spPr>
        <p:txBody>
          <a:bodyPr>
            <a:normAutofit/>
          </a:bodyPr>
          <a:lstStyle/>
          <a:p>
            <a:pPr>
              <a:spcAft>
                <a:spcPts val="1200"/>
              </a:spcAft>
              <a:buNone/>
            </a:pPr>
            <a:r>
              <a:rPr lang="en-GB" b="1" dirty="0" smtClean="0"/>
              <a:t>Main components:</a:t>
            </a:r>
          </a:p>
          <a:p>
            <a:pPr marL="514350" indent="-514350">
              <a:buFont typeface="+mj-lt"/>
              <a:buAutoNum type="arabicPeriod"/>
            </a:pPr>
            <a:r>
              <a:rPr lang="en-GB" dirty="0" smtClean="0"/>
              <a:t>Selecting critical market systems</a:t>
            </a:r>
          </a:p>
          <a:p>
            <a:pPr marL="514350" indent="-514350">
              <a:buFont typeface="+mj-lt"/>
              <a:buAutoNum type="arabicPeriod"/>
            </a:pPr>
            <a:r>
              <a:rPr lang="en-GB" dirty="0" smtClean="0"/>
              <a:t>Baseline and emergency mapping</a:t>
            </a:r>
          </a:p>
          <a:p>
            <a:pPr marL="971550" lvl="1" indent="-514350">
              <a:buClrTx/>
            </a:pPr>
            <a:r>
              <a:rPr lang="en-GB" dirty="0" smtClean="0"/>
              <a:t>Market environment</a:t>
            </a:r>
          </a:p>
          <a:p>
            <a:pPr marL="971550" lvl="1" indent="-514350">
              <a:buClrTx/>
            </a:pPr>
            <a:r>
              <a:rPr lang="en-GB" dirty="0" smtClean="0"/>
              <a:t>Market chain</a:t>
            </a:r>
          </a:p>
          <a:p>
            <a:pPr marL="971550" lvl="1" indent="-514350">
              <a:buClrTx/>
            </a:pPr>
            <a:r>
              <a:rPr lang="en-GB" dirty="0" smtClean="0"/>
              <a:t>Key infrastructure, services and inputs</a:t>
            </a:r>
          </a:p>
          <a:p>
            <a:pPr marL="971550" lvl="1" indent="-514350">
              <a:buClrTx/>
            </a:pPr>
            <a:r>
              <a:rPr lang="en-GB" dirty="0" smtClean="0"/>
              <a:t>One map per market system</a:t>
            </a:r>
          </a:p>
          <a:p>
            <a:pPr marL="514350" indent="-514350">
              <a:buFont typeface="+mj-lt"/>
              <a:buAutoNum type="arabicPeriod"/>
            </a:pPr>
            <a:r>
              <a:rPr lang="en-GB" dirty="0" smtClean="0"/>
              <a:t>Gap analysis</a:t>
            </a:r>
          </a:p>
          <a:p>
            <a:pPr marL="514350" indent="-514350">
              <a:buFont typeface="+mj-lt"/>
              <a:buAutoNum type="arabicPeriod"/>
            </a:pPr>
            <a:r>
              <a:rPr lang="en-GB" dirty="0" smtClean="0"/>
              <a:t>Response options and recommendations</a:t>
            </a:r>
          </a:p>
          <a:p>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1167" y="254000"/>
            <a:ext cx="8914302" cy="1181100"/>
          </a:xfrm>
        </p:spPr>
        <p:txBody>
          <a:bodyPr>
            <a:normAutofit/>
          </a:bodyPr>
          <a:lstStyle/>
          <a:p>
            <a:r>
              <a:rPr lang="en-US" dirty="0" err="1" smtClean="0">
                <a:latin typeface="Corbel"/>
                <a:cs typeface="Corbel"/>
              </a:rPr>
              <a:t>EMMA’s</a:t>
            </a:r>
            <a:r>
              <a:rPr lang="en-US" dirty="0" smtClean="0">
                <a:latin typeface="Corbel"/>
                <a:cs typeface="Corbel"/>
              </a:rPr>
              <a:t> core logic: </a:t>
            </a:r>
            <a:r>
              <a:rPr lang="en-US" sz="3556" dirty="0" smtClean="0">
                <a:latin typeface="Corbel"/>
                <a:cs typeface="Corbel"/>
              </a:rPr>
              <a:t>Response options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172388674"/>
              </p:ext>
            </p:extLst>
          </p:nvPr>
        </p:nvGraphicFramePr>
        <p:xfrm>
          <a:off x="0" y="1536700"/>
          <a:ext cx="9144000" cy="5308600"/>
        </p:xfrm>
        <a:graphic>
          <a:graphicData uri="http://schemas.openxmlformats.org/drawingml/2006/table">
            <a:tbl>
              <a:tblPr firstRow="1" bandRow="1">
                <a:tableStyleId>{5C22544A-7EE6-4342-B048-85BDC9FD1C3A}</a:tableStyleId>
              </a:tblPr>
              <a:tblGrid>
                <a:gridCol w="4572000"/>
                <a:gridCol w="4572000"/>
              </a:tblGrid>
              <a:tr h="1271716">
                <a:tc gridSpan="2">
                  <a:txBody>
                    <a:bodyPr/>
                    <a:lstStyle/>
                    <a:p>
                      <a:r>
                        <a:rPr lang="en-GB" sz="4000" dirty="0" smtClean="0">
                          <a:solidFill>
                            <a:schemeClr val="tx1"/>
                          </a:solidFill>
                        </a:rPr>
                        <a:t>Support</a:t>
                      </a:r>
                      <a:r>
                        <a:rPr lang="en-GB" sz="4000" baseline="0" dirty="0" smtClean="0">
                          <a:solidFill>
                            <a:schemeClr val="tx1"/>
                          </a:solidFill>
                        </a:rPr>
                        <a:t> affected households with:</a:t>
                      </a:r>
                      <a:endParaRPr lang="en-GB" sz="4000" dirty="0">
                        <a:solidFill>
                          <a:schemeClr val="tx1"/>
                        </a:solidFill>
                      </a:endParaRPr>
                    </a:p>
                  </a:txBody>
                  <a:tcPr anchor="ctr">
                    <a:lnB w="38100" cap="flat" cmpd="sng" algn="ctr">
                      <a:solidFill>
                        <a:srgbClr val="000000"/>
                      </a:solidFill>
                      <a:prstDash val="solid"/>
                      <a:round/>
                      <a:headEnd type="none" w="med" len="med"/>
                      <a:tailEnd type="none" w="med" len="med"/>
                    </a:lnB>
                  </a:tcPr>
                </a:tc>
                <a:tc hMerge="1">
                  <a:txBody>
                    <a:bodyPr/>
                    <a:lstStyle/>
                    <a:p>
                      <a:endParaRPr lang="en-GB" dirty="0"/>
                    </a:p>
                  </a:txBody>
                  <a:tcPr/>
                </a:tc>
              </a:tr>
              <a:tr h="4036884">
                <a:tc>
                  <a:txBody>
                    <a:bodyPr/>
                    <a:lstStyle/>
                    <a:p>
                      <a:pPr algn="ctr"/>
                      <a:r>
                        <a:rPr lang="en-GB" sz="4000" b="1" u="sng" dirty="0" smtClean="0">
                          <a:solidFill>
                            <a:schemeClr val="tx1"/>
                          </a:solidFill>
                        </a:rPr>
                        <a:t>Direct</a:t>
                      </a:r>
                      <a:r>
                        <a:rPr lang="en-GB" sz="4000" b="0" dirty="0" smtClean="0">
                          <a:solidFill>
                            <a:schemeClr val="tx1"/>
                          </a:solidFill>
                        </a:rPr>
                        <a:t> assistance</a:t>
                      </a:r>
                      <a:r>
                        <a:rPr lang="en-GB" sz="4000" b="0" baseline="0" dirty="0" smtClean="0">
                          <a:solidFill>
                            <a:schemeClr val="tx1"/>
                          </a:solidFill>
                        </a:rPr>
                        <a:t> through cash or</a:t>
                      </a:r>
                    </a:p>
                    <a:p>
                      <a:pPr algn="ctr"/>
                      <a:r>
                        <a:rPr lang="en-GB" sz="4000" b="0" baseline="0" dirty="0" smtClean="0">
                          <a:solidFill>
                            <a:schemeClr val="tx1"/>
                          </a:solidFill>
                        </a:rPr>
                        <a:t>in-kind transfers</a:t>
                      </a:r>
                    </a:p>
                    <a:p>
                      <a:pPr algn="ctr"/>
                      <a:r>
                        <a:rPr lang="en-GB" sz="4000" b="0" baseline="0" dirty="0" smtClean="0">
                          <a:solidFill>
                            <a:schemeClr val="tx1"/>
                          </a:solidFill>
                        </a:rPr>
                        <a:t>(or both)</a:t>
                      </a:r>
                      <a:endParaRPr lang="en-GB" sz="4000" dirty="0">
                        <a:solidFill>
                          <a:schemeClr val="tx1"/>
                        </a:solidFill>
                      </a:endParaRPr>
                    </a:p>
                  </a:txBody>
                  <a:tcPr anchor="ctr">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tcPr>
                </a:tc>
                <a:tc>
                  <a:txBody>
                    <a:bodyPr/>
                    <a:lstStyle/>
                    <a:p>
                      <a:pPr algn="ctr"/>
                      <a:r>
                        <a:rPr lang="en-GB" sz="4000" b="1" u="sng" dirty="0" smtClean="0">
                          <a:solidFill>
                            <a:schemeClr val="tx1"/>
                          </a:solidFill>
                        </a:rPr>
                        <a:t>Indirect</a:t>
                      </a:r>
                      <a:r>
                        <a:rPr lang="en-GB" sz="4000" b="0" baseline="0" dirty="0" smtClean="0">
                          <a:solidFill>
                            <a:schemeClr val="tx1"/>
                          </a:solidFill>
                        </a:rPr>
                        <a:t> actions to strengthen market systems</a:t>
                      </a:r>
                    </a:p>
                    <a:p>
                      <a:pPr algn="ctr"/>
                      <a:r>
                        <a:rPr lang="en-GB" sz="4000" b="0" baseline="0" dirty="0" smtClean="0">
                          <a:solidFill>
                            <a:schemeClr val="tx1"/>
                          </a:solidFill>
                        </a:rPr>
                        <a:t>(and households)</a:t>
                      </a:r>
                      <a:endParaRPr lang="en-GB" sz="4000" b="1" dirty="0">
                        <a:solidFill>
                          <a:schemeClr val="tx1"/>
                        </a:solidFill>
                      </a:endParaRPr>
                    </a:p>
                  </a:txBody>
                  <a:tcPr anchor="ctr">
                    <a:lnL w="38100" cap="flat" cmpd="sng" algn="ctr">
                      <a:solidFill>
                        <a:srgbClr val="000000"/>
                      </a:solidFill>
                      <a:prstDash val="solid"/>
                      <a:round/>
                      <a:headEnd type="none" w="med" len="med"/>
                      <a:tailEnd type="none" w="med" len="med"/>
                    </a:lnL>
                    <a:lnT w="38100" cap="flat" cmpd="sng" algn="ctr">
                      <a:solidFill>
                        <a:srgbClr val="000000"/>
                      </a:solidFill>
                      <a:prstDash val="solid"/>
                      <a:round/>
                      <a:headEnd type="none" w="med" len="med"/>
                      <a:tailEnd type="none" w="med" len="med"/>
                    </a:lnT>
                  </a:tcPr>
                </a:tc>
              </a:tr>
            </a:tbl>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 options</a:t>
            </a:r>
            <a:endParaRPr lang="en-US" dirty="0"/>
          </a:p>
        </p:txBody>
      </p:sp>
      <p:sp>
        <p:nvSpPr>
          <p:cNvPr id="3" name="Text Placeholder 2"/>
          <p:cNvSpPr>
            <a:spLocks noGrp="1"/>
          </p:cNvSpPr>
          <p:nvPr>
            <p:ph type="body" idx="1"/>
          </p:nvPr>
        </p:nvSpPr>
        <p:spPr/>
        <p:txBody>
          <a:bodyPr/>
          <a:lstStyle/>
          <a:p>
            <a:r>
              <a:rPr lang="en-US" dirty="0" smtClean="0"/>
              <a:t>Direct responses</a:t>
            </a:r>
            <a:endParaRPr lang="en-US" dirty="0"/>
          </a:p>
        </p:txBody>
      </p:sp>
      <p:sp>
        <p:nvSpPr>
          <p:cNvPr id="4" name="Content Placeholder 3"/>
          <p:cNvSpPr>
            <a:spLocks noGrp="1"/>
          </p:cNvSpPr>
          <p:nvPr>
            <p:ph sz="half" idx="2"/>
          </p:nvPr>
        </p:nvSpPr>
        <p:spPr/>
        <p:txBody>
          <a:bodyPr/>
          <a:lstStyle/>
          <a:p>
            <a:pPr>
              <a:spcAft>
                <a:spcPts val="1200"/>
              </a:spcAft>
            </a:pPr>
            <a:r>
              <a:rPr lang="en-GB" dirty="0"/>
              <a:t>Cash or voucher distributions</a:t>
            </a:r>
          </a:p>
          <a:p>
            <a:pPr>
              <a:spcAft>
                <a:spcPts val="1200"/>
              </a:spcAft>
            </a:pPr>
            <a:r>
              <a:rPr lang="en-GB" dirty="0"/>
              <a:t>CFW, FFW</a:t>
            </a:r>
          </a:p>
          <a:p>
            <a:pPr>
              <a:spcAft>
                <a:spcPts val="1200"/>
              </a:spcAft>
            </a:pPr>
            <a:r>
              <a:rPr lang="en-GB" dirty="0" smtClean="0"/>
              <a:t>In</a:t>
            </a:r>
            <a:r>
              <a:rPr lang="en-GB" dirty="0"/>
              <a:t>-kind distributions</a:t>
            </a:r>
          </a:p>
          <a:p>
            <a:pPr>
              <a:spcAft>
                <a:spcPts val="1200"/>
              </a:spcAft>
            </a:pPr>
            <a:r>
              <a:rPr lang="en-GB" dirty="0" err="1" smtClean="0"/>
              <a:t>Sectoral</a:t>
            </a:r>
            <a:r>
              <a:rPr lang="en-GB" dirty="0" smtClean="0"/>
              <a:t> </a:t>
            </a:r>
            <a:r>
              <a:rPr lang="en-GB" dirty="0"/>
              <a:t>responses</a:t>
            </a:r>
          </a:p>
          <a:p>
            <a:pPr>
              <a:spcAft>
                <a:spcPts val="1200"/>
              </a:spcAft>
            </a:pPr>
            <a:r>
              <a:rPr lang="en-GB" dirty="0"/>
              <a:t>No response required</a:t>
            </a:r>
          </a:p>
          <a:p>
            <a:pPr>
              <a:spcAft>
                <a:spcPts val="1200"/>
              </a:spcAft>
            </a:pPr>
            <a:r>
              <a:rPr lang="en-GB" dirty="0"/>
              <a:t>Additional research</a:t>
            </a:r>
          </a:p>
          <a:p>
            <a:endParaRPr lang="en-US" dirty="0"/>
          </a:p>
        </p:txBody>
      </p:sp>
      <p:sp>
        <p:nvSpPr>
          <p:cNvPr id="5" name="Text Placeholder 4"/>
          <p:cNvSpPr>
            <a:spLocks noGrp="1"/>
          </p:cNvSpPr>
          <p:nvPr>
            <p:ph type="body" sz="quarter" idx="3"/>
          </p:nvPr>
        </p:nvSpPr>
        <p:spPr/>
        <p:txBody>
          <a:bodyPr/>
          <a:lstStyle/>
          <a:p>
            <a:r>
              <a:rPr lang="en-US" dirty="0" smtClean="0"/>
              <a:t>Indirect responses</a:t>
            </a:r>
            <a:endParaRPr lang="en-US" dirty="0"/>
          </a:p>
        </p:txBody>
      </p:sp>
      <p:sp>
        <p:nvSpPr>
          <p:cNvPr id="6" name="Content Placeholder 5"/>
          <p:cNvSpPr>
            <a:spLocks noGrp="1"/>
          </p:cNvSpPr>
          <p:nvPr>
            <p:ph sz="quarter" idx="4"/>
          </p:nvPr>
        </p:nvSpPr>
        <p:spPr/>
        <p:txBody>
          <a:bodyPr/>
          <a:lstStyle/>
          <a:p>
            <a:pPr>
              <a:spcAft>
                <a:spcPts val="1800"/>
              </a:spcAft>
            </a:pPr>
            <a:r>
              <a:rPr lang="en-GB" dirty="0"/>
              <a:t>Rehabilitating key infrastructure</a:t>
            </a:r>
          </a:p>
          <a:p>
            <a:pPr>
              <a:spcAft>
                <a:spcPts val="1800"/>
              </a:spcAft>
            </a:pPr>
            <a:r>
              <a:rPr lang="en-GB" dirty="0"/>
              <a:t>Grants or loans for market actors</a:t>
            </a:r>
          </a:p>
          <a:p>
            <a:pPr>
              <a:spcAft>
                <a:spcPts val="1800"/>
              </a:spcAft>
            </a:pPr>
            <a:r>
              <a:rPr lang="en-GB" dirty="0"/>
              <a:t>Technical expertise to market actors</a:t>
            </a:r>
          </a:p>
          <a:p>
            <a:pPr>
              <a:spcAft>
                <a:spcPts val="1800"/>
              </a:spcAft>
            </a:pPr>
            <a:r>
              <a:rPr lang="en-GB" dirty="0"/>
              <a:t>Advocacy, lobbying</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45366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anim calcmode="lin" valueType="num">
                                      <p:cBhvr additive="base">
                                        <p:cTn id="4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nodeType="clickEffect">
                                  <p:stCondLst>
                                    <p:cond delay="0"/>
                                  </p:stCondLst>
                                  <p:childTnLst>
                                    <p:set>
                                      <p:cBhvr>
                                        <p:cTn id="48" dur="1" fill="hold">
                                          <p:stCondLst>
                                            <p:cond delay="0"/>
                                          </p:stCondLst>
                                        </p:cTn>
                                        <p:tgtEl>
                                          <p:spTgt spid="6">
                                            <p:txEl>
                                              <p:pRg st="1" end="1"/>
                                            </p:txEl>
                                          </p:spTgt>
                                        </p:tgtEl>
                                        <p:attrNameLst>
                                          <p:attrName>style.visibility</p:attrName>
                                        </p:attrNameLst>
                                      </p:cBhvr>
                                      <p:to>
                                        <p:strVal val="visible"/>
                                      </p:to>
                                    </p:set>
                                    <p:anim calcmode="lin" valueType="num">
                                      <p:cBhvr additive="base">
                                        <p:cTn id="4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nodeType="clickEffect">
                                  <p:stCondLst>
                                    <p:cond delay="0"/>
                                  </p:stCondLst>
                                  <p:childTnLst>
                                    <p:set>
                                      <p:cBhvr>
                                        <p:cTn id="54" dur="1" fill="hold">
                                          <p:stCondLst>
                                            <p:cond delay="0"/>
                                          </p:stCondLst>
                                        </p:cTn>
                                        <p:tgtEl>
                                          <p:spTgt spid="6">
                                            <p:txEl>
                                              <p:pRg st="2" end="2"/>
                                            </p:txEl>
                                          </p:spTgt>
                                        </p:tgtEl>
                                        <p:attrNameLst>
                                          <p:attrName>style.visibility</p:attrName>
                                        </p:attrNameLst>
                                      </p:cBhvr>
                                      <p:to>
                                        <p:strVal val="visible"/>
                                      </p:to>
                                    </p:set>
                                    <p:anim calcmode="lin" valueType="num">
                                      <p:cBhvr additive="base">
                                        <p:cTn id="5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 fill="hold" nodeType="clickEffect">
                                  <p:stCondLst>
                                    <p:cond delay="0"/>
                                  </p:stCondLst>
                                  <p:childTnLst>
                                    <p:set>
                                      <p:cBhvr>
                                        <p:cTn id="60" dur="1" fill="hold">
                                          <p:stCondLst>
                                            <p:cond delay="0"/>
                                          </p:stCondLst>
                                        </p:cTn>
                                        <p:tgtEl>
                                          <p:spTgt spid="6">
                                            <p:txEl>
                                              <p:pRg st="3" end="3"/>
                                            </p:txEl>
                                          </p:spTgt>
                                        </p:tgtEl>
                                        <p:attrNameLst>
                                          <p:attrName>style.visibility</p:attrName>
                                        </p:attrNameLst>
                                      </p:cBhvr>
                                      <p:to>
                                        <p:strVal val="visible"/>
                                      </p:to>
                                    </p:set>
                                    <p:anim calcmode="lin" valueType="num">
                                      <p:cBhvr additive="base">
                                        <p:cTn id="6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ten </a:t>
            </a:r>
            <a:r>
              <a:rPr lang="en-US" dirty="0"/>
              <a:t>s</a:t>
            </a:r>
            <a:r>
              <a:rPr lang="en-US" dirty="0" smtClean="0"/>
              <a:t>teps of EMMA</a:t>
            </a:r>
            <a:endParaRPr lang="en-US" dirty="0"/>
          </a:p>
        </p:txBody>
      </p:sp>
      <p:sp>
        <p:nvSpPr>
          <p:cNvPr id="3" name="Content Placeholder 2"/>
          <p:cNvSpPr>
            <a:spLocks noGrp="1"/>
          </p:cNvSpPr>
          <p:nvPr>
            <p:ph idx="1"/>
          </p:nvPr>
        </p:nvSpPr>
        <p:spPr>
          <a:xfrm>
            <a:off x="457200" y="1513755"/>
            <a:ext cx="8229600" cy="5082809"/>
          </a:xfrm>
        </p:spPr>
        <p:txBody>
          <a:bodyPr>
            <a:normAutofit fontScale="92500" lnSpcReduction="20000"/>
          </a:bodyPr>
          <a:lstStyle/>
          <a:p>
            <a:pPr lvl="0">
              <a:lnSpc>
                <a:spcPct val="110000"/>
              </a:lnSpc>
              <a:spcAft>
                <a:spcPts val="600"/>
              </a:spcAft>
              <a:buNone/>
            </a:pPr>
            <a:r>
              <a:rPr lang="en-GB" dirty="0">
                <a:ln w="9525" cap="flat" cmpd="sng" algn="ctr">
                  <a:solidFill>
                    <a:schemeClr val="tx1">
                      <a:alpha val="25000"/>
                    </a:schemeClr>
                  </a:solidFill>
                  <a:prstDash val="solid"/>
                  <a:round/>
                  <a:headEnd type="none" w="med" len="med"/>
                  <a:tailEnd type="none" w="med" len="med"/>
                </a:ln>
                <a:solidFill>
                  <a:srgbClr val="000000"/>
                </a:solidFill>
                <a:ea typeface="ＭＳ Ｐゴシック" pitchFamily="-109" charset="-128"/>
                <a:cs typeface="ＭＳ Ｐゴシック" pitchFamily="-109" charset="-128"/>
              </a:rPr>
              <a:t>1. </a:t>
            </a:r>
            <a:r>
              <a:rPr lang="en-GB" dirty="0" smtClean="0">
                <a:ln w="9525" cap="flat" cmpd="sng" algn="ctr">
                  <a:solidFill>
                    <a:schemeClr val="tx1">
                      <a:alpha val="25000"/>
                    </a:schemeClr>
                  </a:solidFill>
                  <a:prstDash val="solid"/>
                  <a:round/>
                  <a:headEnd type="none" w="med" len="med"/>
                  <a:tailEnd type="none" w="med" len="med"/>
                </a:ln>
                <a:solidFill>
                  <a:srgbClr val="000000"/>
                </a:solidFill>
                <a:ea typeface="ＭＳ Ｐゴシック" pitchFamily="-109" charset="-128"/>
                <a:cs typeface="ＭＳ Ｐゴシック" pitchFamily="-109" charset="-128"/>
              </a:rPr>
              <a:t>   Essential </a:t>
            </a:r>
            <a:r>
              <a:rPr lang="en-GB" dirty="0">
                <a:ln w="9525" cap="flat" cmpd="sng" algn="ctr">
                  <a:solidFill>
                    <a:schemeClr val="tx1">
                      <a:alpha val="25000"/>
                    </a:schemeClr>
                  </a:solidFill>
                  <a:prstDash val="solid"/>
                  <a:round/>
                  <a:headEnd type="none" w="med" len="med"/>
                  <a:tailEnd type="none" w="med" len="med"/>
                </a:ln>
                <a:solidFill>
                  <a:srgbClr val="000000"/>
                </a:solidFill>
                <a:ea typeface="ＭＳ Ｐゴシック" pitchFamily="-109" charset="-128"/>
                <a:cs typeface="ＭＳ Ｐゴシック" pitchFamily="-109" charset="-128"/>
              </a:rPr>
              <a:t>preparation</a:t>
            </a:r>
            <a:endParaRPr lang="en-US" dirty="0">
              <a:solidFill>
                <a:srgbClr val="000000"/>
              </a:solidFill>
            </a:endParaRPr>
          </a:p>
          <a:p>
            <a:pPr lvl="0">
              <a:lnSpc>
                <a:spcPct val="110000"/>
              </a:lnSpc>
              <a:spcAft>
                <a:spcPts val="600"/>
              </a:spcAft>
              <a:buNone/>
            </a:pPr>
            <a:r>
              <a:rPr lang="en-GB" dirty="0">
                <a:ln w="9525" cap="flat" cmpd="sng" algn="ctr">
                  <a:solidFill>
                    <a:schemeClr val="tx1">
                      <a:alpha val="25000"/>
                    </a:schemeClr>
                  </a:solidFill>
                  <a:prstDash val="solid"/>
                  <a:round/>
                  <a:headEnd type="none" w="med" len="med"/>
                  <a:tailEnd type="none" w="med" len="med"/>
                </a:ln>
                <a:solidFill>
                  <a:srgbClr val="000000"/>
                </a:solidFill>
                <a:ea typeface="ＭＳ Ｐゴシック" pitchFamily="-109" charset="-128"/>
                <a:cs typeface="ＭＳ Ｐゴシック" pitchFamily="-109" charset="-128"/>
              </a:rPr>
              <a:t>2. </a:t>
            </a:r>
            <a:r>
              <a:rPr lang="en-GB" dirty="0" smtClean="0">
                <a:ln w="9525" cap="flat" cmpd="sng" algn="ctr">
                  <a:solidFill>
                    <a:schemeClr val="tx1">
                      <a:alpha val="25000"/>
                    </a:schemeClr>
                  </a:solidFill>
                  <a:prstDash val="solid"/>
                  <a:round/>
                  <a:headEnd type="none" w="med" len="med"/>
                  <a:tailEnd type="none" w="med" len="med"/>
                </a:ln>
                <a:solidFill>
                  <a:srgbClr val="000000"/>
                </a:solidFill>
                <a:ea typeface="ＭＳ Ｐゴシック" pitchFamily="-109" charset="-128"/>
                <a:cs typeface="ＭＳ Ｐゴシック" pitchFamily="-109" charset="-128"/>
              </a:rPr>
              <a:t>   Market </a:t>
            </a:r>
            <a:r>
              <a:rPr lang="en-GB" dirty="0">
                <a:ln w="9525" cap="flat" cmpd="sng" algn="ctr">
                  <a:solidFill>
                    <a:schemeClr val="tx1">
                      <a:alpha val="25000"/>
                    </a:schemeClr>
                  </a:solidFill>
                  <a:prstDash val="solid"/>
                  <a:round/>
                  <a:headEnd type="none" w="med" len="med"/>
                  <a:tailEnd type="none" w="med" len="med"/>
                </a:ln>
                <a:solidFill>
                  <a:srgbClr val="000000"/>
                </a:solidFill>
                <a:ea typeface="ＭＳ Ｐゴシック" pitchFamily="-109" charset="-128"/>
                <a:cs typeface="ＭＳ Ｐゴシック" pitchFamily="-109" charset="-128"/>
              </a:rPr>
              <a:t>s</a:t>
            </a:r>
            <a:r>
              <a:rPr lang="en-GB" dirty="0" smtClean="0">
                <a:ln w="9525" cap="flat" cmpd="sng" algn="ctr">
                  <a:solidFill>
                    <a:schemeClr val="tx1">
                      <a:alpha val="25000"/>
                    </a:schemeClr>
                  </a:solidFill>
                  <a:prstDash val="solid"/>
                  <a:round/>
                  <a:headEnd type="none" w="med" len="med"/>
                  <a:tailEnd type="none" w="med" len="med"/>
                </a:ln>
                <a:solidFill>
                  <a:srgbClr val="000000"/>
                </a:solidFill>
                <a:ea typeface="ＭＳ Ｐゴシック" pitchFamily="-109" charset="-128"/>
                <a:cs typeface="ＭＳ Ｐゴシック" pitchFamily="-109" charset="-128"/>
              </a:rPr>
              <a:t>election</a:t>
            </a:r>
          </a:p>
          <a:p>
            <a:pPr>
              <a:lnSpc>
                <a:spcPct val="110000"/>
              </a:lnSpc>
              <a:spcAft>
                <a:spcPts val="600"/>
              </a:spcAft>
              <a:buNone/>
            </a:pPr>
            <a:r>
              <a:rPr lang="en-GB" dirty="0" smtClean="0">
                <a:ln w="9525" cap="flat" cmpd="sng" algn="ctr">
                  <a:solidFill>
                    <a:schemeClr val="tx1">
                      <a:alpha val="25000"/>
                    </a:schemeClr>
                  </a:solidFill>
                  <a:prstDash val="solid"/>
                  <a:round/>
                  <a:headEnd type="none" w="med" len="med"/>
                  <a:tailEnd type="none" w="med" len="med"/>
                </a:ln>
                <a:solidFill>
                  <a:srgbClr val="000000"/>
                </a:solidFill>
                <a:ea typeface="ＭＳ Ｐゴシック" pitchFamily="-109" charset="-128"/>
                <a:cs typeface="ＭＳ Ｐゴシック" pitchFamily="-109" charset="-128"/>
              </a:rPr>
              <a:t>3.    Preliminary </a:t>
            </a:r>
            <a:r>
              <a:rPr lang="en-GB" dirty="0">
                <a:ln w="9525" cap="flat" cmpd="sng" algn="ctr">
                  <a:solidFill>
                    <a:schemeClr val="tx1">
                      <a:alpha val="25000"/>
                    </a:schemeClr>
                  </a:solidFill>
                  <a:prstDash val="solid"/>
                  <a:round/>
                  <a:headEnd type="none" w="med" len="med"/>
                  <a:tailEnd type="none" w="med" len="med"/>
                </a:ln>
                <a:solidFill>
                  <a:srgbClr val="000000"/>
                </a:solidFill>
                <a:ea typeface="ＭＳ Ｐゴシック" pitchFamily="-109" charset="-128"/>
                <a:cs typeface="ＭＳ Ｐゴシック" pitchFamily="-109" charset="-128"/>
              </a:rPr>
              <a:t>a</a:t>
            </a:r>
            <a:r>
              <a:rPr lang="en-GB" dirty="0" smtClean="0">
                <a:ln w="9525" cap="flat" cmpd="sng" algn="ctr">
                  <a:solidFill>
                    <a:schemeClr val="tx1">
                      <a:alpha val="25000"/>
                    </a:schemeClr>
                  </a:solidFill>
                  <a:prstDash val="solid"/>
                  <a:round/>
                  <a:headEnd type="none" w="med" len="med"/>
                  <a:tailEnd type="none" w="med" len="med"/>
                </a:ln>
                <a:solidFill>
                  <a:srgbClr val="000000"/>
                </a:solidFill>
                <a:ea typeface="ＭＳ Ｐゴシック" pitchFamily="-109" charset="-128"/>
                <a:cs typeface="ＭＳ Ｐゴシック" pitchFamily="-109" charset="-128"/>
              </a:rPr>
              <a:t>nalysis</a:t>
            </a:r>
          </a:p>
          <a:p>
            <a:pPr lvl="0">
              <a:lnSpc>
                <a:spcPct val="110000"/>
              </a:lnSpc>
              <a:spcAft>
                <a:spcPts val="600"/>
              </a:spcAft>
              <a:buNone/>
            </a:pPr>
            <a:r>
              <a:rPr lang="en-GB" dirty="0">
                <a:ln w="9525" cap="flat" cmpd="sng" algn="ctr">
                  <a:solidFill>
                    <a:schemeClr val="tx1">
                      <a:alpha val="25000"/>
                    </a:schemeClr>
                  </a:solidFill>
                  <a:prstDash val="solid"/>
                  <a:round/>
                  <a:headEnd type="none" w="med" len="med"/>
                  <a:tailEnd type="none" w="med" len="med"/>
                </a:ln>
                <a:ea typeface="ＭＳ Ｐゴシック" pitchFamily="-109" charset="-128"/>
                <a:cs typeface="ＭＳ Ｐゴシック" pitchFamily="-109" charset="-128"/>
              </a:rPr>
              <a:t>4. </a:t>
            </a:r>
            <a:r>
              <a:rPr lang="en-GB" dirty="0" smtClean="0">
                <a:ln w="9525" cap="flat" cmpd="sng" algn="ctr">
                  <a:solidFill>
                    <a:schemeClr val="tx1">
                      <a:alpha val="25000"/>
                    </a:schemeClr>
                  </a:solidFill>
                  <a:prstDash val="solid"/>
                  <a:round/>
                  <a:headEnd type="none" w="med" len="med"/>
                  <a:tailEnd type="none" w="med" len="med"/>
                </a:ln>
                <a:ea typeface="ＭＳ Ｐゴシック" pitchFamily="-109" charset="-128"/>
                <a:cs typeface="ＭＳ Ｐゴシック" pitchFamily="-109" charset="-128"/>
              </a:rPr>
              <a:t>   Fieldwork preparation</a:t>
            </a:r>
          </a:p>
          <a:p>
            <a:pPr lvl="0">
              <a:lnSpc>
                <a:spcPct val="110000"/>
              </a:lnSpc>
              <a:spcAft>
                <a:spcPts val="600"/>
              </a:spcAft>
              <a:buNone/>
            </a:pPr>
            <a:r>
              <a:rPr lang="en-GB" dirty="0" smtClean="0">
                <a:ln w="9525" cap="flat" cmpd="sng" algn="ctr">
                  <a:solidFill>
                    <a:schemeClr val="tx1">
                      <a:alpha val="25000"/>
                    </a:schemeClr>
                  </a:solidFill>
                  <a:prstDash val="solid"/>
                  <a:round/>
                  <a:headEnd type="none" w="med" len="med"/>
                  <a:tailEnd type="none" w="med" len="med"/>
                </a:ln>
                <a:ea typeface="ＭＳ Ｐゴシック" pitchFamily="-109" charset="-128"/>
                <a:cs typeface="ＭＳ Ｐゴシック" pitchFamily="-109" charset="-128"/>
              </a:rPr>
              <a:t>5.    Fieldwork activities</a:t>
            </a:r>
          </a:p>
          <a:p>
            <a:pPr>
              <a:lnSpc>
                <a:spcPct val="110000"/>
              </a:lnSpc>
              <a:spcAft>
                <a:spcPts val="600"/>
              </a:spcAft>
              <a:buNone/>
            </a:pPr>
            <a:r>
              <a:rPr lang="en-GB" dirty="0">
                <a:ln w="9525" cap="flat" cmpd="sng" algn="ctr">
                  <a:solidFill>
                    <a:schemeClr val="tx1">
                      <a:alpha val="25000"/>
                    </a:schemeClr>
                  </a:solidFill>
                  <a:prstDash val="solid"/>
                  <a:round/>
                  <a:headEnd type="none" w="med" len="med"/>
                  <a:tailEnd type="none" w="med" len="med"/>
                </a:ln>
                <a:ea typeface="ＭＳ Ｐゴシック" pitchFamily="-109" charset="-128"/>
                <a:cs typeface="ＭＳ Ｐゴシック" pitchFamily="-109" charset="-128"/>
              </a:rPr>
              <a:t>6. </a:t>
            </a:r>
            <a:r>
              <a:rPr lang="en-GB" dirty="0" smtClean="0">
                <a:ln w="9525" cap="flat" cmpd="sng" algn="ctr">
                  <a:solidFill>
                    <a:schemeClr val="tx1">
                      <a:alpha val="25000"/>
                    </a:schemeClr>
                  </a:solidFill>
                  <a:prstDash val="solid"/>
                  <a:round/>
                  <a:headEnd type="none" w="med" len="med"/>
                  <a:tailEnd type="none" w="med" len="med"/>
                </a:ln>
                <a:ea typeface="ＭＳ Ｐゴシック" pitchFamily="-109" charset="-128"/>
                <a:cs typeface="ＭＳ Ｐゴシック" pitchFamily="-109" charset="-128"/>
              </a:rPr>
              <a:t>   Market </a:t>
            </a:r>
            <a:r>
              <a:rPr lang="en-GB" dirty="0">
                <a:ln w="9525" cap="flat" cmpd="sng" algn="ctr">
                  <a:solidFill>
                    <a:schemeClr val="tx1">
                      <a:alpha val="25000"/>
                    </a:schemeClr>
                  </a:solidFill>
                  <a:prstDash val="solid"/>
                  <a:round/>
                  <a:headEnd type="none" w="med" len="med"/>
                  <a:tailEnd type="none" w="med" len="med"/>
                </a:ln>
                <a:ea typeface="ＭＳ Ｐゴシック" pitchFamily="-109" charset="-128"/>
                <a:cs typeface="ＭＳ Ｐゴシック" pitchFamily="-109" charset="-128"/>
              </a:rPr>
              <a:t>mapping</a:t>
            </a:r>
          </a:p>
          <a:p>
            <a:pPr>
              <a:lnSpc>
                <a:spcPct val="110000"/>
              </a:lnSpc>
              <a:spcAft>
                <a:spcPts val="600"/>
              </a:spcAft>
              <a:buNone/>
            </a:pPr>
            <a:r>
              <a:rPr lang="en-GB" dirty="0">
                <a:ln w="9525" cap="flat" cmpd="sng" algn="ctr">
                  <a:solidFill>
                    <a:schemeClr val="tx1">
                      <a:alpha val="25000"/>
                    </a:schemeClr>
                  </a:solidFill>
                  <a:prstDash val="solid"/>
                  <a:round/>
                  <a:headEnd type="none" w="med" len="med"/>
                  <a:tailEnd type="none" w="med" len="med"/>
                </a:ln>
                <a:ea typeface="ＭＳ Ｐゴシック" pitchFamily="-109" charset="-128"/>
                <a:cs typeface="ＭＳ Ｐゴシック" pitchFamily="-109" charset="-128"/>
              </a:rPr>
              <a:t>7. </a:t>
            </a:r>
            <a:r>
              <a:rPr lang="en-GB" dirty="0" smtClean="0">
                <a:ln w="9525" cap="flat" cmpd="sng" algn="ctr">
                  <a:solidFill>
                    <a:schemeClr val="tx1">
                      <a:alpha val="25000"/>
                    </a:schemeClr>
                  </a:solidFill>
                  <a:prstDash val="solid"/>
                  <a:round/>
                  <a:headEnd type="none" w="med" len="med"/>
                  <a:tailEnd type="none" w="med" len="med"/>
                </a:ln>
                <a:ea typeface="ＭＳ Ｐゴシック" pitchFamily="-109" charset="-128"/>
                <a:cs typeface="ＭＳ Ｐゴシック" pitchFamily="-109" charset="-128"/>
              </a:rPr>
              <a:t>   Gap </a:t>
            </a:r>
            <a:r>
              <a:rPr lang="en-GB" dirty="0">
                <a:ln w="9525" cap="flat" cmpd="sng" algn="ctr">
                  <a:solidFill>
                    <a:schemeClr val="tx1">
                      <a:alpha val="25000"/>
                    </a:schemeClr>
                  </a:solidFill>
                  <a:prstDash val="solid"/>
                  <a:round/>
                  <a:headEnd type="none" w="med" len="med"/>
                  <a:tailEnd type="none" w="med" len="med"/>
                </a:ln>
                <a:ea typeface="ＭＳ Ｐゴシック" pitchFamily="-109" charset="-128"/>
                <a:cs typeface="ＭＳ Ｐゴシック" pitchFamily="-109" charset="-128"/>
              </a:rPr>
              <a:t>analysis</a:t>
            </a:r>
          </a:p>
          <a:p>
            <a:pPr>
              <a:lnSpc>
                <a:spcPct val="110000"/>
              </a:lnSpc>
              <a:spcAft>
                <a:spcPts val="600"/>
              </a:spcAft>
              <a:buNone/>
            </a:pPr>
            <a:r>
              <a:rPr lang="en-GB" dirty="0">
                <a:ln w="9525" cap="flat" cmpd="sng" algn="ctr">
                  <a:solidFill>
                    <a:schemeClr val="tx1">
                      <a:alpha val="25000"/>
                    </a:schemeClr>
                  </a:solidFill>
                  <a:prstDash val="solid"/>
                  <a:round/>
                  <a:headEnd type="none" w="med" len="med"/>
                  <a:tailEnd type="none" w="med" len="med"/>
                </a:ln>
                <a:solidFill>
                  <a:srgbClr val="000000"/>
                </a:solidFill>
                <a:ea typeface="ＭＳ Ｐゴシック" pitchFamily="-109" charset="-128"/>
                <a:cs typeface="ＭＳ Ｐゴシック" pitchFamily="-109" charset="-128"/>
              </a:rPr>
              <a:t>8. </a:t>
            </a:r>
            <a:r>
              <a:rPr lang="en-GB" dirty="0" smtClean="0">
                <a:ln w="9525" cap="flat" cmpd="sng" algn="ctr">
                  <a:solidFill>
                    <a:schemeClr val="tx1">
                      <a:alpha val="25000"/>
                    </a:schemeClr>
                  </a:solidFill>
                  <a:prstDash val="solid"/>
                  <a:round/>
                  <a:headEnd type="none" w="med" len="med"/>
                  <a:tailEnd type="none" w="med" len="med"/>
                </a:ln>
                <a:solidFill>
                  <a:srgbClr val="000000"/>
                </a:solidFill>
                <a:ea typeface="ＭＳ Ｐゴシック" pitchFamily="-109" charset="-128"/>
                <a:cs typeface="ＭＳ Ｐゴシック" pitchFamily="-109" charset="-128"/>
              </a:rPr>
              <a:t>   Market </a:t>
            </a:r>
            <a:r>
              <a:rPr lang="en-GB" dirty="0">
                <a:ln w="9525" cap="flat" cmpd="sng" algn="ctr">
                  <a:solidFill>
                    <a:schemeClr val="tx1">
                      <a:alpha val="25000"/>
                    </a:schemeClr>
                  </a:solidFill>
                  <a:prstDash val="solid"/>
                  <a:round/>
                  <a:headEnd type="none" w="med" len="med"/>
                  <a:tailEnd type="none" w="med" len="med"/>
                </a:ln>
                <a:solidFill>
                  <a:srgbClr val="000000"/>
                </a:solidFill>
                <a:ea typeface="ＭＳ Ｐゴシック" pitchFamily="-109" charset="-128"/>
                <a:cs typeface="ＭＳ Ｐゴシック" pitchFamily="-109" charset="-128"/>
              </a:rPr>
              <a:t>analysis</a:t>
            </a:r>
          </a:p>
          <a:p>
            <a:pPr>
              <a:lnSpc>
                <a:spcPct val="110000"/>
              </a:lnSpc>
              <a:spcAft>
                <a:spcPts val="600"/>
              </a:spcAft>
              <a:buNone/>
            </a:pPr>
            <a:r>
              <a:rPr lang="en-GB" dirty="0" smtClean="0">
                <a:ln w="9525" cap="flat" cmpd="sng" algn="ctr">
                  <a:solidFill>
                    <a:schemeClr val="tx1">
                      <a:alpha val="25000"/>
                    </a:schemeClr>
                  </a:solidFill>
                  <a:prstDash val="solid"/>
                  <a:round/>
                  <a:headEnd type="none" w="med" len="med"/>
                  <a:tailEnd type="none" w="med" len="med"/>
                </a:ln>
                <a:ea typeface="ＭＳ Ｐゴシック" pitchFamily="-109" charset="-128"/>
                <a:cs typeface="ＭＳ Ｐゴシック" pitchFamily="-109" charset="-128"/>
              </a:rPr>
              <a:t>9.    Response analysis</a:t>
            </a:r>
          </a:p>
          <a:p>
            <a:pPr>
              <a:lnSpc>
                <a:spcPct val="110000"/>
              </a:lnSpc>
              <a:spcAft>
                <a:spcPts val="600"/>
              </a:spcAft>
              <a:buNone/>
            </a:pPr>
            <a:r>
              <a:rPr lang="en-GB" dirty="0" smtClean="0">
                <a:ln w="9525" cap="flat" cmpd="sng" algn="ctr">
                  <a:solidFill>
                    <a:schemeClr val="tx1">
                      <a:alpha val="25000"/>
                    </a:schemeClr>
                  </a:solidFill>
                  <a:prstDash val="solid"/>
                  <a:round/>
                  <a:headEnd type="none" w="med" len="med"/>
                  <a:tailEnd type="none" w="med" len="med"/>
                </a:ln>
                <a:ea typeface="ＭＳ Ｐゴシック" pitchFamily="-109" charset="-128"/>
                <a:cs typeface="ＭＳ Ｐゴシック" pitchFamily="-109" charset="-128"/>
              </a:rPr>
              <a:t>10.  Communicate results</a:t>
            </a:r>
            <a:endParaRPr lang="en-GB" dirty="0">
              <a:ln w="9525" cap="flat" cmpd="sng" algn="ctr">
                <a:solidFill>
                  <a:schemeClr val="tx1">
                    <a:alpha val="25000"/>
                  </a:schemeClr>
                </a:solidFill>
                <a:prstDash val="solid"/>
                <a:round/>
                <a:headEnd type="none" w="med" len="med"/>
                <a:tailEnd type="none" w="med" len="med"/>
              </a:ln>
              <a:ea typeface="ＭＳ Ｐゴシック" pitchFamily="-109" charset="-128"/>
              <a:cs typeface="ＭＳ Ｐゴシック" pitchFamily="-109" charset="-128"/>
            </a:endParaRPr>
          </a:p>
          <a:p>
            <a:pPr lvl="0">
              <a:spcAft>
                <a:spcPts val="600"/>
              </a:spcAft>
            </a:pPr>
            <a:endParaRPr lang="en-GB" dirty="0" smtClean="0">
              <a:ln w="9525" cap="flat" cmpd="sng" algn="ctr">
                <a:solidFill>
                  <a:schemeClr val="tx1">
                    <a:alpha val="25000"/>
                  </a:schemeClr>
                </a:solidFill>
                <a:prstDash val="solid"/>
                <a:round/>
                <a:headEnd type="none" w="med" len="med"/>
                <a:tailEnd type="none" w="med" len="med"/>
              </a:ln>
              <a:ea typeface="ＭＳ Ｐゴシック" pitchFamily="-109" charset="-128"/>
              <a:cs typeface="ＭＳ Ｐゴシック" pitchFamily="-109" charset="-128"/>
            </a:endParaRPr>
          </a:p>
          <a:p>
            <a:pPr lvl="0">
              <a:spcAft>
                <a:spcPts val="600"/>
              </a:spcAft>
            </a:pPr>
            <a:endParaRPr lang="en-GB" dirty="0" smtClean="0">
              <a:ln w="9525" cap="flat" cmpd="sng" algn="ctr">
                <a:solidFill>
                  <a:schemeClr val="tx1">
                    <a:alpha val="25000"/>
                  </a:schemeClr>
                </a:solidFill>
                <a:prstDash val="solid"/>
                <a:round/>
                <a:headEnd type="none" w="med" len="med"/>
                <a:tailEnd type="none" w="med" len="med"/>
              </a:ln>
              <a:ea typeface="ＭＳ Ｐゴシック" pitchFamily="-109" charset="-128"/>
              <a:cs typeface="ＭＳ Ｐゴシック" pitchFamily="-109" charset="-128"/>
            </a:endParaRPr>
          </a:p>
          <a:p>
            <a:pPr lvl="0">
              <a:spcAft>
                <a:spcPts val="600"/>
              </a:spcAft>
            </a:pPr>
            <a:endParaRPr lang="en-US" dirty="0">
              <a:solidFill>
                <a:srgbClr val="000000"/>
              </a:solidFill>
            </a:endParaRPr>
          </a:p>
          <a:p>
            <a:pPr>
              <a:spcAft>
                <a:spcPts val="600"/>
              </a:spcAft>
            </a:pPr>
            <a:endParaRPr lang="en-US" dirty="0">
              <a:solidFill>
                <a:srgbClr val="000000"/>
              </a:solidFill>
            </a:endParaRPr>
          </a:p>
          <a:p>
            <a:pPr lvl="0">
              <a:spcAft>
                <a:spcPts val="600"/>
              </a:spcAft>
            </a:pPr>
            <a:endParaRPr lang="en-US" dirty="0">
              <a:solidFill>
                <a:srgbClr val="000000"/>
              </a:solidFill>
            </a:endParaRPr>
          </a:p>
          <a:p>
            <a:pPr>
              <a:spcAft>
                <a:spcPts val="600"/>
              </a:spcAft>
            </a:pP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76886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4234" y="-53272"/>
            <a:ext cx="8914302" cy="1143000"/>
          </a:xfrm>
        </p:spPr>
        <p:txBody>
          <a:bodyPr>
            <a:normAutofit/>
          </a:bodyPr>
          <a:lstStyle/>
          <a:p>
            <a:r>
              <a:rPr lang="en-GB" dirty="0" smtClean="0"/>
              <a:t>Tools EMMA uses: Baseline maps</a:t>
            </a:r>
            <a:endParaRPr lang="en-GB" dirty="0"/>
          </a:p>
        </p:txBody>
      </p:sp>
      <p:sp>
        <p:nvSpPr>
          <p:cNvPr id="15428" name="Rectangle 68"/>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GB"/>
          </a:p>
        </p:txBody>
      </p:sp>
      <p:graphicFrame>
        <p:nvGraphicFramePr>
          <p:cNvPr id="279554" name="Object 2"/>
          <p:cNvGraphicFramePr>
            <a:graphicFrameLocks noChangeAspect="1"/>
          </p:cNvGraphicFramePr>
          <p:nvPr/>
        </p:nvGraphicFramePr>
        <p:xfrm>
          <a:off x="-55417" y="1112841"/>
          <a:ext cx="9224794" cy="5135562"/>
        </p:xfrm>
        <a:graphic>
          <a:graphicData uri="http://schemas.openxmlformats.org/presentationml/2006/ole">
            <p:oleObj spid="_x0000_s1103" name="Document" r:id="rId4" imgW="39415873" imgH="21942857" progId="Word.Document.12">
              <p:link updateAutomatic="1"/>
            </p:oleObj>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10307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9698" y="56794"/>
            <a:ext cx="8674470" cy="1143000"/>
          </a:xfrm>
        </p:spPr>
        <p:txBody>
          <a:bodyPr>
            <a:normAutofit fontScale="90000"/>
          </a:bodyPr>
          <a:lstStyle/>
          <a:p>
            <a:r>
              <a:rPr lang="en-GB" dirty="0" smtClean="0"/>
              <a:t>Tools EMMA uses:</a:t>
            </a:r>
            <a:br>
              <a:rPr lang="en-GB" dirty="0" smtClean="0"/>
            </a:br>
            <a:r>
              <a:rPr lang="en-GB" dirty="0" smtClean="0"/>
              <a:t>Visualising impact and issues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096008754"/>
              </p:ext>
            </p:extLst>
          </p:nvPr>
        </p:nvGraphicFramePr>
        <p:xfrm>
          <a:off x="0" y="1493913"/>
          <a:ext cx="9144000" cy="5419554"/>
        </p:xfrm>
        <a:graphic>
          <a:graphicData uri="http://schemas.openxmlformats.org/drawingml/2006/table">
            <a:tbl>
              <a:tblPr bandRow="1">
                <a:tableStyleId>{BC89EF96-8CEA-46FF-86C4-4CE0E7609802}</a:tableStyleId>
              </a:tblPr>
              <a:tblGrid>
                <a:gridCol w="1988439"/>
                <a:gridCol w="7155561"/>
              </a:tblGrid>
              <a:tr h="1014038">
                <a:tc>
                  <a:txBody>
                    <a:bodyPr/>
                    <a:lstStyle/>
                    <a:p>
                      <a:pPr algn="ctr"/>
                      <a:r>
                        <a:rPr lang="en-GB" sz="6000" b="1" i="1" dirty="0" smtClean="0">
                          <a:solidFill>
                            <a:srgbClr val="FF0000"/>
                          </a:solidFill>
                          <a:latin typeface="Arial"/>
                          <a:cs typeface="Arial"/>
                        </a:rPr>
                        <a:t>l</a:t>
                      </a:r>
                      <a:endParaRPr lang="en-GB" sz="6000" b="1" i="1" dirty="0">
                        <a:solidFill>
                          <a:srgbClr val="FF0000"/>
                        </a:solidFill>
                        <a:latin typeface="Arial"/>
                        <a:cs typeface="Arial"/>
                      </a:endParaRPr>
                    </a:p>
                  </a:txBody>
                  <a:tcPr anchor="ctr"/>
                </a:tc>
                <a:tc>
                  <a:txBody>
                    <a:bodyPr/>
                    <a:lstStyle/>
                    <a:p>
                      <a:r>
                        <a:rPr lang="en-GB" sz="2800" dirty="0" smtClean="0"/>
                        <a:t>Partial disruption</a:t>
                      </a:r>
                      <a:endParaRPr lang="en-GB" sz="2800" b="1" dirty="0"/>
                    </a:p>
                  </a:txBody>
                  <a:tcPr anchor="ctr"/>
                </a:tc>
              </a:tr>
              <a:tr h="1014038">
                <a:tc>
                  <a:txBody>
                    <a:bodyPr/>
                    <a:lstStyle/>
                    <a:p>
                      <a:pPr algn="ctr"/>
                      <a:r>
                        <a:rPr lang="en-GB" sz="6000" b="1" dirty="0" smtClean="0">
                          <a:solidFill>
                            <a:srgbClr val="FF0000"/>
                          </a:solidFill>
                        </a:rPr>
                        <a:t>X</a:t>
                      </a:r>
                      <a:endParaRPr lang="en-GB" sz="6000" b="1" i="1" dirty="0">
                        <a:solidFill>
                          <a:srgbClr val="FF0000"/>
                        </a:solidFill>
                      </a:endParaRPr>
                    </a:p>
                  </a:txBody>
                  <a:tcPr anchor="ctr"/>
                </a:tc>
                <a:tc>
                  <a:txBody>
                    <a:bodyPr/>
                    <a:lstStyle/>
                    <a:p>
                      <a:r>
                        <a:rPr lang="en-GB" sz="2800" dirty="0" smtClean="0"/>
                        <a:t>Significant</a:t>
                      </a:r>
                      <a:r>
                        <a:rPr lang="en-GB" sz="2800" baseline="0" dirty="0" smtClean="0"/>
                        <a:t> disruption</a:t>
                      </a:r>
                      <a:endParaRPr lang="en-GB" sz="2800" b="1" dirty="0"/>
                    </a:p>
                  </a:txBody>
                  <a:tcPr anchor="ctr"/>
                </a:tc>
              </a:tr>
              <a:tr h="114215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7200" b="1" kern="1200" dirty="0" smtClean="0">
                          <a:solidFill>
                            <a:srgbClr val="FF0000"/>
                          </a:solidFill>
                        </a:rPr>
                        <a:t>!</a:t>
                      </a:r>
                      <a:endParaRPr lang="en-US" sz="7200" b="1" i="1" kern="1200" dirty="0" smtClean="0">
                        <a:solidFill>
                          <a:srgbClr val="FF0000"/>
                        </a:solidFill>
                        <a:latin typeface="+mn-lt"/>
                        <a:ea typeface="+mn-ea"/>
                        <a:cs typeface="+mn-cs"/>
                      </a:endParaRPr>
                    </a:p>
                  </a:txBody>
                  <a:tcPr anchor="ctr"/>
                </a:tc>
                <a:tc>
                  <a:txBody>
                    <a:bodyPr/>
                    <a:lstStyle/>
                    <a:p>
                      <a:r>
                        <a:rPr lang="en-GB" sz="2800" dirty="0" smtClean="0"/>
                        <a:t>Critical issue</a:t>
                      </a:r>
                      <a:endParaRPr lang="en-GB" sz="2800" b="1" dirty="0"/>
                    </a:p>
                  </a:txBody>
                  <a:tcPr anchor="ctr"/>
                </a:tc>
              </a:tr>
              <a:tr h="1014038">
                <a:tc>
                  <a:txBody>
                    <a:bodyPr/>
                    <a:lstStyle/>
                    <a:p>
                      <a:pPr algn="ctr"/>
                      <a:r>
                        <a:rPr lang="en-GB" sz="4400" b="1" i="0" u="none" dirty="0" smtClean="0">
                          <a:solidFill>
                            <a:srgbClr val="FF0000"/>
                          </a:solidFill>
                          <a:latin typeface="Wingdings"/>
                          <a:ea typeface="Wingdings"/>
                          <a:cs typeface="Wingdings"/>
                        </a:rPr>
                        <a:t></a:t>
                      </a:r>
                      <a:endParaRPr lang="en-GB" sz="4400" b="1" i="0" u="none" dirty="0">
                        <a:solidFill>
                          <a:srgbClr val="FF0000"/>
                        </a:solidFill>
                      </a:endParaRPr>
                    </a:p>
                  </a:txBody>
                  <a:tcPr anchor="ctr"/>
                </a:tc>
                <a:tc>
                  <a:txBody>
                    <a:bodyPr/>
                    <a:lstStyle/>
                    <a:p>
                      <a:r>
                        <a:rPr lang="en-GB" sz="2800" dirty="0" smtClean="0"/>
                        <a:t>Increase, decrease (Price, Number, Volume)</a:t>
                      </a:r>
                      <a:endParaRPr lang="en-GB" sz="2800" b="1" dirty="0"/>
                    </a:p>
                  </a:txBody>
                  <a:tcPr anchor="ctr"/>
                </a:tc>
              </a:tr>
              <a:tr h="1142155">
                <a:tc>
                  <a:txBody>
                    <a:bodyPr/>
                    <a:lstStyle/>
                    <a:p>
                      <a:pPr algn="ctr"/>
                      <a:r>
                        <a:rPr lang="en-GB" sz="7200" b="1" dirty="0" smtClean="0">
                          <a:solidFill>
                            <a:srgbClr val="FF0000"/>
                          </a:solidFill>
                        </a:rPr>
                        <a:t>?</a:t>
                      </a:r>
                      <a:endParaRPr lang="en-GB" sz="7200" b="1" i="1" dirty="0">
                        <a:solidFill>
                          <a:srgbClr val="FF0000"/>
                        </a:solidFill>
                      </a:endParaRPr>
                    </a:p>
                  </a:txBody>
                  <a:tcPr anchor="ctr"/>
                </a:tc>
                <a:tc>
                  <a:txBody>
                    <a:bodyPr/>
                    <a:lstStyle/>
                    <a:p>
                      <a:r>
                        <a:rPr lang="en-GB" sz="2800" dirty="0" smtClean="0"/>
                        <a:t>Uncertainty; better</a:t>
                      </a:r>
                      <a:r>
                        <a:rPr lang="en-GB" sz="2800" baseline="0" dirty="0" smtClean="0"/>
                        <a:t> understanding required</a:t>
                      </a:r>
                      <a:endParaRPr lang="en-GB" sz="2800" b="1" dirty="0"/>
                    </a:p>
                  </a:txBody>
                  <a:tcPr anchor="ct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0951018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4600" y="69494"/>
            <a:ext cx="9015900" cy="883006"/>
          </a:xfrm>
        </p:spPr>
        <p:txBody>
          <a:bodyPr>
            <a:noAutofit/>
          </a:bodyPr>
          <a:lstStyle/>
          <a:p>
            <a:r>
              <a:rPr lang="en-GB" dirty="0" smtClean="0"/>
              <a:t>Tools EMMA uses: Emergency maps</a:t>
            </a:r>
            <a:endParaRPr lang="en-GB" dirty="0"/>
          </a:p>
        </p:txBody>
      </p:sp>
      <p:graphicFrame>
        <p:nvGraphicFramePr>
          <p:cNvPr id="281602" name="Object 2"/>
          <p:cNvGraphicFramePr>
            <a:graphicFrameLocks noChangeAspect="1"/>
          </p:cNvGraphicFramePr>
          <p:nvPr/>
        </p:nvGraphicFramePr>
        <p:xfrm>
          <a:off x="-51399" y="1127128"/>
          <a:ext cx="9246198" cy="5074708"/>
        </p:xfrm>
        <a:graphic>
          <a:graphicData uri="http://schemas.openxmlformats.org/presentationml/2006/ole">
            <p:oleObj spid="_x0000_s2539599" name="Document" r:id="rId4" imgW="39974603" imgH="21942857" progId="Word.Document.12">
              <p:link updateAutomatic="1"/>
            </p:oleObj>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7417800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EMMA Tools: Market System Maps</a:t>
            </a:r>
            <a:endParaRPr lang="en-US" dirty="0"/>
          </a:p>
        </p:txBody>
      </p:sp>
      <p:sp>
        <p:nvSpPr>
          <p:cNvPr id="3" name="Content Placeholder 2"/>
          <p:cNvSpPr>
            <a:spLocks noGrp="1"/>
          </p:cNvSpPr>
          <p:nvPr>
            <p:ph idx="1"/>
          </p:nvPr>
        </p:nvSpPr>
        <p:spPr/>
        <p:txBody>
          <a:bodyPr/>
          <a:lstStyle/>
          <a:p>
            <a:endParaRPr lang="en-US"/>
          </a:p>
        </p:txBody>
      </p:sp>
      <p:pic>
        <p:nvPicPr>
          <p:cNvPr id="4" name="Picture 6" descr="Market Map"/>
          <p:cNvPicPr>
            <a:picLocks noChangeAspect="1" noChangeArrowheads="1"/>
          </p:cNvPicPr>
          <p:nvPr/>
        </p:nvPicPr>
        <p:blipFill>
          <a:blip r:embed="rId2"/>
          <a:srcRect/>
          <a:stretch>
            <a:fillRect/>
          </a:stretch>
        </p:blipFill>
        <p:spPr bwMode="auto">
          <a:xfrm>
            <a:off x="-1" y="1408176"/>
            <a:ext cx="9300407" cy="5539198"/>
          </a:xfrm>
          <a:prstGeom prst="rect">
            <a:avLst/>
          </a:prstGeom>
          <a:noFill/>
          <a:ln w="9525">
            <a:noFill/>
            <a:miter lim="800000"/>
            <a:headEnd/>
            <a:tailEnd/>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2668236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15398" y="82194"/>
            <a:ext cx="8914302" cy="1143000"/>
          </a:xfrm>
        </p:spPr>
        <p:txBody>
          <a:bodyPr>
            <a:normAutofit/>
          </a:bodyPr>
          <a:lstStyle/>
          <a:p>
            <a:r>
              <a:rPr lang="en-GB" dirty="0" smtClean="0"/>
              <a:t>Sex disaggregated market maps</a:t>
            </a:r>
            <a:endParaRPr lang="en-GB" dirty="0"/>
          </a:p>
        </p:txBody>
      </p:sp>
      <p:pic>
        <p:nvPicPr>
          <p:cNvPr id="4" name="Picture 3"/>
          <p:cNvPicPr>
            <a:picLocks noChangeAspect="1"/>
          </p:cNvPicPr>
          <p:nvPr/>
        </p:nvPicPr>
        <p:blipFill>
          <a:blip r:embed="rId2"/>
          <a:stretch>
            <a:fillRect/>
          </a:stretch>
        </p:blipFill>
        <p:spPr>
          <a:xfrm>
            <a:off x="0" y="3012"/>
            <a:ext cx="9144000" cy="6899438"/>
          </a:xfrm>
          <a:prstGeom prst="rect">
            <a:avLst/>
          </a:prstGeom>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53251" name="Rectangle 3"/>
          <p:cNvSpPr>
            <a:spLocks noGrp="1" noChangeArrowheads="1"/>
          </p:cNvSpPr>
          <p:nvPr>
            <p:ph type="title" idx="4294967295"/>
          </p:nvPr>
        </p:nvSpPr>
        <p:spPr>
          <a:xfrm>
            <a:off x="342900" y="152400"/>
            <a:ext cx="8801100" cy="1143000"/>
          </a:xfrm>
        </p:spPr>
        <p:txBody>
          <a:bodyPr>
            <a:noAutofit/>
          </a:bodyPr>
          <a:lstStyle/>
          <a:p>
            <a:pPr eaLnBrk="1" hangingPunct="1">
              <a:defRPr/>
            </a:pPr>
            <a:r>
              <a:rPr lang="en-US" sz="4000" dirty="0" smtClean="0">
                <a:latin typeface="+mj-lt"/>
                <a:ea typeface="+mj-ea"/>
                <a:cs typeface="+mj-cs"/>
              </a:rPr>
              <a:t>Tools </a:t>
            </a:r>
            <a:r>
              <a:rPr lang="en-US" sz="4000" dirty="0">
                <a:latin typeface="+mj-lt"/>
                <a:ea typeface="+mj-ea"/>
                <a:cs typeface="+mj-cs"/>
              </a:rPr>
              <a:t>EMMA</a:t>
            </a:r>
            <a:r>
              <a:rPr lang="en-US" sz="4000" dirty="0" smtClean="0">
                <a:latin typeface="+mj-lt"/>
                <a:ea typeface="+mj-ea"/>
                <a:cs typeface="+mj-cs"/>
              </a:rPr>
              <a:t> uses:</a:t>
            </a:r>
            <a:br>
              <a:rPr lang="en-US" sz="4000" dirty="0" smtClean="0">
                <a:latin typeface="+mj-lt"/>
                <a:ea typeface="+mj-ea"/>
                <a:cs typeface="+mj-cs"/>
              </a:rPr>
            </a:br>
            <a:r>
              <a:rPr lang="en-US" sz="4000" dirty="0">
                <a:latin typeface="+mj-lt"/>
                <a:ea typeface="+mj-ea"/>
                <a:cs typeface="+mj-cs"/>
              </a:rPr>
              <a:t>Seasonal</a:t>
            </a:r>
            <a:r>
              <a:rPr lang="en-US" sz="4000" dirty="0" smtClean="0">
                <a:latin typeface="+mj-lt"/>
                <a:ea typeface="+mj-ea"/>
                <a:cs typeface="+mj-cs"/>
              </a:rPr>
              <a:t> calendars</a:t>
            </a:r>
            <a:endParaRPr lang="en-US" sz="4000" dirty="0">
              <a:latin typeface="+mj-lt"/>
              <a:ea typeface="+mj-ea"/>
              <a:cs typeface="+mj-cs"/>
            </a:endParaRPr>
          </a:p>
        </p:txBody>
      </p:sp>
      <p:graphicFrame>
        <p:nvGraphicFramePr>
          <p:cNvPr id="69634" name="Object 2"/>
          <p:cNvGraphicFramePr>
            <a:graphicFrameLocks noChangeAspect="1"/>
          </p:cNvGraphicFramePr>
          <p:nvPr/>
        </p:nvGraphicFramePr>
        <p:xfrm>
          <a:off x="-2222500" y="584200"/>
          <a:ext cx="13627100" cy="7543800"/>
        </p:xfrm>
        <a:graphic>
          <a:graphicData uri="http://schemas.openxmlformats.org/presentationml/2006/ole">
            <p:oleObj spid="_x0000_s2135165" name="Document" r:id="rId4" imgW="10692384" imgH="7559040" progId="Word.Document.8">
              <p:embed/>
            </p:oleObj>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Session guide</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675715523"/>
              </p:ext>
            </p:extLst>
          </p:nvPr>
        </p:nvGraphicFramePr>
        <p:xfrm>
          <a:off x="0" y="1473938"/>
          <a:ext cx="9144000" cy="5434614"/>
        </p:xfrm>
        <a:graphic>
          <a:graphicData uri="http://schemas.openxmlformats.org/drawingml/2006/table">
            <a:tbl>
              <a:tblPr firstRow="1" bandRow="1">
                <a:tableStyleId>{616DA210-FB5B-4158-B5E0-FEB733F419BA}</a:tableStyleId>
              </a:tblPr>
              <a:tblGrid>
                <a:gridCol w="3195486"/>
                <a:gridCol w="1475664"/>
                <a:gridCol w="4472850"/>
              </a:tblGrid>
              <a:tr h="815721">
                <a:tc>
                  <a:txBody>
                    <a:bodyPr/>
                    <a:lstStyle/>
                    <a:p>
                      <a:pPr algn="ctr"/>
                      <a:r>
                        <a:rPr lang="en-GB" sz="2800" dirty="0" smtClean="0"/>
                        <a:t>Section</a:t>
                      </a:r>
                      <a:endParaRPr lang="en-GB" sz="2800" b="1" dirty="0"/>
                    </a:p>
                  </a:txBody>
                  <a:tcPr anchor="ctr"/>
                </a:tc>
                <a:tc>
                  <a:txBody>
                    <a:bodyPr/>
                    <a:lstStyle/>
                    <a:p>
                      <a:pPr algn="ctr"/>
                      <a:r>
                        <a:rPr lang="en-GB" sz="2800" dirty="0" smtClean="0"/>
                        <a:t>Timing</a:t>
                      </a:r>
                      <a:endParaRPr lang="en-GB" sz="2800" b="1" dirty="0"/>
                    </a:p>
                  </a:txBody>
                  <a:tcPr anchor="ctr"/>
                </a:tc>
                <a:tc>
                  <a:txBody>
                    <a:bodyPr/>
                    <a:lstStyle/>
                    <a:p>
                      <a:pPr algn="ctr"/>
                      <a:r>
                        <a:rPr lang="en-GB" sz="2800" dirty="0" smtClean="0"/>
                        <a:t>Comments</a:t>
                      </a:r>
                      <a:endParaRPr lang="en-GB" sz="2800" b="1" dirty="0"/>
                    </a:p>
                  </a:txBody>
                  <a:tcPr anchor="ctr"/>
                </a:tc>
              </a:tr>
              <a:tr h="894399">
                <a:tc>
                  <a:txBody>
                    <a:bodyPr/>
                    <a:lstStyle/>
                    <a:p>
                      <a:r>
                        <a:rPr lang="en-GB" sz="2800" dirty="0" smtClean="0"/>
                        <a:t>Opening, photo, wealth ranking</a:t>
                      </a:r>
                      <a:endParaRPr lang="en-GB" sz="2800" dirty="0"/>
                    </a:p>
                  </a:txBody>
                  <a:tcPr/>
                </a:tc>
                <a:tc>
                  <a:txBody>
                    <a:bodyPr/>
                    <a:lstStyle/>
                    <a:p>
                      <a:r>
                        <a:rPr lang="en-GB" sz="2800" dirty="0" smtClean="0"/>
                        <a:t>20</a:t>
                      </a:r>
                      <a:endParaRPr lang="en-GB" sz="2800" dirty="0"/>
                    </a:p>
                  </a:txBody>
                  <a:tcPr/>
                </a:tc>
                <a:tc>
                  <a:txBody>
                    <a:bodyPr/>
                    <a:lstStyle/>
                    <a:p>
                      <a:endParaRPr lang="en-GB" sz="2800" dirty="0"/>
                    </a:p>
                  </a:txBody>
                  <a:tcPr/>
                </a:tc>
              </a:tr>
              <a:tr h="839374">
                <a:tc>
                  <a:txBody>
                    <a:bodyPr/>
                    <a:lstStyle/>
                    <a:p>
                      <a:r>
                        <a:rPr lang="en-GB" sz="2800" dirty="0" smtClean="0"/>
                        <a:t>Introductions</a:t>
                      </a:r>
                      <a:endParaRPr lang="en-GB" sz="2800" dirty="0"/>
                    </a:p>
                  </a:txBody>
                  <a:tcPr/>
                </a:tc>
                <a:tc>
                  <a:txBody>
                    <a:bodyPr/>
                    <a:lstStyle/>
                    <a:p>
                      <a:r>
                        <a:rPr lang="en-GB" sz="2800" dirty="0" smtClean="0"/>
                        <a:t>10</a:t>
                      </a:r>
                      <a:endParaRPr lang="en-GB" sz="2800" dirty="0"/>
                    </a:p>
                  </a:txBody>
                  <a:tcPr/>
                </a:tc>
                <a:tc>
                  <a:txBody>
                    <a:bodyPr/>
                    <a:lstStyle/>
                    <a:p>
                      <a:endParaRPr lang="en-GB" sz="2800" dirty="0"/>
                    </a:p>
                  </a:txBody>
                  <a:tcPr/>
                </a:tc>
              </a:tr>
              <a:tr h="894399">
                <a:tc>
                  <a:txBody>
                    <a:bodyPr/>
                    <a:lstStyle/>
                    <a:p>
                      <a:r>
                        <a:rPr lang="en-GB" sz="2800" dirty="0" smtClean="0"/>
                        <a:t>Why analyse markets + activity</a:t>
                      </a:r>
                      <a:endParaRPr lang="en-GB" sz="2800" dirty="0"/>
                    </a:p>
                  </a:txBody>
                  <a:tcPr/>
                </a:tc>
                <a:tc>
                  <a:txBody>
                    <a:bodyPr/>
                    <a:lstStyle/>
                    <a:p>
                      <a:r>
                        <a:rPr lang="en-GB" sz="2800" dirty="0" smtClean="0"/>
                        <a:t>30</a:t>
                      </a:r>
                      <a:endParaRPr lang="en-GB" sz="2800" dirty="0"/>
                    </a:p>
                  </a:txBody>
                  <a:tcPr/>
                </a:tc>
                <a:tc>
                  <a:txBody>
                    <a:bodyPr/>
                    <a:lstStyle/>
                    <a:p>
                      <a:endParaRPr lang="en-GB" sz="2800" dirty="0"/>
                    </a:p>
                  </a:txBody>
                  <a:tcPr/>
                </a:tc>
              </a:tr>
              <a:tr h="894399">
                <a:tc>
                  <a:txBody>
                    <a:bodyPr/>
                    <a:lstStyle/>
                    <a:p>
                      <a:r>
                        <a:rPr lang="en-GB" sz="2800" dirty="0" smtClean="0"/>
                        <a:t>Objectives and housekeeping</a:t>
                      </a:r>
                      <a:endParaRPr lang="en-GB" sz="2800" dirty="0"/>
                    </a:p>
                  </a:txBody>
                  <a:tcPr/>
                </a:tc>
                <a:tc>
                  <a:txBody>
                    <a:bodyPr/>
                    <a:lstStyle/>
                    <a:p>
                      <a:r>
                        <a:rPr lang="en-GB" sz="2800" dirty="0" smtClean="0"/>
                        <a:t>30</a:t>
                      </a:r>
                      <a:endParaRPr lang="en-GB" sz="2800" dirty="0"/>
                    </a:p>
                  </a:txBody>
                  <a:tcPr/>
                </a:tc>
                <a:tc>
                  <a:txBody>
                    <a:bodyPr/>
                    <a:lstStyle/>
                    <a:p>
                      <a:endParaRPr lang="en-GB" sz="2800" dirty="0"/>
                    </a:p>
                  </a:txBody>
                  <a:tcPr/>
                </a:tc>
              </a:tr>
              <a:tr h="894399">
                <a:tc>
                  <a:txBody>
                    <a:bodyPr/>
                    <a:lstStyle/>
                    <a:p>
                      <a:r>
                        <a:rPr lang="en-GB" sz="2800" dirty="0" smtClean="0"/>
                        <a:t>String game and cards</a:t>
                      </a:r>
                      <a:endParaRPr lang="en-GB" sz="2800" dirty="0"/>
                    </a:p>
                  </a:txBody>
                  <a:tcPr/>
                </a:tc>
                <a:tc>
                  <a:txBody>
                    <a:bodyPr/>
                    <a:lstStyle/>
                    <a:p>
                      <a:r>
                        <a:rPr lang="en-GB" sz="2800" dirty="0" smtClean="0"/>
                        <a:t>30</a:t>
                      </a:r>
                      <a:endParaRPr lang="en-GB" sz="2800" dirty="0"/>
                    </a:p>
                  </a:txBody>
                  <a:tcPr/>
                </a:tc>
                <a:tc>
                  <a:txBody>
                    <a:bodyPr/>
                    <a:lstStyle/>
                    <a:p>
                      <a:r>
                        <a:rPr lang="en-GB" sz="2800" dirty="0" smtClean="0"/>
                        <a:t>Or do this at the beginning of Session 2</a:t>
                      </a:r>
                      <a:endParaRPr lang="en-GB" sz="2800" dirty="0"/>
                    </a:p>
                  </a:txBody>
                  <a:tcPr/>
                </a:tc>
              </a:tr>
            </a:tbl>
          </a:graphicData>
        </a:graphic>
      </p:graphicFrame>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04648"/>
            <a:ext cx="8229600" cy="1252728"/>
          </a:xfrm>
        </p:spPr>
        <p:txBody>
          <a:bodyPr/>
          <a:lstStyle/>
          <a:p>
            <a:r>
              <a:rPr lang="en-US" dirty="0" smtClean="0"/>
              <a:t>Activity: Tools EMMA uses</a:t>
            </a:r>
            <a:endParaRPr lang="en-US" dirty="0"/>
          </a:p>
        </p:txBody>
      </p:sp>
      <p:sp>
        <p:nvSpPr>
          <p:cNvPr id="3" name="Content Placeholder 2"/>
          <p:cNvSpPr>
            <a:spLocks noGrp="1"/>
          </p:cNvSpPr>
          <p:nvPr>
            <p:ph idx="1"/>
          </p:nvPr>
        </p:nvSpPr>
        <p:spPr>
          <a:xfrm>
            <a:off x="292100" y="1513755"/>
            <a:ext cx="8534400" cy="5082809"/>
          </a:xfrm>
        </p:spPr>
        <p:txBody>
          <a:bodyPr>
            <a:normAutofit lnSpcReduction="10000"/>
          </a:bodyPr>
          <a:lstStyle/>
          <a:p>
            <a:pPr>
              <a:spcAft>
                <a:spcPts val="1200"/>
              </a:spcAft>
              <a:buClrTx/>
            </a:pPr>
            <a:r>
              <a:rPr lang="en-US" dirty="0" smtClean="0"/>
              <a:t>Read relevant section in the EMMA toolkit:</a:t>
            </a:r>
          </a:p>
          <a:p>
            <a:pPr lvl="1">
              <a:spcAft>
                <a:spcPts val="1200"/>
              </a:spcAft>
              <a:buClrTx/>
            </a:pPr>
            <a:r>
              <a:rPr lang="en-US" dirty="0"/>
              <a:t>Household economy profiles (pp.19 – 22)</a:t>
            </a:r>
          </a:p>
          <a:p>
            <a:pPr lvl="1">
              <a:spcAft>
                <a:spcPts val="1200"/>
              </a:spcAft>
              <a:buClrTx/>
            </a:pPr>
            <a:r>
              <a:rPr lang="en-US" dirty="0" smtClean="0"/>
              <a:t>Seasonal calendars (pp. 22 – 24)</a:t>
            </a:r>
          </a:p>
          <a:p>
            <a:pPr lvl="1">
              <a:spcAft>
                <a:spcPts val="1200"/>
              </a:spcAft>
              <a:buClrTx/>
            </a:pPr>
            <a:r>
              <a:rPr lang="en-US" dirty="0" smtClean="0"/>
              <a:t>Response options analysis (pp. 28 – 30 + pp. 180 - 181)</a:t>
            </a:r>
          </a:p>
          <a:p>
            <a:pPr lvl="1">
              <a:spcAft>
                <a:spcPts val="1200"/>
              </a:spcAft>
              <a:buClrTx/>
            </a:pPr>
            <a:r>
              <a:rPr lang="en-US" dirty="0" smtClean="0"/>
              <a:t>Recommendations analysis (pp. 28 – 30 + pp. 181 - 183)</a:t>
            </a:r>
          </a:p>
          <a:p>
            <a:pPr>
              <a:spcAft>
                <a:spcPts val="1800"/>
              </a:spcAft>
              <a:buClrTx/>
            </a:pPr>
            <a:r>
              <a:rPr lang="en-US" dirty="0" smtClean="0"/>
              <a:t>Prepare a three-minute presentation to introduce that section to your peers.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05675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Tools EMMA uses:</a:t>
            </a:r>
            <a:br>
              <a:rPr lang="en-GB" dirty="0" smtClean="0"/>
            </a:br>
            <a:r>
              <a:rPr lang="en-GB" dirty="0" smtClean="0"/>
              <a:t>Seasonal calendar (p 126 or 134)</a:t>
            </a:r>
            <a:endParaRPr lang="en-GB" dirty="0"/>
          </a:p>
        </p:txBody>
      </p:sp>
      <p:pic>
        <p:nvPicPr>
          <p:cNvPr id="4" name="Picture 3"/>
          <p:cNvPicPr>
            <a:picLocks noChangeAspect="1"/>
          </p:cNvPicPr>
          <p:nvPr/>
        </p:nvPicPr>
        <p:blipFill>
          <a:blip r:embed="rId2"/>
          <a:stretch>
            <a:fillRect/>
          </a:stretch>
        </p:blipFill>
        <p:spPr>
          <a:xfrm>
            <a:off x="1896" y="1655470"/>
            <a:ext cx="9142104" cy="3734575"/>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Tools EMMA uses:</a:t>
            </a:r>
            <a:br>
              <a:rPr lang="en-GB" dirty="0" smtClean="0"/>
            </a:br>
            <a:r>
              <a:rPr lang="en-GB" dirty="0" smtClean="0"/>
              <a:t>Household economy profiles (p 135)</a:t>
            </a:r>
            <a:endParaRPr lang="en-GB" dirty="0"/>
          </a:p>
        </p:txBody>
      </p:sp>
      <p:graphicFrame>
        <p:nvGraphicFramePr>
          <p:cNvPr id="3" name="C 7"/>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376677243"/>
              </p:ext>
            </p:extLst>
          </p:nvPr>
        </p:nvGraphicFramePr>
        <p:xfrm>
          <a:off x="229698" y="1525075"/>
          <a:ext cx="8674470" cy="553120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188913" y="114299"/>
            <a:ext cx="8715375" cy="1012825"/>
          </a:xfrm>
        </p:spPr>
        <p:txBody>
          <a:bodyPr>
            <a:normAutofit fontScale="90000"/>
          </a:bodyPr>
          <a:lstStyle/>
          <a:p>
            <a:pPr eaLnBrk="1" hangingPunct="1"/>
            <a:r>
              <a:rPr lang="en-US" dirty="0" smtClean="0">
                <a:latin typeface="Corbel"/>
                <a:cs typeface="Corbel"/>
              </a:rPr>
              <a:t>Tools EMMA uses:</a:t>
            </a:r>
            <a:br>
              <a:rPr lang="en-US" dirty="0" smtClean="0">
                <a:latin typeface="Corbel"/>
                <a:cs typeface="Corbel"/>
              </a:rPr>
            </a:br>
            <a:r>
              <a:rPr lang="en-US" dirty="0" smtClean="0">
                <a:latin typeface="Corbel"/>
                <a:cs typeface="Corbel"/>
              </a:rPr>
              <a:t>Response options analysis (p 180)</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364234095"/>
              </p:ext>
            </p:extLst>
          </p:nvPr>
        </p:nvGraphicFramePr>
        <p:xfrm>
          <a:off x="230188" y="1601667"/>
          <a:ext cx="8674100" cy="5207000"/>
        </p:xfrm>
        <a:graphic>
          <a:graphicData uri="http://schemas.openxmlformats.org/drawingml/2006/table">
            <a:tbl>
              <a:tblPr firstRow="1" bandRow="1">
                <a:tableStyleId>{2D5ABB26-0587-4C30-8999-92F81FD0307C}</a:tableStyleId>
              </a:tblPr>
              <a:tblGrid>
                <a:gridCol w="1734820"/>
                <a:gridCol w="1734820"/>
                <a:gridCol w="1734820"/>
                <a:gridCol w="1734820"/>
                <a:gridCol w="1734820"/>
              </a:tblGrid>
              <a:tr h="1301750">
                <a:tc>
                  <a:txBody>
                    <a:bodyPr/>
                    <a:lstStyle/>
                    <a:p>
                      <a:pPr algn="ctr"/>
                      <a:r>
                        <a:rPr lang="en-GB" sz="2200" b="1" dirty="0" smtClean="0">
                          <a:latin typeface="Corbel"/>
                          <a:cs typeface="Corbel"/>
                        </a:rPr>
                        <a:t>Response option</a:t>
                      </a:r>
                      <a:endParaRPr lang="en-GB" sz="2200" b="1" dirty="0">
                        <a:latin typeface="Corbel"/>
                        <a:cs typeface="Corbel"/>
                      </a:endParaRPr>
                    </a:p>
                  </a:txBody>
                  <a:tcPr anchor="ct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GB" sz="2200" b="1" dirty="0" smtClean="0">
                          <a:latin typeface="Corbel"/>
                          <a:cs typeface="Corbel"/>
                        </a:rPr>
                        <a:t>Feasibility</a:t>
                      </a:r>
                    </a:p>
                    <a:p>
                      <a:pPr algn="ctr"/>
                      <a:r>
                        <a:rPr lang="en-GB" sz="1800" b="1" dirty="0" smtClean="0">
                          <a:latin typeface="Corbel"/>
                          <a:cs typeface="Corbel"/>
                        </a:rPr>
                        <a:t>(low,</a:t>
                      </a:r>
                      <a:r>
                        <a:rPr lang="en-GB" sz="1800" b="1" baseline="0" dirty="0" smtClean="0">
                          <a:latin typeface="Corbel"/>
                          <a:cs typeface="Corbel"/>
                        </a:rPr>
                        <a:t> medium, high)</a:t>
                      </a:r>
                      <a:endParaRPr lang="en-GB" sz="1800" b="1" dirty="0">
                        <a:latin typeface="Corbel"/>
                        <a:cs typeface="Corbe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GB" sz="2200" b="1" dirty="0" smtClean="0">
                          <a:latin typeface="Corbel"/>
                          <a:cs typeface="Corbel"/>
                        </a:rPr>
                        <a:t>Advantages</a:t>
                      </a:r>
                      <a:endParaRPr lang="en-GB" sz="2200" b="1" dirty="0">
                        <a:latin typeface="Corbel"/>
                        <a:cs typeface="Corbe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GB" sz="2200" b="1" dirty="0" err="1" smtClean="0">
                          <a:latin typeface="Corbel"/>
                          <a:cs typeface="Corbel"/>
                        </a:rPr>
                        <a:t>Dis</a:t>
                      </a:r>
                      <a:r>
                        <a:rPr lang="en-GB" sz="2200" b="1" dirty="0" smtClean="0">
                          <a:latin typeface="Corbel"/>
                          <a:cs typeface="Corbel"/>
                        </a:rPr>
                        <a:t>-advantages</a:t>
                      </a:r>
                      <a:endParaRPr lang="en-GB" sz="2200" b="1" dirty="0">
                        <a:latin typeface="Corbel"/>
                        <a:cs typeface="Corbe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GB" sz="2200" b="1" dirty="0" smtClean="0">
                          <a:latin typeface="Corbel"/>
                          <a:cs typeface="Corbel"/>
                        </a:rPr>
                        <a:t>Timing</a:t>
                      </a:r>
                      <a:endParaRPr lang="en-GB" sz="2200" b="1" dirty="0">
                        <a:latin typeface="Corbel"/>
                        <a:cs typeface="Corbel"/>
                      </a:endParaRPr>
                    </a:p>
                  </a:txBody>
                  <a:tcPr anchor="ct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r>
              <a:tr h="1301750">
                <a:tc>
                  <a:txBody>
                    <a:bodyPr/>
                    <a:lstStyle/>
                    <a:p>
                      <a:pPr algn="l"/>
                      <a:endParaRPr lang="en-GB" sz="2400" b="1" dirty="0">
                        <a:latin typeface="Corbel"/>
                        <a:cs typeface="Corbel"/>
                      </a:endParaRPr>
                    </a:p>
                  </a:txBody>
                  <a:tcPr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endParaRPr lang="en-GB" sz="2400" b="1" dirty="0">
                        <a:latin typeface="Corbel"/>
                        <a:cs typeface="Corbe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endParaRPr lang="en-GB" sz="2400" b="1" dirty="0">
                        <a:latin typeface="Corbel"/>
                        <a:cs typeface="Corbe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endParaRPr lang="en-GB" sz="2400" b="1" dirty="0">
                        <a:latin typeface="Corbel"/>
                        <a:cs typeface="Corbe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endParaRPr lang="en-GB" sz="2400" b="1" dirty="0">
                        <a:latin typeface="Corbel"/>
                        <a:cs typeface="Corbel"/>
                      </a:endParaRPr>
                    </a:p>
                  </a:txBody>
                  <a:tcPr anchor="ct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301750">
                <a:tc>
                  <a:txBody>
                    <a:bodyPr/>
                    <a:lstStyle/>
                    <a:p>
                      <a:pPr algn="l"/>
                      <a:endParaRPr lang="en-GB" sz="2400" b="1" dirty="0">
                        <a:latin typeface="Corbel"/>
                        <a:cs typeface="Corbel"/>
                      </a:endParaRPr>
                    </a:p>
                  </a:txBody>
                  <a:tcPr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endParaRPr lang="en-GB" sz="2400" b="1" dirty="0">
                        <a:latin typeface="Corbel"/>
                        <a:cs typeface="Corbe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endParaRPr lang="en-GB" sz="2400" b="1" dirty="0">
                        <a:latin typeface="Corbel"/>
                        <a:cs typeface="Corbe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endParaRPr lang="en-GB" sz="2400" b="1" dirty="0">
                        <a:latin typeface="Corbel"/>
                        <a:cs typeface="Corbe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endParaRPr lang="en-GB" sz="2400" b="1" dirty="0">
                        <a:latin typeface="Corbel"/>
                        <a:cs typeface="Corbel"/>
                      </a:endParaRPr>
                    </a:p>
                  </a:txBody>
                  <a:tcPr anchor="ct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301750">
                <a:tc>
                  <a:txBody>
                    <a:bodyPr/>
                    <a:lstStyle/>
                    <a:p>
                      <a:pPr algn="l"/>
                      <a:endParaRPr lang="en-GB" sz="2400" b="1" dirty="0">
                        <a:latin typeface="Corbel"/>
                        <a:cs typeface="Corbel"/>
                      </a:endParaRPr>
                    </a:p>
                  </a:txBody>
                  <a:tcPr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l"/>
                      <a:endParaRPr lang="en-GB" sz="2400" b="1" dirty="0">
                        <a:latin typeface="Corbel"/>
                        <a:cs typeface="Corbe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l"/>
                      <a:endParaRPr lang="en-GB" sz="2400" b="1" dirty="0">
                        <a:latin typeface="Corbel"/>
                        <a:cs typeface="Corbe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l"/>
                      <a:endParaRPr lang="en-GB" sz="2400" b="1" dirty="0">
                        <a:latin typeface="Corbel"/>
                        <a:cs typeface="Corbe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l"/>
                      <a:endParaRPr lang="en-GB" sz="2400" b="1" dirty="0">
                        <a:latin typeface="Corbel"/>
                        <a:cs typeface="Corbel"/>
                      </a:endParaRPr>
                    </a:p>
                  </a:txBody>
                  <a:tcPr anchor="ct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r>
            </a:tbl>
          </a:graphicData>
        </a:graphic>
      </p:graphicFrame>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127000" y="25399"/>
            <a:ext cx="8915400" cy="1190625"/>
          </a:xfrm>
        </p:spPr>
        <p:txBody>
          <a:bodyPr>
            <a:normAutofit fontScale="90000"/>
          </a:bodyPr>
          <a:lstStyle/>
          <a:p>
            <a:pPr eaLnBrk="1" hangingPunct="1"/>
            <a:r>
              <a:rPr lang="en-US" dirty="0" smtClean="0">
                <a:latin typeface="Corbel"/>
                <a:cs typeface="Corbel"/>
              </a:rPr>
              <a:t>Tools EMMA uses:</a:t>
            </a:r>
            <a:br>
              <a:rPr lang="en-US" dirty="0" smtClean="0">
                <a:latin typeface="Corbel"/>
                <a:cs typeface="Corbel"/>
              </a:rPr>
            </a:br>
            <a:r>
              <a:rPr lang="en-US" dirty="0" smtClean="0">
                <a:latin typeface="Corbel"/>
                <a:cs typeface="Corbel"/>
              </a:rPr>
              <a:t>Recommendations analysis (p 181)</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198917920"/>
              </p:ext>
            </p:extLst>
          </p:nvPr>
        </p:nvGraphicFramePr>
        <p:xfrm>
          <a:off x="127000" y="1811371"/>
          <a:ext cx="8674100" cy="5002530"/>
        </p:xfrm>
        <a:graphic>
          <a:graphicData uri="http://schemas.openxmlformats.org/drawingml/2006/table">
            <a:tbl>
              <a:tblPr firstRow="1" bandRow="1">
                <a:tableStyleId>{2D5ABB26-0587-4C30-8999-92F81FD0307C}</a:tableStyleId>
              </a:tblPr>
              <a:tblGrid>
                <a:gridCol w="1734820"/>
                <a:gridCol w="1564665"/>
                <a:gridCol w="1904975"/>
                <a:gridCol w="1734820"/>
                <a:gridCol w="1734820"/>
              </a:tblGrid>
              <a:tr h="769904">
                <a:tc>
                  <a:txBody>
                    <a:bodyPr/>
                    <a:lstStyle/>
                    <a:p>
                      <a:pPr algn="ctr"/>
                      <a:r>
                        <a:rPr lang="en-GB" sz="2200" b="1" dirty="0" smtClean="0">
                          <a:latin typeface="Corbel"/>
                          <a:cs typeface="Corbel"/>
                        </a:rPr>
                        <a:t>Activities</a:t>
                      </a:r>
                      <a:endParaRPr lang="en-GB" sz="2200" b="1" dirty="0">
                        <a:latin typeface="Corbel"/>
                        <a:cs typeface="Corbel"/>
                      </a:endParaRPr>
                    </a:p>
                  </a:txBody>
                  <a:tcPr anchor="ct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GB" sz="2200" b="1" dirty="0" smtClean="0">
                          <a:latin typeface="Corbel"/>
                          <a:cs typeface="Corbel"/>
                        </a:rPr>
                        <a:t>Risks &amp; </a:t>
                      </a:r>
                      <a:r>
                        <a:rPr lang="en-GB" sz="2200" b="1" dirty="0" err="1" smtClean="0">
                          <a:latin typeface="Corbel"/>
                          <a:cs typeface="Corbel"/>
                        </a:rPr>
                        <a:t>assump-tions</a:t>
                      </a:r>
                      <a:endParaRPr lang="en-GB" sz="2200" b="1" dirty="0">
                        <a:latin typeface="Corbel"/>
                        <a:cs typeface="Corbe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GB" sz="2200" b="1" dirty="0" smtClean="0">
                          <a:latin typeface="Corbel"/>
                          <a:cs typeface="Corbel"/>
                        </a:rPr>
                        <a:t>Timing issues</a:t>
                      </a:r>
                      <a:endParaRPr lang="en-GB" sz="2200" b="1" dirty="0">
                        <a:latin typeface="Corbel"/>
                        <a:cs typeface="Corbe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GB" sz="2200" b="1" dirty="0" smtClean="0">
                          <a:latin typeface="Corbel"/>
                          <a:cs typeface="Corbel"/>
                        </a:rPr>
                        <a:t>Effects on markets and pop.</a:t>
                      </a:r>
                      <a:endParaRPr lang="en-GB" sz="2200" b="1" dirty="0">
                        <a:latin typeface="Corbel"/>
                        <a:cs typeface="Corbe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GB" sz="2200" b="1" dirty="0" smtClean="0">
                          <a:latin typeface="Corbel"/>
                          <a:cs typeface="Corbel"/>
                        </a:rPr>
                        <a:t>Indicators</a:t>
                      </a:r>
                      <a:endParaRPr lang="en-GB" sz="2200" b="1" dirty="0">
                        <a:latin typeface="Corbel"/>
                        <a:cs typeface="Corbel"/>
                      </a:endParaRPr>
                    </a:p>
                  </a:txBody>
                  <a:tcPr anchor="ct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r>
              <a:tr h="1301750">
                <a:tc>
                  <a:txBody>
                    <a:bodyPr/>
                    <a:lstStyle/>
                    <a:p>
                      <a:pPr algn="l"/>
                      <a:endParaRPr lang="en-GB" sz="2400" b="1" dirty="0">
                        <a:latin typeface="Corbel"/>
                        <a:cs typeface="Corbel"/>
                      </a:endParaRPr>
                    </a:p>
                  </a:txBody>
                  <a:tcPr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endParaRPr lang="en-GB" sz="2400" b="1" dirty="0">
                        <a:latin typeface="Corbel"/>
                        <a:cs typeface="Corbe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endParaRPr lang="en-GB" sz="2400" b="1" dirty="0">
                        <a:latin typeface="Corbel"/>
                        <a:cs typeface="Corbe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endParaRPr lang="en-GB" sz="2400" b="1" dirty="0">
                        <a:latin typeface="Corbel"/>
                        <a:cs typeface="Corbe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endParaRPr lang="en-GB" sz="2400" b="1" dirty="0">
                        <a:latin typeface="Corbel"/>
                        <a:cs typeface="Corbel"/>
                      </a:endParaRPr>
                    </a:p>
                  </a:txBody>
                  <a:tcPr anchor="ct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301750">
                <a:tc>
                  <a:txBody>
                    <a:bodyPr/>
                    <a:lstStyle/>
                    <a:p>
                      <a:pPr algn="l"/>
                      <a:endParaRPr lang="en-GB" sz="2400" b="1" dirty="0">
                        <a:latin typeface="Corbel"/>
                        <a:cs typeface="Corbel"/>
                      </a:endParaRPr>
                    </a:p>
                  </a:txBody>
                  <a:tcPr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endParaRPr lang="en-GB" sz="2400" b="1" dirty="0">
                        <a:latin typeface="Corbel"/>
                        <a:cs typeface="Corbe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endParaRPr lang="en-GB" sz="2400" b="1" dirty="0">
                        <a:latin typeface="Corbel"/>
                        <a:cs typeface="Corbe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endParaRPr lang="en-GB" sz="2400" b="1" dirty="0">
                        <a:latin typeface="Corbel"/>
                        <a:cs typeface="Corbe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endParaRPr lang="en-GB" sz="2400" b="1" dirty="0">
                        <a:latin typeface="Corbel"/>
                        <a:cs typeface="Corbel"/>
                      </a:endParaRPr>
                    </a:p>
                  </a:txBody>
                  <a:tcPr anchor="ct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301750">
                <a:tc>
                  <a:txBody>
                    <a:bodyPr/>
                    <a:lstStyle/>
                    <a:p>
                      <a:pPr algn="l"/>
                      <a:endParaRPr lang="en-GB" sz="2400" b="1" dirty="0">
                        <a:latin typeface="Corbel"/>
                        <a:cs typeface="Corbel"/>
                      </a:endParaRPr>
                    </a:p>
                  </a:txBody>
                  <a:tcPr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l"/>
                      <a:endParaRPr lang="en-GB" sz="2400" b="1" dirty="0">
                        <a:latin typeface="Corbel"/>
                        <a:cs typeface="Corbe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l"/>
                      <a:endParaRPr lang="en-GB" sz="2400" b="1" dirty="0">
                        <a:latin typeface="Corbel"/>
                        <a:cs typeface="Corbe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l"/>
                      <a:endParaRPr lang="en-GB" sz="2400" b="1" dirty="0">
                        <a:latin typeface="Corbel"/>
                        <a:cs typeface="Corbe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l"/>
                      <a:endParaRPr lang="en-GB" sz="2400" b="1" dirty="0">
                        <a:latin typeface="Corbel"/>
                        <a:cs typeface="Corbel"/>
                      </a:endParaRPr>
                    </a:p>
                  </a:txBody>
                  <a:tcPr anchor="ct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r>
            </a:tbl>
          </a:graphicData>
        </a:graphic>
      </p:graphicFrame>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EMMA logic: Three strands</a:t>
            </a:r>
            <a:endParaRPr lang="en-GB" dirty="0"/>
          </a:p>
        </p:txBody>
      </p:sp>
      <p:grpSp>
        <p:nvGrpSpPr>
          <p:cNvPr id="3" name="Group 4"/>
          <p:cNvGrpSpPr>
            <a:grpSpLocks/>
          </p:cNvGrpSpPr>
          <p:nvPr/>
        </p:nvGrpSpPr>
        <p:grpSpPr bwMode="auto">
          <a:xfrm>
            <a:off x="2987675" y="1423695"/>
            <a:ext cx="3240088" cy="5237163"/>
            <a:chOff x="2039" y="2064"/>
            <a:chExt cx="3338" cy="5813"/>
          </a:xfrm>
        </p:grpSpPr>
        <p:sp>
          <p:nvSpPr>
            <p:cNvPr id="4" name="Freeform 5"/>
            <p:cNvSpPr>
              <a:spLocks/>
            </p:cNvSpPr>
            <p:nvPr/>
          </p:nvSpPr>
          <p:spPr bwMode="auto">
            <a:xfrm>
              <a:off x="2039" y="6489"/>
              <a:ext cx="3265" cy="1388"/>
            </a:xfrm>
            <a:custGeom>
              <a:avLst/>
              <a:gdLst>
                <a:gd name="T0" fmla="*/ 545 w 2350"/>
                <a:gd name="T1" fmla="*/ 71 h 1388"/>
                <a:gd name="T2" fmla="*/ 385 w 2350"/>
                <a:gd name="T3" fmla="*/ 1194 h 1388"/>
                <a:gd name="T4" fmla="*/ 2852 w 2350"/>
                <a:gd name="T5" fmla="*/ 1221 h 1388"/>
                <a:gd name="T6" fmla="*/ 2865 w 2350"/>
                <a:gd name="T7" fmla="*/ 192 h 1388"/>
                <a:gd name="T8" fmla="*/ 545 w 2350"/>
                <a:gd name="T9" fmla="*/ 71 h 1388"/>
                <a:gd name="T10" fmla="*/ 0 60000 65536"/>
                <a:gd name="T11" fmla="*/ 0 60000 65536"/>
                <a:gd name="T12" fmla="*/ 0 60000 65536"/>
                <a:gd name="T13" fmla="*/ 0 60000 65536"/>
                <a:gd name="T14" fmla="*/ 0 60000 65536"/>
                <a:gd name="T15" fmla="*/ 0 w 2350"/>
                <a:gd name="T16" fmla="*/ 0 h 1388"/>
                <a:gd name="T17" fmla="*/ 2350 w 2350"/>
                <a:gd name="T18" fmla="*/ 1388 h 1388"/>
              </a:gdLst>
              <a:ahLst/>
              <a:cxnLst>
                <a:cxn ang="T10">
                  <a:pos x="T0" y="T1"/>
                </a:cxn>
                <a:cxn ang="T11">
                  <a:pos x="T2" y="T3"/>
                </a:cxn>
                <a:cxn ang="T12">
                  <a:pos x="T4" y="T5"/>
                </a:cxn>
                <a:cxn ang="T13">
                  <a:pos x="T6" y="T7"/>
                </a:cxn>
                <a:cxn ang="T14">
                  <a:pos x="T8" y="T9"/>
                </a:cxn>
              </a:cxnLst>
              <a:rect l="T15" t="T16" r="T17" b="T18"/>
              <a:pathLst>
                <a:path w="2350" h="1388">
                  <a:moveTo>
                    <a:pt x="392" y="71"/>
                  </a:moveTo>
                  <a:cubicBezTo>
                    <a:pt x="196" y="536"/>
                    <a:pt x="0" y="1002"/>
                    <a:pt x="277" y="1194"/>
                  </a:cubicBezTo>
                  <a:cubicBezTo>
                    <a:pt x="554" y="1385"/>
                    <a:pt x="1756" y="1388"/>
                    <a:pt x="2053" y="1221"/>
                  </a:cubicBezTo>
                  <a:cubicBezTo>
                    <a:pt x="2350" y="1054"/>
                    <a:pt x="2161" y="450"/>
                    <a:pt x="2062" y="192"/>
                  </a:cubicBezTo>
                  <a:cubicBezTo>
                    <a:pt x="1785" y="0"/>
                    <a:pt x="740" y="96"/>
                    <a:pt x="392" y="71"/>
                  </a:cubicBezTo>
                  <a:close/>
                </a:path>
              </a:pathLst>
            </a:custGeom>
            <a:solidFill>
              <a:srgbClr val="FFCC99"/>
            </a:solidFill>
            <a:ln w="19050">
              <a:solidFill>
                <a:srgbClr val="333333"/>
              </a:solidFill>
              <a:round/>
              <a:headEnd/>
              <a:tailEnd/>
            </a:ln>
          </p:spPr>
          <p:txBody>
            <a:bodyPr>
              <a:prstTxWarp prst="textNoShape">
                <a:avLst/>
              </a:prstTxWarp>
            </a:bodyPr>
            <a:lstStyle/>
            <a:p>
              <a:pPr eaLnBrk="0" hangingPunct="0"/>
              <a:endParaRPr lang="en-GB"/>
            </a:p>
          </p:txBody>
        </p:sp>
        <p:sp>
          <p:nvSpPr>
            <p:cNvPr id="5" name="Oval 6"/>
            <p:cNvSpPr>
              <a:spLocks noChangeArrowheads="1"/>
            </p:cNvSpPr>
            <p:nvPr/>
          </p:nvSpPr>
          <p:spPr bwMode="auto">
            <a:xfrm rot="296049">
              <a:off x="2589" y="6501"/>
              <a:ext cx="2315" cy="277"/>
            </a:xfrm>
            <a:prstGeom prst="ellipse">
              <a:avLst/>
            </a:prstGeom>
            <a:solidFill>
              <a:srgbClr val="C0C0C0"/>
            </a:solidFill>
            <a:ln w="57150">
              <a:solidFill>
                <a:srgbClr val="333333"/>
              </a:solidFill>
              <a:round/>
              <a:headEnd/>
              <a:tailEnd/>
            </a:ln>
          </p:spPr>
          <p:txBody>
            <a:bodyPr>
              <a:prstTxWarp prst="textNoShape">
                <a:avLst/>
              </a:prstTxWarp>
            </a:bodyPr>
            <a:lstStyle/>
            <a:p>
              <a:pPr eaLnBrk="0" hangingPunct="0"/>
              <a:endParaRPr lang="en-GB"/>
            </a:p>
          </p:txBody>
        </p:sp>
        <p:sp>
          <p:nvSpPr>
            <p:cNvPr id="6" name="Freeform 7"/>
            <p:cNvSpPr>
              <a:spLocks/>
            </p:cNvSpPr>
            <p:nvPr/>
          </p:nvSpPr>
          <p:spPr bwMode="auto">
            <a:xfrm>
              <a:off x="2766" y="5940"/>
              <a:ext cx="622" cy="663"/>
            </a:xfrm>
            <a:custGeom>
              <a:avLst/>
              <a:gdLst>
                <a:gd name="T0" fmla="*/ 622 w 622"/>
                <a:gd name="T1" fmla="*/ 0 h 663"/>
                <a:gd name="T2" fmla="*/ 0 w 622"/>
                <a:gd name="T3" fmla="*/ 663 h 663"/>
                <a:gd name="T4" fmla="*/ 0 60000 65536"/>
                <a:gd name="T5" fmla="*/ 0 60000 65536"/>
                <a:gd name="T6" fmla="*/ 0 w 622"/>
                <a:gd name="T7" fmla="*/ 0 h 663"/>
                <a:gd name="T8" fmla="*/ 622 w 622"/>
                <a:gd name="T9" fmla="*/ 663 h 663"/>
              </a:gdLst>
              <a:ahLst/>
              <a:cxnLst>
                <a:cxn ang="T4">
                  <a:pos x="T0" y="T1"/>
                </a:cxn>
                <a:cxn ang="T5">
                  <a:pos x="T2" y="T3"/>
                </a:cxn>
              </a:cxnLst>
              <a:rect l="T6" t="T7" r="T8" b="T9"/>
              <a:pathLst>
                <a:path w="622" h="663">
                  <a:moveTo>
                    <a:pt x="622" y="0"/>
                  </a:moveTo>
                  <a:cubicBezTo>
                    <a:pt x="543" y="100"/>
                    <a:pt x="44" y="554"/>
                    <a:pt x="0" y="663"/>
                  </a:cubicBezTo>
                </a:path>
              </a:pathLst>
            </a:custGeom>
            <a:noFill/>
            <a:ln w="152400">
              <a:solidFill>
                <a:srgbClr val="333333"/>
              </a:solidFill>
              <a:round/>
              <a:headEnd/>
              <a:tailEnd/>
            </a:ln>
          </p:spPr>
          <p:txBody>
            <a:bodyPr>
              <a:prstTxWarp prst="textNoShape">
                <a:avLst/>
              </a:prstTxWarp>
            </a:bodyPr>
            <a:lstStyle/>
            <a:p>
              <a:pPr eaLnBrk="0" hangingPunct="0"/>
              <a:endParaRPr lang="en-GB"/>
            </a:p>
          </p:txBody>
        </p:sp>
        <p:sp>
          <p:nvSpPr>
            <p:cNvPr id="7" name="Freeform 8"/>
            <p:cNvSpPr>
              <a:spLocks/>
            </p:cNvSpPr>
            <p:nvPr/>
          </p:nvSpPr>
          <p:spPr bwMode="auto">
            <a:xfrm rot="-1378931">
              <a:off x="2983" y="2064"/>
              <a:ext cx="1576" cy="1745"/>
            </a:xfrm>
            <a:custGeom>
              <a:avLst/>
              <a:gdLst>
                <a:gd name="T0" fmla="*/ 8 w 963"/>
                <a:gd name="T1" fmla="*/ 1424 h 822"/>
                <a:gd name="T2" fmla="*/ 208 w 963"/>
                <a:gd name="T3" fmla="*/ 1231 h 822"/>
                <a:gd name="T4" fmla="*/ 733 w 963"/>
                <a:gd name="T5" fmla="*/ 664 h 822"/>
                <a:gd name="T6" fmla="*/ 1352 w 963"/>
                <a:gd name="T7" fmla="*/ 0 h 822"/>
                <a:gd name="T8" fmla="*/ 1573 w 963"/>
                <a:gd name="T9" fmla="*/ 159 h 822"/>
                <a:gd name="T10" fmla="*/ 864 w 963"/>
                <a:gd name="T11" fmla="*/ 926 h 822"/>
                <a:gd name="T12" fmla="*/ 146 w 963"/>
                <a:gd name="T13" fmla="*/ 1662 h 822"/>
                <a:gd name="T14" fmla="*/ 8 w 963"/>
                <a:gd name="T15" fmla="*/ 1424 h 822"/>
                <a:gd name="T16" fmla="*/ 0 60000 65536"/>
                <a:gd name="T17" fmla="*/ 0 60000 65536"/>
                <a:gd name="T18" fmla="*/ 0 60000 65536"/>
                <a:gd name="T19" fmla="*/ 0 60000 65536"/>
                <a:gd name="T20" fmla="*/ 0 60000 65536"/>
                <a:gd name="T21" fmla="*/ 0 60000 65536"/>
                <a:gd name="T22" fmla="*/ 0 60000 65536"/>
                <a:gd name="T23" fmla="*/ 0 60000 65536"/>
                <a:gd name="T24" fmla="*/ 0 w 963"/>
                <a:gd name="T25" fmla="*/ 0 h 822"/>
                <a:gd name="T26" fmla="*/ 963 w 963"/>
                <a:gd name="T27" fmla="*/ 822 h 8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63" h="822">
                  <a:moveTo>
                    <a:pt x="5" y="671"/>
                  </a:moveTo>
                  <a:cubicBezTo>
                    <a:pt x="67" y="635"/>
                    <a:pt x="54" y="640"/>
                    <a:pt x="127" y="580"/>
                  </a:cubicBezTo>
                  <a:cubicBezTo>
                    <a:pt x="202" y="520"/>
                    <a:pt x="332" y="410"/>
                    <a:pt x="448" y="313"/>
                  </a:cubicBezTo>
                  <a:cubicBezTo>
                    <a:pt x="559" y="226"/>
                    <a:pt x="799" y="6"/>
                    <a:pt x="826" y="0"/>
                  </a:cubicBezTo>
                  <a:cubicBezTo>
                    <a:pt x="859" y="96"/>
                    <a:pt x="963" y="49"/>
                    <a:pt x="961" y="75"/>
                  </a:cubicBezTo>
                  <a:cubicBezTo>
                    <a:pt x="902" y="118"/>
                    <a:pt x="673" y="318"/>
                    <a:pt x="528" y="436"/>
                  </a:cubicBezTo>
                  <a:cubicBezTo>
                    <a:pt x="383" y="554"/>
                    <a:pt x="176" y="744"/>
                    <a:pt x="89" y="783"/>
                  </a:cubicBezTo>
                  <a:cubicBezTo>
                    <a:pt x="2" y="822"/>
                    <a:pt x="0" y="733"/>
                    <a:pt x="5" y="671"/>
                  </a:cubicBezTo>
                  <a:close/>
                </a:path>
              </a:pathLst>
            </a:custGeom>
            <a:solidFill>
              <a:srgbClr val="FFFFFF"/>
            </a:solidFill>
            <a:ln w="9525">
              <a:solidFill>
                <a:srgbClr val="333333"/>
              </a:solidFill>
              <a:round/>
              <a:headEnd/>
              <a:tailEnd/>
            </a:ln>
          </p:spPr>
          <p:txBody>
            <a:bodyPr>
              <a:prstTxWarp prst="textNoShape">
                <a:avLst/>
              </a:prstTxWarp>
            </a:bodyPr>
            <a:lstStyle/>
            <a:p>
              <a:pPr eaLnBrk="0" hangingPunct="0"/>
              <a:endParaRPr lang="en-GB"/>
            </a:p>
          </p:txBody>
        </p:sp>
        <p:sp>
          <p:nvSpPr>
            <p:cNvPr id="8" name="Freeform 9"/>
            <p:cNvSpPr>
              <a:spLocks/>
            </p:cNvSpPr>
            <p:nvPr/>
          </p:nvSpPr>
          <p:spPr bwMode="auto">
            <a:xfrm rot="-5601387">
              <a:off x="2647" y="2700"/>
              <a:ext cx="1279" cy="2008"/>
            </a:xfrm>
            <a:custGeom>
              <a:avLst/>
              <a:gdLst>
                <a:gd name="T0" fmla="*/ 0 w 1018"/>
                <a:gd name="T1" fmla="*/ 1864 h 2652"/>
                <a:gd name="T2" fmla="*/ 92 w 1018"/>
                <a:gd name="T3" fmla="*/ 1694 h 2652"/>
                <a:gd name="T4" fmla="*/ 302 w 1018"/>
                <a:gd name="T5" fmla="*/ 1226 h 2652"/>
                <a:gd name="T6" fmla="*/ 962 w 1018"/>
                <a:gd name="T7" fmla="*/ 9 h 2652"/>
                <a:gd name="T8" fmla="*/ 1279 w 1018"/>
                <a:gd name="T9" fmla="*/ 8 h 2652"/>
                <a:gd name="T10" fmla="*/ 568 w 1018"/>
                <a:gd name="T11" fmla="*/ 1290 h 2652"/>
                <a:gd name="T12" fmla="*/ 258 w 1018"/>
                <a:gd name="T13" fmla="*/ 1913 h 2652"/>
                <a:gd name="T14" fmla="*/ 0 w 1018"/>
                <a:gd name="T15" fmla="*/ 1864 h 2652"/>
                <a:gd name="T16" fmla="*/ 0 60000 65536"/>
                <a:gd name="T17" fmla="*/ 0 60000 65536"/>
                <a:gd name="T18" fmla="*/ 0 60000 65536"/>
                <a:gd name="T19" fmla="*/ 0 60000 65536"/>
                <a:gd name="T20" fmla="*/ 0 60000 65536"/>
                <a:gd name="T21" fmla="*/ 0 60000 65536"/>
                <a:gd name="T22" fmla="*/ 0 60000 65536"/>
                <a:gd name="T23" fmla="*/ 0 60000 65536"/>
                <a:gd name="T24" fmla="*/ 0 w 1018"/>
                <a:gd name="T25" fmla="*/ 0 h 2652"/>
                <a:gd name="T26" fmla="*/ 1018 w 1018"/>
                <a:gd name="T27" fmla="*/ 2652 h 26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18" h="2652">
                  <a:moveTo>
                    <a:pt x="0" y="2462"/>
                  </a:moveTo>
                  <a:cubicBezTo>
                    <a:pt x="46" y="2360"/>
                    <a:pt x="33" y="2378"/>
                    <a:pt x="73" y="2237"/>
                  </a:cubicBezTo>
                  <a:cubicBezTo>
                    <a:pt x="112" y="2096"/>
                    <a:pt x="125" y="1990"/>
                    <a:pt x="240" y="1619"/>
                  </a:cubicBezTo>
                  <a:cubicBezTo>
                    <a:pt x="304" y="1410"/>
                    <a:pt x="739" y="40"/>
                    <a:pt x="766" y="12"/>
                  </a:cubicBezTo>
                  <a:cubicBezTo>
                    <a:pt x="782" y="175"/>
                    <a:pt x="984" y="0"/>
                    <a:pt x="1018" y="10"/>
                  </a:cubicBezTo>
                  <a:cubicBezTo>
                    <a:pt x="982" y="116"/>
                    <a:pt x="587" y="1285"/>
                    <a:pt x="452" y="1704"/>
                  </a:cubicBezTo>
                  <a:cubicBezTo>
                    <a:pt x="317" y="2123"/>
                    <a:pt x="280" y="2399"/>
                    <a:pt x="205" y="2527"/>
                  </a:cubicBezTo>
                  <a:cubicBezTo>
                    <a:pt x="131" y="2652"/>
                    <a:pt x="47" y="2542"/>
                    <a:pt x="0" y="2462"/>
                  </a:cubicBezTo>
                  <a:close/>
                </a:path>
              </a:pathLst>
            </a:custGeom>
            <a:solidFill>
              <a:srgbClr val="C0C0C0"/>
            </a:solidFill>
            <a:ln w="9525">
              <a:solidFill>
                <a:srgbClr val="333333"/>
              </a:solidFill>
              <a:round/>
              <a:headEnd/>
              <a:tailEnd/>
            </a:ln>
          </p:spPr>
          <p:txBody>
            <a:bodyPr>
              <a:prstTxWarp prst="textNoShape">
                <a:avLst/>
              </a:prstTxWarp>
            </a:bodyPr>
            <a:lstStyle/>
            <a:p>
              <a:pPr eaLnBrk="0" hangingPunct="0"/>
              <a:endParaRPr lang="en-GB"/>
            </a:p>
          </p:txBody>
        </p:sp>
        <p:sp>
          <p:nvSpPr>
            <p:cNvPr id="9" name="Freeform 10"/>
            <p:cNvSpPr>
              <a:spLocks/>
            </p:cNvSpPr>
            <p:nvPr/>
          </p:nvSpPr>
          <p:spPr bwMode="auto">
            <a:xfrm>
              <a:off x="3590" y="4874"/>
              <a:ext cx="452" cy="1249"/>
            </a:xfrm>
            <a:custGeom>
              <a:avLst/>
              <a:gdLst>
                <a:gd name="T0" fmla="*/ 169 w 452"/>
                <a:gd name="T1" fmla="*/ 0 h 1249"/>
                <a:gd name="T2" fmla="*/ 433 w 452"/>
                <a:gd name="T3" fmla="*/ 542 h 1249"/>
                <a:gd name="T4" fmla="*/ 348 w 452"/>
                <a:gd name="T5" fmla="*/ 1030 h 1249"/>
                <a:gd name="T6" fmla="*/ 266 w 452"/>
                <a:gd name="T7" fmla="*/ 1199 h 1249"/>
                <a:gd name="T8" fmla="*/ 65 w 452"/>
                <a:gd name="T9" fmla="*/ 1206 h 1249"/>
                <a:gd name="T10" fmla="*/ 67 w 452"/>
                <a:gd name="T11" fmla="*/ 940 h 1249"/>
                <a:gd name="T12" fmla="*/ 269 w 452"/>
                <a:gd name="T13" fmla="*/ 651 h 1249"/>
                <a:gd name="T14" fmla="*/ 3 w 452"/>
                <a:gd name="T15" fmla="*/ 76 h 1249"/>
                <a:gd name="T16" fmla="*/ 0 60000 65536"/>
                <a:gd name="T17" fmla="*/ 0 60000 65536"/>
                <a:gd name="T18" fmla="*/ 0 60000 65536"/>
                <a:gd name="T19" fmla="*/ 0 60000 65536"/>
                <a:gd name="T20" fmla="*/ 0 60000 65536"/>
                <a:gd name="T21" fmla="*/ 0 60000 65536"/>
                <a:gd name="T22" fmla="*/ 0 60000 65536"/>
                <a:gd name="T23" fmla="*/ 0 60000 65536"/>
                <a:gd name="T24" fmla="*/ 0 w 452"/>
                <a:gd name="T25" fmla="*/ 0 h 1249"/>
                <a:gd name="T26" fmla="*/ 452 w 452"/>
                <a:gd name="T27" fmla="*/ 1249 h 12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2" h="1249">
                  <a:moveTo>
                    <a:pt x="169" y="0"/>
                  </a:moveTo>
                  <a:cubicBezTo>
                    <a:pt x="339" y="72"/>
                    <a:pt x="424" y="433"/>
                    <a:pt x="433" y="542"/>
                  </a:cubicBezTo>
                  <a:cubicBezTo>
                    <a:pt x="452" y="745"/>
                    <a:pt x="388" y="930"/>
                    <a:pt x="348" y="1030"/>
                  </a:cubicBezTo>
                  <a:cubicBezTo>
                    <a:pt x="314" y="1121"/>
                    <a:pt x="314" y="1169"/>
                    <a:pt x="266" y="1199"/>
                  </a:cubicBezTo>
                  <a:cubicBezTo>
                    <a:pt x="220" y="1227"/>
                    <a:pt x="98" y="1249"/>
                    <a:pt x="65" y="1206"/>
                  </a:cubicBezTo>
                  <a:cubicBezTo>
                    <a:pt x="32" y="1163"/>
                    <a:pt x="0" y="1006"/>
                    <a:pt x="67" y="940"/>
                  </a:cubicBezTo>
                  <a:cubicBezTo>
                    <a:pt x="119" y="889"/>
                    <a:pt x="270" y="854"/>
                    <a:pt x="269" y="651"/>
                  </a:cubicBezTo>
                  <a:cubicBezTo>
                    <a:pt x="268" y="411"/>
                    <a:pt x="26" y="152"/>
                    <a:pt x="3" y="76"/>
                  </a:cubicBezTo>
                </a:path>
              </a:pathLst>
            </a:custGeom>
            <a:solidFill>
              <a:srgbClr val="FFCC99"/>
            </a:solidFill>
            <a:ln w="9525">
              <a:solidFill>
                <a:srgbClr val="333333"/>
              </a:solidFill>
              <a:round/>
              <a:headEnd/>
              <a:tailEnd/>
            </a:ln>
          </p:spPr>
          <p:txBody>
            <a:bodyPr>
              <a:prstTxWarp prst="textNoShape">
                <a:avLst/>
              </a:prstTxWarp>
            </a:bodyPr>
            <a:lstStyle/>
            <a:p>
              <a:pPr eaLnBrk="0" hangingPunct="0"/>
              <a:endParaRPr lang="en-GB"/>
            </a:p>
          </p:txBody>
        </p:sp>
        <p:sp>
          <p:nvSpPr>
            <p:cNvPr id="10" name="Freeform 11"/>
            <p:cNvSpPr>
              <a:spLocks/>
            </p:cNvSpPr>
            <p:nvPr/>
          </p:nvSpPr>
          <p:spPr bwMode="auto">
            <a:xfrm>
              <a:off x="3124" y="4865"/>
              <a:ext cx="925" cy="1393"/>
            </a:xfrm>
            <a:custGeom>
              <a:avLst/>
              <a:gdLst>
                <a:gd name="T0" fmla="*/ 665 w 925"/>
                <a:gd name="T1" fmla="*/ 1349 h 1393"/>
                <a:gd name="T2" fmla="*/ 892 w 925"/>
                <a:gd name="T3" fmla="*/ 1182 h 1393"/>
                <a:gd name="T4" fmla="*/ 860 w 925"/>
                <a:gd name="T5" fmla="*/ 1063 h 1393"/>
                <a:gd name="T6" fmla="*/ 647 w 925"/>
                <a:gd name="T7" fmla="*/ 1158 h 1393"/>
                <a:gd name="T8" fmla="*/ 344 w 925"/>
                <a:gd name="T9" fmla="*/ 1003 h 1393"/>
                <a:gd name="T10" fmla="*/ 233 w 925"/>
                <a:gd name="T11" fmla="*/ 657 h 1393"/>
                <a:gd name="T12" fmla="*/ 301 w 925"/>
                <a:gd name="T13" fmla="*/ 231 h 1393"/>
                <a:gd name="T14" fmla="*/ 458 w 925"/>
                <a:gd name="T15" fmla="*/ 39 h 1393"/>
                <a:gd name="T16" fmla="*/ 225 w 925"/>
                <a:gd name="T17" fmla="*/ 0 h 1393"/>
                <a:gd name="T18" fmla="*/ 141 w 925"/>
                <a:gd name="T19" fmla="*/ 122 h 1393"/>
                <a:gd name="T20" fmla="*/ 64 w 925"/>
                <a:gd name="T21" fmla="*/ 835 h 1393"/>
                <a:gd name="T22" fmla="*/ 283 w 925"/>
                <a:gd name="T23" fmla="*/ 1263 h 1393"/>
                <a:gd name="T24" fmla="*/ 665 w 925"/>
                <a:gd name="T25" fmla="*/ 1349 h 13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5"/>
                <a:gd name="T40" fmla="*/ 0 h 1393"/>
                <a:gd name="T41" fmla="*/ 925 w 925"/>
                <a:gd name="T42" fmla="*/ 1393 h 13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5" h="1393">
                  <a:moveTo>
                    <a:pt x="665" y="1349"/>
                  </a:moveTo>
                  <a:cubicBezTo>
                    <a:pt x="711" y="1350"/>
                    <a:pt x="860" y="1230"/>
                    <a:pt x="892" y="1182"/>
                  </a:cubicBezTo>
                  <a:cubicBezTo>
                    <a:pt x="925" y="1135"/>
                    <a:pt x="901" y="1067"/>
                    <a:pt x="860" y="1063"/>
                  </a:cubicBezTo>
                  <a:cubicBezTo>
                    <a:pt x="827" y="1110"/>
                    <a:pt x="721" y="1149"/>
                    <a:pt x="647" y="1158"/>
                  </a:cubicBezTo>
                  <a:cubicBezTo>
                    <a:pt x="568" y="1162"/>
                    <a:pt x="448" y="1149"/>
                    <a:pt x="344" y="1003"/>
                  </a:cubicBezTo>
                  <a:cubicBezTo>
                    <a:pt x="240" y="857"/>
                    <a:pt x="247" y="804"/>
                    <a:pt x="233" y="657"/>
                  </a:cubicBezTo>
                  <a:cubicBezTo>
                    <a:pt x="225" y="444"/>
                    <a:pt x="244" y="358"/>
                    <a:pt x="301" y="231"/>
                  </a:cubicBezTo>
                  <a:cubicBezTo>
                    <a:pt x="355" y="129"/>
                    <a:pt x="386" y="95"/>
                    <a:pt x="458" y="39"/>
                  </a:cubicBezTo>
                  <a:cubicBezTo>
                    <a:pt x="322" y="19"/>
                    <a:pt x="253" y="11"/>
                    <a:pt x="225" y="0"/>
                  </a:cubicBezTo>
                  <a:cubicBezTo>
                    <a:pt x="157" y="95"/>
                    <a:pt x="187" y="40"/>
                    <a:pt x="141" y="122"/>
                  </a:cubicBezTo>
                  <a:cubicBezTo>
                    <a:pt x="75" y="239"/>
                    <a:pt x="0" y="568"/>
                    <a:pt x="64" y="835"/>
                  </a:cubicBezTo>
                  <a:cubicBezTo>
                    <a:pt x="130" y="1097"/>
                    <a:pt x="162" y="1164"/>
                    <a:pt x="283" y="1263"/>
                  </a:cubicBezTo>
                  <a:cubicBezTo>
                    <a:pt x="403" y="1361"/>
                    <a:pt x="553" y="1393"/>
                    <a:pt x="665" y="1349"/>
                  </a:cubicBezTo>
                  <a:close/>
                </a:path>
              </a:pathLst>
            </a:custGeom>
            <a:solidFill>
              <a:srgbClr val="FFCC99"/>
            </a:solidFill>
            <a:ln w="9525">
              <a:solidFill>
                <a:srgbClr val="333333"/>
              </a:solidFill>
              <a:round/>
              <a:headEnd/>
              <a:tailEnd/>
            </a:ln>
          </p:spPr>
          <p:txBody>
            <a:bodyPr>
              <a:prstTxWarp prst="textNoShape">
                <a:avLst/>
              </a:prstTxWarp>
            </a:bodyPr>
            <a:lstStyle/>
            <a:p>
              <a:pPr eaLnBrk="0" hangingPunct="0"/>
              <a:endParaRPr lang="en-GB"/>
            </a:p>
          </p:txBody>
        </p:sp>
        <p:sp>
          <p:nvSpPr>
            <p:cNvPr id="11" name="Freeform 12"/>
            <p:cNvSpPr>
              <a:spLocks/>
            </p:cNvSpPr>
            <p:nvPr/>
          </p:nvSpPr>
          <p:spPr bwMode="auto">
            <a:xfrm>
              <a:off x="3338" y="4913"/>
              <a:ext cx="742" cy="1157"/>
            </a:xfrm>
            <a:custGeom>
              <a:avLst/>
              <a:gdLst>
                <a:gd name="T0" fmla="*/ 182 w 742"/>
                <a:gd name="T1" fmla="*/ 0 h 1157"/>
                <a:gd name="T2" fmla="*/ 24 w 742"/>
                <a:gd name="T3" fmla="*/ 691 h 1157"/>
                <a:gd name="T4" fmla="*/ 181 w 742"/>
                <a:gd name="T5" fmla="*/ 1039 h 1157"/>
                <a:gd name="T6" fmla="*/ 348 w 742"/>
                <a:gd name="T7" fmla="*/ 1140 h 1157"/>
                <a:gd name="T8" fmla="*/ 376 w 742"/>
                <a:gd name="T9" fmla="*/ 1145 h 1157"/>
                <a:gd name="T10" fmla="*/ 536 w 742"/>
                <a:gd name="T11" fmla="*/ 1115 h 1157"/>
                <a:gd name="T12" fmla="*/ 670 w 742"/>
                <a:gd name="T13" fmla="*/ 977 h 1157"/>
                <a:gd name="T14" fmla="*/ 701 w 742"/>
                <a:gd name="T15" fmla="*/ 778 h 1157"/>
                <a:gd name="T16" fmla="*/ 424 w 742"/>
                <a:gd name="T17" fmla="*/ 963 h 1157"/>
                <a:gd name="T18" fmla="*/ 217 w 742"/>
                <a:gd name="T19" fmla="*/ 747 h 1157"/>
                <a:gd name="T20" fmla="*/ 216 w 742"/>
                <a:gd name="T21" fmla="*/ 324 h 1157"/>
                <a:gd name="T22" fmla="*/ 334 w 742"/>
                <a:gd name="T23" fmla="*/ 70 h 11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42"/>
                <a:gd name="T37" fmla="*/ 0 h 1157"/>
                <a:gd name="T38" fmla="*/ 742 w 742"/>
                <a:gd name="T39" fmla="*/ 1157 h 11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42" h="1157">
                  <a:moveTo>
                    <a:pt x="182" y="0"/>
                  </a:moveTo>
                  <a:cubicBezTo>
                    <a:pt x="0" y="172"/>
                    <a:pt x="2" y="593"/>
                    <a:pt x="24" y="691"/>
                  </a:cubicBezTo>
                  <a:cubicBezTo>
                    <a:pt x="63" y="882"/>
                    <a:pt x="101" y="977"/>
                    <a:pt x="181" y="1039"/>
                  </a:cubicBezTo>
                  <a:cubicBezTo>
                    <a:pt x="238" y="1114"/>
                    <a:pt x="316" y="1123"/>
                    <a:pt x="348" y="1140"/>
                  </a:cubicBezTo>
                  <a:cubicBezTo>
                    <a:pt x="381" y="1157"/>
                    <a:pt x="345" y="1149"/>
                    <a:pt x="376" y="1145"/>
                  </a:cubicBezTo>
                  <a:cubicBezTo>
                    <a:pt x="407" y="1142"/>
                    <a:pt x="487" y="1143"/>
                    <a:pt x="536" y="1115"/>
                  </a:cubicBezTo>
                  <a:cubicBezTo>
                    <a:pt x="585" y="1087"/>
                    <a:pt x="642" y="1033"/>
                    <a:pt x="670" y="977"/>
                  </a:cubicBezTo>
                  <a:cubicBezTo>
                    <a:pt x="697" y="921"/>
                    <a:pt x="742" y="780"/>
                    <a:pt x="701" y="778"/>
                  </a:cubicBezTo>
                  <a:cubicBezTo>
                    <a:pt x="662" y="833"/>
                    <a:pt x="549" y="974"/>
                    <a:pt x="424" y="963"/>
                  </a:cubicBezTo>
                  <a:cubicBezTo>
                    <a:pt x="338" y="956"/>
                    <a:pt x="283" y="950"/>
                    <a:pt x="217" y="747"/>
                  </a:cubicBezTo>
                  <a:cubicBezTo>
                    <a:pt x="151" y="544"/>
                    <a:pt x="181" y="448"/>
                    <a:pt x="216" y="324"/>
                  </a:cubicBezTo>
                  <a:cubicBezTo>
                    <a:pt x="235" y="212"/>
                    <a:pt x="290" y="135"/>
                    <a:pt x="334" y="70"/>
                  </a:cubicBezTo>
                </a:path>
              </a:pathLst>
            </a:custGeom>
            <a:solidFill>
              <a:srgbClr val="B2B2B2"/>
            </a:solidFill>
            <a:ln w="9525">
              <a:solidFill>
                <a:srgbClr val="333333"/>
              </a:solidFill>
              <a:round/>
              <a:headEnd/>
              <a:tailEnd/>
            </a:ln>
          </p:spPr>
          <p:txBody>
            <a:bodyPr>
              <a:prstTxWarp prst="textNoShape">
                <a:avLst/>
              </a:prstTxWarp>
            </a:bodyPr>
            <a:lstStyle/>
            <a:p>
              <a:pPr eaLnBrk="0" hangingPunct="0"/>
              <a:endParaRPr lang="en-GB"/>
            </a:p>
          </p:txBody>
        </p:sp>
        <p:sp>
          <p:nvSpPr>
            <p:cNvPr id="12" name="Freeform 13"/>
            <p:cNvSpPr>
              <a:spLocks/>
            </p:cNvSpPr>
            <p:nvPr/>
          </p:nvSpPr>
          <p:spPr bwMode="auto">
            <a:xfrm>
              <a:off x="3150" y="4801"/>
              <a:ext cx="1007" cy="1460"/>
            </a:xfrm>
            <a:custGeom>
              <a:avLst/>
              <a:gdLst>
                <a:gd name="T0" fmla="*/ 439 w 1257"/>
                <a:gd name="T1" fmla="*/ 1416 h 1640"/>
                <a:gd name="T2" fmla="*/ 790 w 1257"/>
                <a:gd name="T3" fmla="*/ 1125 h 1640"/>
                <a:gd name="T4" fmla="*/ 836 w 1257"/>
                <a:gd name="T5" fmla="*/ 698 h 1640"/>
                <a:gd name="T6" fmla="*/ 739 w 1257"/>
                <a:gd name="T7" fmla="*/ 468 h 1640"/>
                <a:gd name="T8" fmla="*/ 359 w 1257"/>
                <a:gd name="T9" fmla="*/ 308 h 1640"/>
                <a:gd name="T10" fmla="*/ 46 w 1257"/>
                <a:gd name="T11" fmla="*/ 183 h 1640"/>
                <a:gd name="T12" fmla="*/ 79 w 1257"/>
                <a:gd name="T13" fmla="*/ 0 h 1640"/>
                <a:gd name="T14" fmla="*/ 407 w 1257"/>
                <a:gd name="T15" fmla="*/ 95 h 1640"/>
                <a:gd name="T16" fmla="*/ 862 w 1257"/>
                <a:gd name="T17" fmla="*/ 286 h 1640"/>
                <a:gd name="T18" fmla="*/ 994 w 1257"/>
                <a:gd name="T19" fmla="*/ 709 h 1640"/>
                <a:gd name="T20" fmla="*/ 941 w 1257"/>
                <a:gd name="T21" fmla="*/ 1153 h 1640"/>
                <a:gd name="T22" fmla="*/ 759 w 1257"/>
                <a:gd name="T23" fmla="*/ 1392 h 1640"/>
                <a:gd name="T24" fmla="*/ 439 w 1257"/>
                <a:gd name="T25" fmla="*/ 1416 h 16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57"/>
                <a:gd name="T40" fmla="*/ 0 h 1640"/>
                <a:gd name="T41" fmla="*/ 1257 w 1257"/>
                <a:gd name="T42" fmla="*/ 1640 h 16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57" h="1640">
                  <a:moveTo>
                    <a:pt x="548" y="1591"/>
                  </a:moveTo>
                  <a:cubicBezTo>
                    <a:pt x="795" y="1516"/>
                    <a:pt x="915" y="1413"/>
                    <a:pt x="986" y="1264"/>
                  </a:cubicBezTo>
                  <a:cubicBezTo>
                    <a:pt x="1062" y="1110"/>
                    <a:pt x="1058" y="871"/>
                    <a:pt x="1043" y="784"/>
                  </a:cubicBezTo>
                  <a:cubicBezTo>
                    <a:pt x="1028" y="697"/>
                    <a:pt x="1049" y="688"/>
                    <a:pt x="923" y="526"/>
                  </a:cubicBezTo>
                  <a:cubicBezTo>
                    <a:pt x="797" y="364"/>
                    <a:pt x="565" y="379"/>
                    <a:pt x="448" y="346"/>
                  </a:cubicBezTo>
                  <a:cubicBezTo>
                    <a:pt x="275" y="314"/>
                    <a:pt x="90" y="263"/>
                    <a:pt x="58" y="205"/>
                  </a:cubicBezTo>
                  <a:cubicBezTo>
                    <a:pt x="0" y="103"/>
                    <a:pt x="72" y="19"/>
                    <a:pt x="99" y="0"/>
                  </a:cubicBezTo>
                  <a:cubicBezTo>
                    <a:pt x="185" y="32"/>
                    <a:pt x="346" y="53"/>
                    <a:pt x="508" y="107"/>
                  </a:cubicBezTo>
                  <a:cubicBezTo>
                    <a:pt x="671" y="160"/>
                    <a:pt x="954" y="207"/>
                    <a:pt x="1076" y="321"/>
                  </a:cubicBezTo>
                  <a:cubicBezTo>
                    <a:pt x="1198" y="435"/>
                    <a:pt x="1225" y="633"/>
                    <a:pt x="1241" y="796"/>
                  </a:cubicBezTo>
                  <a:cubicBezTo>
                    <a:pt x="1257" y="959"/>
                    <a:pt x="1224" y="1167"/>
                    <a:pt x="1175" y="1295"/>
                  </a:cubicBezTo>
                  <a:cubicBezTo>
                    <a:pt x="1116" y="1452"/>
                    <a:pt x="1010" y="1510"/>
                    <a:pt x="947" y="1564"/>
                  </a:cubicBezTo>
                  <a:cubicBezTo>
                    <a:pt x="877" y="1619"/>
                    <a:pt x="633" y="1640"/>
                    <a:pt x="548" y="1591"/>
                  </a:cubicBezTo>
                  <a:close/>
                </a:path>
              </a:pathLst>
            </a:custGeom>
            <a:solidFill>
              <a:srgbClr val="FFFFFF"/>
            </a:solidFill>
            <a:ln w="9525">
              <a:solidFill>
                <a:srgbClr val="333333"/>
              </a:solidFill>
              <a:round/>
              <a:headEnd/>
              <a:tailEnd/>
            </a:ln>
          </p:spPr>
          <p:txBody>
            <a:bodyPr>
              <a:prstTxWarp prst="textNoShape">
                <a:avLst/>
              </a:prstTxWarp>
            </a:bodyPr>
            <a:lstStyle/>
            <a:p>
              <a:pPr eaLnBrk="0" hangingPunct="0"/>
              <a:endParaRPr lang="en-GB"/>
            </a:p>
          </p:txBody>
        </p:sp>
        <p:sp>
          <p:nvSpPr>
            <p:cNvPr id="13" name="Freeform 14"/>
            <p:cNvSpPr>
              <a:spLocks/>
            </p:cNvSpPr>
            <p:nvPr/>
          </p:nvSpPr>
          <p:spPr bwMode="auto">
            <a:xfrm>
              <a:off x="3441" y="2943"/>
              <a:ext cx="1936" cy="1361"/>
            </a:xfrm>
            <a:custGeom>
              <a:avLst/>
              <a:gdLst>
                <a:gd name="T0" fmla="*/ 34 w 1523"/>
                <a:gd name="T1" fmla="*/ 1116 h 1121"/>
                <a:gd name="T2" fmla="*/ 252 w 1523"/>
                <a:gd name="T3" fmla="*/ 988 h 1121"/>
                <a:gd name="T4" fmla="*/ 825 w 1523"/>
                <a:gd name="T5" fmla="*/ 612 h 1121"/>
                <a:gd name="T6" fmla="*/ 1766 w 1523"/>
                <a:gd name="T7" fmla="*/ 0 h 1121"/>
                <a:gd name="T8" fmla="*/ 1926 w 1523"/>
                <a:gd name="T9" fmla="*/ 178 h 1121"/>
                <a:gd name="T10" fmla="*/ 933 w 1523"/>
                <a:gd name="T11" fmla="*/ 829 h 1121"/>
                <a:gd name="T12" fmla="*/ 150 w 1523"/>
                <a:gd name="T13" fmla="*/ 1314 h 1121"/>
                <a:gd name="T14" fmla="*/ 34 w 1523"/>
                <a:gd name="T15" fmla="*/ 1116 h 1121"/>
                <a:gd name="T16" fmla="*/ 0 60000 65536"/>
                <a:gd name="T17" fmla="*/ 0 60000 65536"/>
                <a:gd name="T18" fmla="*/ 0 60000 65536"/>
                <a:gd name="T19" fmla="*/ 0 60000 65536"/>
                <a:gd name="T20" fmla="*/ 0 60000 65536"/>
                <a:gd name="T21" fmla="*/ 0 60000 65536"/>
                <a:gd name="T22" fmla="*/ 0 60000 65536"/>
                <a:gd name="T23" fmla="*/ 0 60000 65536"/>
                <a:gd name="T24" fmla="*/ 0 w 1523"/>
                <a:gd name="T25" fmla="*/ 0 h 1121"/>
                <a:gd name="T26" fmla="*/ 1523 w 1523"/>
                <a:gd name="T27" fmla="*/ 1121 h 1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3" h="1121">
                  <a:moveTo>
                    <a:pt x="27" y="919"/>
                  </a:moveTo>
                  <a:cubicBezTo>
                    <a:pt x="111" y="879"/>
                    <a:pt x="94" y="883"/>
                    <a:pt x="198" y="814"/>
                  </a:cubicBezTo>
                  <a:cubicBezTo>
                    <a:pt x="303" y="745"/>
                    <a:pt x="451" y="640"/>
                    <a:pt x="649" y="504"/>
                  </a:cubicBezTo>
                  <a:cubicBezTo>
                    <a:pt x="805" y="404"/>
                    <a:pt x="1339" y="4"/>
                    <a:pt x="1389" y="0"/>
                  </a:cubicBezTo>
                  <a:cubicBezTo>
                    <a:pt x="1366" y="135"/>
                    <a:pt x="1523" y="112"/>
                    <a:pt x="1515" y="147"/>
                  </a:cubicBezTo>
                  <a:cubicBezTo>
                    <a:pt x="1434" y="196"/>
                    <a:pt x="967" y="527"/>
                    <a:pt x="734" y="683"/>
                  </a:cubicBezTo>
                  <a:cubicBezTo>
                    <a:pt x="501" y="839"/>
                    <a:pt x="235" y="1044"/>
                    <a:pt x="118" y="1082"/>
                  </a:cubicBezTo>
                  <a:cubicBezTo>
                    <a:pt x="0" y="1121"/>
                    <a:pt x="10" y="1001"/>
                    <a:pt x="27" y="919"/>
                  </a:cubicBezTo>
                  <a:close/>
                </a:path>
              </a:pathLst>
            </a:custGeom>
            <a:solidFill>
              <a:srgbClr val="FFCC99"/>
            </a:solidFill>
            <a:ln w="9525">
              <a:solidFill>
                <a:srgbClr val="333333"/>
              </a:solidFill>
              <a:round/>
              <a:headEnd/>
              <a:tailEnd/>
            </a:ln>
          </p:spPr>
          <p:txBody>
            <a:bodyPr>
              <a:prstTxWarp prst="textNoShape">
                <a:avLst/>
              </a:prstTxWarp>
            </a:bodyPr>
            <a:lstStyle/>
            <a:p>
              <a:pPr eaLnBrk="0" hangingPunct="0"/>
              <a:endParaRPr lang="en-GB"/>
            </a:p>
          </p:txBody>
        </p:sp>
        <p:sp>
          <p:nvSpPr>
            <p:cNvPr id="14" name="Freeform 15"/>
            <p:cNvSpPr>
              <a:spLocks/>
            </p:cNvSpPr>
            <p:nvPr/>
          </p:nvSpPr>
          <p:spPr bwMode="auto">
            <a:xfrm rot="-448451">
              <a:off x="3193" y="4459"/>
              <a:ext cx="1017" cy="755"/>
            </a:xfrm>
            <a:custGeom>
              <a:avLst/>
              <a:gdLst>
                <a:gd name="T0" fmla="*/ 832 w 1245"/>
                <a:gd name="T1" fmla="*/ 755 h 536"/>
                <a:gd name="T2" fmla="*/ 688 w 1245"/>
                <a:gd name="T3" fmla="*/ 603 h 536"/>
                <a:gd name="T4" fmla="*/ 198 w 1245"/>
                <a:gd name="T5" fmla="*/ 358 h 536"/>
                <a:gd name="T6" fmla="*/ 4 w 1245"/>
                <a:gd name="T7" fmla="*/ 169 h 536"/>
                <a:gd name="T8" fmla="*/ 104 w 1245"/>
                <a:gd name="T9" fmla="*/ 0 h 536"/>
                <a:gd name="T10" fmla="*/ 272 w 1245"/>
                <a:gd name="T11" fmla="*/ 94 h 536"/>
                <a:gd name="T12" fmla="*/ 924 w 1245"/>
                <a:gd name="T13" fmla="*/ 449 h 536"/>
                <a:gd name="T14" fmla="*/ 832 w 1245"/>
                <a:gd name="T15" fmla="*/ 755 h 536"/>
                <a:gd name="T16" fmla="*/ 0 60000 65536"/>
                <a:gd name="T17" fmla="*/ 0 60000 65536"/>
                <a:gd name="T18" fmla="*/ 0 60000 65536"/>
                <a:gd name="T19" fmla="*/ 0 60000 65536"/>
                <a:gd name="T20" fmla="*/ 0 60000 65536"/>
                <a:gd name="T21" fmla="*/ 0 60000 65536"/>
                <a:gd name="T22" fmla="*/ 0 60000 65536"/>
                <a:gd name="T23" fmla="*/ 0 60000 65536"/>
                <a:gd name="T24" fmla="*/ 0 w 1245"/>
                <a:gd name="T25" fmla="*/ 0 h 536"/>
                <a:gd name="T26" fmla="*/ 1245 w 1245"/>
                <a:gd name="T27" fmla="*/ 536 h 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5" h="536">
                  <a:moveTo>
                    <a:pt x="1019" y="536"/>
                  </a:moveTo>
                  <a:cubicBezTo>
                    <a:pt x="922" y="492"/>
                    <a:pt x="971" y="475"/>
                    <a:pt x="842" y="428"/>
                  </a:cubicBezTo>
                  <a:cubicBezTo>
                    <a:pt x="713" y="381"/>
                    <a:pt x="382" y="306"/>
                    <a:pt x="242" y="254"/>
                  </a:cubicBezTo>
                  <a:cubicBezTo>
                    <a:pt x="40" y="191"/>
                    <a:pt x="11" y="163"/>
                    <a:pt x="5" y="120"/>
                  </a:cubicBezTo>
                  <a:cubicBezTo>
                    <a:pt x="0" y="56"/>
                    <a:pt x="93" y="17"/>
                    <a:pt x="127" y="0"/>
                  </a:cubicBezTo>
                  <a:cubicBezTo>
                    <a:pt x="229" y="37"/>
                    <a:pt x="165" y="13"/>
                    <a:pt x="333" y="67"/>
                  </a:cubicBezTo>
                  <a:cubicBezTo>
                    <a:pt x="500" y="120"/>
                    <a:pt x="1017" y="241"/>
                    <a:pt x="1131" y="319"/>
                  </a:cubicBezTo>
                  <a:cubicBezTo>
                    <a:pt x="1245" y="397"/>
                    <a:pt x="1102" y="496"/>
                    <a:pt x="1019" y="536"/>
                  </a:cubicBezTo>
                  <a:close/>
                </a:path>
              </a:pathLst>
            </a:custGeom>
            <a:solidFill>
              <a:srgbClr val="B2B2B2"/>
            </a:solidFill>
            <a:ln w="9525">
              <a:solidFill>
                <a:srgbClr val="333333"/>
              </a:solidFill>
              <a:round/>
              <a:headEnd/>
              <a:tailEnd/>
            </a:ln>
          </p:spPr>
          <p:txBody>
            <a:bodyPr>
              <a:prstTxWarp prst="textNoShape">
                <a:avLst/>
              </a:prstTxWarp>
            </a:bodyPr>
            <a:lstStyle/>
            <a:p>
              <a:pPr eaLnBrk="0" hangingPunct="0"/>
              <a:endParaRPr lang="en-GB"/>
            </a:p>
          </p:txBody>
        </p:sp>
        <p:sp>
          <p:nvSpPr>
            <p:cNvPr id="15" name="Freeform 16"/>
            <p:cNvSpPr>
              <a:spLocks/>
            </p:cNvSpPr>
            <p:nvPr/>
          </p:nvSpPr>
          <p:spPr bwMode="auto">
            <a:xfrm rot="4951549">
              <a:off x="3335" y="4010"/>
              <a:ext cx="729" cy="1022"/>
            </a:xfrm>
            <a:custGeom>
              <a:avLst/>
              <a:gdLst>
                <a:gd name="T0" fmla="*/ 729 w 1726"/>
                <a:gd name="T1" fmla="*/ 157 h 1378"/>
                <a:gd name="T2" fmla="*/ 621 w 1726"/>
                <a:gd name="T3" fmla="*/ 334 h 1378"/>
                <a:gd name="T4" fmla="*/ 370 w 1726"/>
                <a:gd name="T5" fmla="*/ 825 h 1378"/>
                <a:gd name="T6" fmla="*/ 174 w 1726"/>
                <a:gd name="T7" fmla="*/ 1018 h 1378"/>
                <a:gd name="T8" fmla="*/ 0 w 1726"/>
                <a:gd name="T9" fmla="*/ 918 h 1378"/>
                <a:gd name="T10" fmla="*/ 97 w 1726"/>
                <a:gd name="T11" fmla="*/ 751 h 1378"/>
                <a:gd name="T12" fmla="*/ 463 w 1726"/>
                <a:gd name="T13" fmla="*/ 99 h 1378"/>
                <a:gd name="T14" fmla="*/ 729 w 1726"/>
                <a:gd name="T15" fmla="*/ 157 h 1378"/>
                <a:gd name="T16" fmla="*/ 0 60000 65536"/>
                <a:gd name="T17" fmla="*/ 0 60000 65536"/>
                <a:gd name="T18" fmla="*/ 0 60000 65536"/>
                <a:gd name="T19" fmla="*/ 0 60000 65536"/>
                <a:gd name="T20" fmla="*/ 0 60000 65536"/>
                <a:gd name="T21" fmla="*/ 0 60000 65536"/>
                <a:gd name="T22" fmla="*/ 0 60000 65536"/>
                <a:gd name="T23" fmla="*/ 0 60000 65536"/>
                <a:gd name="T24" fmla="*/ 0 w 1726"/>
                <a:gd name="T25" fmla="*/ 0 h 1378"/>
                <a:gd name="T26" fmla="*/ 1726 w 1726"/>
                <a:gd name="T27" fmla="*/ 1378 h 13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26" h="1378">
                  <a:moveTo>
                    <a:pt x="1726" y="212"/>
                  </a:moveTo>
                  <a:cubicBezTo>
                    <a:pt x="1573" y="319"/>
                    <a:pt x="1613" y="301"/>
                    <a:pt x="1471" y="451"/>
                  </a:cubicBezTo>
                  <a:cubicBezTo>
                    <a:pt x="1329" y="601"/>
                    <a:pt x="1051" y="958"/>
                    <a:pt x="875" y="1112"/>
                  </a:cubicBezTo>
                  <a:cubicBezTo>
                    <a:pt x="656" y="1334"/>
                    <a:pt x="559" y="1366"/>
                    <a:pt x="413" y="1373"/>
                  </a:cubicBezTo>
                  <a:cubicBezTo>
                    <a:pt x="193" y="1378"/>
                    <a:pt x="58" y="1276"/>
                    <a:pt x="0" y="1238"/>
                  </a:cubicBezTo>
                  <a:cubicBezTo>
                    <a:pt x="127" y="1126"/>
                    <a:pt x="46" y="1196"/>
                    <a:pt x="229" y="1012"/>
                  </a:cubicBezTo>
                  <a:cubicBezTo>
                    <a:pt x="412" y="828"/>
                    <a:pt x="847" y="266"/>
                    <a:pt x="1096" y="133"/>
                  </a:cubicBezTo>
                  <a:cubicBezTo>
                    <a:pt x="1345" y="0"/>
                    <a:pt x="1588" y="121"/>
                    <a:pt x="1726" y="212"/>
                  </a:cubicBezTo>
                  <a:close/>
                </a:path>
              </a:pathLst>
            </a:custGeom>
            <a:solidFill>
              <a:srgbClr val="FFCC99"/>
            </a:solidFill>
            <a:ln w="9525">
              <a:solidFill>
                <a:srgbClr val="333333"/>
              </a:solidFill>
              <a:round/>
              <a:headEnd/>
              <a:tailEnd/>
            </a:ln>
          </p:spPr>
          <p:txBody>
            <a:bodyPr>
              <a:prstTxWarp prst="textNoShape">
                <a:avLst/>
              </a:prstTxWarp>
            </a:bodyPr>
            <a:lstStyle/>
            <a:p>
              <a:pPr eaLnBrk="0" hangingPunct="0"/>
              <a:endParaRPr lang="en-GB"/>
            </a:p>
          </p:txBody>
        </p:sp>
        <p:sp>
          <p:nvSpPr>
            <p:cNvPr id="16" name="Freeform 17"/>
            <p:cNvSpPr>
              <a:spLocks/>
            </p:cNvSpPr>
            <p:nvPr/>
          </p:nvSpPr>
          <p:spPr bwMode="auto">
            <a:xfrm rot="-5848451">
              <a:off x="3341" y="3713"/>
              <a:ext cx="769" cy="1022"/>
            </a:xfrm>
            <a:custGeom>
              <a:avLst/>
              <a:gdLst>
                <a:gd name="T0" fmla="*/ 0 w 611"/>
                <a:gd name="T1" fmla="*/ 865 h 1531"/>
                <a:gd name="T2" fmla="*/ 108 w 611"/>
                <a:gd name="T3" fmla="*/ 688 h 1531"/>
                <a:gd name="T4" fmla="*/ 364 w 611"/>
                <a:gd name="T5" fmla="*/ 198 h 1531"/>
                <a:gd name="T6" fmla="*/ 563 w 611"/>
                <a:gd name="T7" fmla="*/ 3 h 1531"/>
                <a:gd name="T8" fmla="*/ 769 w 611"/>
                <a:gd name="T9" fmla="*/ 54 h 1531"/>
                <a:gd name="T10" fmla="*/ 642 w 611"/>
                <a:gd name="T11" fmla="*/ 272 h 1531"/>
                <a:gd name="T12" fmla="*/ 271 w 611"/>
                <a:gd name="T13" fmla="*/ 924 h 1531"/>
                <a:gd name="T14" fmla="*/ 0 w 611"/>
                <a:gd name="T15" fmla="*/ 865 h 1531"/>
                <a:gd name="T16" fmla="*/ 0 60000 65536"/>
                <a:gd name="T17" fmla="*/ 0 60000 65536"/>
                <a:gd name="T18" fmla="*/ 0 60000 65536"/>
                <a:gd name="T19" fmla="*/ 0 60000 65536"/>
                <a:gd name="T20" fmla="*/ 0 60000 65536"/>
                <a:gd name="T21" fmla="*/ 0 60000 65536"/>
                <a:gd name="T22" fmla="*/ 0 60000 65536"/>
                <a:gd name="T23" fmla="*/ 0 60000 65536"/>
                <a:gd name="T24" fmla="*/ 0 w 611"/>
                <a:gd name="T25" fmla="*/ 0 h 1531"/>
                <a:gd name="T26" fmla="*/ 611 w 611"/>
                <a:gd name="T27" fmla="*/ 1531 h 15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1" h="1531">
                  <a:moveTo>
                    <a:pt x="0" y="1296"/>
                  </a:moveTo>
                  <a:cubicBezTo>
                    <a:pt x="53" y="1177"/>
                    <a:pt x="38" y="1197"/>
                    <a:pt x="86" y="1030"/>
                  </a:cubicBezTo>
                  <a:cubicBezTo>
                    <a:pt x="134" y="863"/>
                    <a:pt x="229" y="466"/>
                    <a:pt x="289" y="296"/>
                  </a:cubicBezTo>
                  <a:cubicBezTo>
                    <a:pt x="364" y="48"/>
                    <a:pt x="398" y="13"/>
                    <a:pt x="447" y="5"/>
                  </a:cubicBezTo>
                  <a:cubicBezTo>
                    <a:pt x="522" y="0"/>
                    <a:pt x="582" y="48"/>
                    <a:pt x="611" y="81"/>
                  </a:cubicBezTo>
                  <a:cubicBezTo>
                    <a:pt x="573" y="206"/>
                    <a:pt x="576" y="190"/>
                    <a:pt x="510" y="407"/>
                  </a:cubicBezTo>
                  <a:cubicBezTo>
                    <a:pt x="444" y="624"/>
                    <a:pt x="299" y="1235"/>
                    <a:pt x="215" y="1384"/>
                  </a:cubicBezTo>
                  <a:cubicBezTo>
                    <a:pt x="130" y="1531"/>
                    <a:pt x="47" y="1396"/>
                    <a:pt x="0" y="1296"/>
                  </a:cubicBezTo>
                  <a:close/>
                </a:path>
              </a:pathLst>
            </a:custGeom>
            <a:solidFill>
              <a:srgbClr val="FFFFFF"/>
            </a:solidFill>
            <a:ln w="9525">
              <a:solidFill>
                <a:srgbClr val="333333"/>
              </a:solidFill>
              <a:round/>
              <a:headEnd/>
              <a:tailEnd/>
            </a:ln>
          </p:spPr>
          <p:txBody>
            <a:bodyPr>
              <a:prstTxWarp prst="textNoShape">
                <a:avLst/>
              </a:prstTxWarp>
            </a:bodyPr>
            <a:lstStyle/>
            <a:p>
              <a:pPr eaLnBrk="0" hangingPunct="0"/>
              <a:endParaRPr lang="en-GB"/>
            </a:p>
          </p:txBody>
        </p:sp>
        <p:sp>
          <p:nvSpPr>
            <p:cNvPr id="17" name="WordArt 18"/>
            <p:cNvSpPr>
              <a:spLocks noChangeArrowheads="1" noChangeShapeType="1" noTextEdit="1"/>
            </p:cNvSpPr>
            <p:nvPr/>
          </p:nvSpPr>
          <p:spPr bwMode="auto">
            <a:xfrm rot="-2006246">
              <a:off x="3846" y="3431"/>
              <a:ext cx="1411" cy="188"/>
            </a:xfrm>
            <a:prstGeom prst="rect">
              <a:avLst/>
            </a:prstGeom>
          </p:spPr>
          <p:txBody>
            <a:bodyPr wrap="none" fromWordArt="1">
              <a:prstTxWarp prst="textSlantUp">
                <a:avLst>
                  <a:gd name="adj" fmla="val 0"/>
                </a:avLst>
              </a:prstTxWarp>
            </a:bodyPr>
            <a:lstStyle/>
            <a:p>
              <a:pPr algn="ctr"/>
              <a:r>
                <a:rPr lang="en-US" sz="1000" kern="10" dirty="0">
                  <a:ln w="9525">
                    <a:solidFill>
                      <a:srgbClr val="333333"/>
                    </a:solidFill>
                    <a:round/>
                    <a:headEnd/>
                    <a:tailEnd/>
                  </a:ln>
                  <a:solidFill>
                    <a:srgbClr val="000000"/>
                  </a:solidFill>
                  <a:latin typeface="Corbel"/>
                  <a:ea typeface="Corbel"/>
                  <a:cs typeface="Corbel"/>
                </a:rPr>
                <a:t>Responses</a:t>
              </a:r>
              <a:endParaRPr lang="en-GB" sz="1000" kern="10" dirty="0">
                <a:ln w="9525">
                  <a:solidFill>
                    <a:srgbClr val="333333"/>
                  </a:solidFill>
                  <a:round/>
                  <a:headEnd/>
                  <a:tailEnd/>
                </a:ln>
                <a:solidFill>
                  <a:srgbClr val="000000"/>
                </a:solidFill>
                <a:latin typeface="Corbel"/>
                <a:ea typeface="Corbel"/>
                <a:cs typeface="Corbel"/>
              </a:endParaRPr>
            </a:p>
          </p:txBody>
        </p:sp>
        <p:sp>
          <p:nvSpPr>
            <p:cNvPr id="18" name="WordArt 19"/>
            <p:cNvSpPr>
              <a:spLocks noChangeArrowheads="1" noChangeShapeType="1" noTextEdit="1"/>
            </p:cNvSpPr>
            <p:nvPr/>
          </p:nvSpPr>
          <p:spPr bwMode="auto">
            <a:xfrm rot="1284045">
              <a:off x="2450" y="3442"/>
              <a:ext cx="719" cy="228"/>
            </a:xfrm>
            <a:prstGeom prst="rect">
              <a:avLst/>
            </a:prstGeom>
          </p:spPr>
          <p:txBody>
            <a:bodyPr wrap="none" fromWordArt="1">
              <a:prstTxWarp prst="textSlantUp">
                <a:avLst>
                  <a:gd name="adj" fmla="val 0"/>
                </a:avLst>
              </a:prstTxWarp>
            </a:bodyPr>
            <a:lstStyle/>
            <a:p>
              <a:pPr algn="ctr"/>
              <a:r>
                <a:rPr lang="en-US" sz="1000" kern="10" dirty="0">
                  <a:ln w="9525">
                    <a:solidFill>
                      <a:srgbClr val="333333"/>
                    </a:solidFill>
                    <a:round/>
                    <a:headEnd/>
                    <a:tailEnd/>
                  </a:ln>
                  <a:solidFill>
                    <a:srgbClr val="000000"/>
                  </a:solidFill>
                  <a:latin typeface="Corbel"/>
                  <a:ea typeface="Corbel"/>
                  <a:cs typeface="Corbel"/>
                </a:rPr>
                <a:t>Gaps</a:t>
              </a:r>
              <a:endParaRPr lang="en-GB" sz="1000" kern="10" dirty="0">
                <a:ln w="9525">
                  <a:solidFill>
                    <a:srgbClr val="333333"/>
                  </a:solidFill>
                  <a:round/>
                  <a:headEnd/>
                  <a:tailEnd/>
                </a:ln>
                <a:solidFill>
                  <a:srgbClr val="000000"/>
                </a:solidFill>
                <a:latin typeface="Corbel"/>
                <a:ea typeface="Corbel"/>
                <a:cs typeface="Corbel"/>
              </a:endParaRPr>
            </a:p>
          </p:txBody>
        </p:sp>
        <p:sp>
          <p:nvSpPr>
            <p:cNvPr id="19" name="WordArt 20"/>
            <p:cNvSpPr>
              <a:spLocks noChangeArrowheads="1" noChangeShapeType="1" noTextEdit="1"/>
            </p:cNvSpPr>
            <p:nvPr/>
          </p:nvSpPr>
          <p:spPr bwMode="auto">
            <a:xfrm rot="-4335817">
              <a:off x="3149" y="2682"/>
              <a:ext cx="1242" cy="172"/>
            </a:xfrm>
            <a:prstGeom prst="rect">
              <a:avLst/>
            </a:prstGeom>
          </p:spPr>
          <p:txBody>
            <a:bodyPr wrap="none" fromWordArt="1">
              <a:prstTxWarp prst="textSlantUp">
                <a:avLst>
                  <a:gd name="adj" fmla="val 0"/>
                </a:avLst>
              </a:prstTxWarp>
            </a:bodyPr>
            <a:lstStyle/>
            <a:p>
              <a:pPr algn="ctr"/>
              <a:r>
                <a:rPr lang="en-US" sz="1000" kern="10" dirty="0">
                  <a:ln w="9525">
                    <a:solidFill>
                      <a:srgbClr val="333333"/>
                    </a:solidFill>
                    <a:round/>
                    <a:headEnd/>
                    <a:tailEnd/>
                  </a:ln>
                  <a:solidFill>
                    <a:srgbClr val="000000"/>
                  </a:solidFill>
                  <a:latin typeface="Corbel"/>
                  <a:ea typeface="Corbel"/>
                  <a:cs typeface="Corbel"/>
                </a:rPr>
                <a:t>Markets</a:t>
              </a:r>
              <a:endParaRPr lang="en-GB" sz="1000" kern="10" dirty="0">
                <a:ln w="9525">
                  <a:solidFill>
                    <a:srgbClr val="333333"/>
                  </a:solidFill>
                  <a:round/>
                  <a:headEnd/>
                  <a:tailEnd/>
                </a:ln>
                <a:solidFill>
                  <a:srgbClr val="000000"/>
                </a:solidFill>
                <a:latin typeface="Corbel"/>
                <a:ea typeface="Corbel"/>
                <a:cs typeface="Corbel"/>
              </a:endParaRPr>
            </a:p>
          </p:txBody>
        </p:sp>
        <p:sp>
          <p:nvSpPr>
            <p:cNvPr id="20" name="WordArt 21"/>
            <p:cNvSpPr>
              <a:spLocks noChangeArrowheads="1" noChangeShapeType="1" noTextEdit="1"/>
            </p:cNvSpPr>
            <p:nvPr/>
          </p:nvSpPr>
          <p:spPr bwMode="auto">
            <a:xfrm>
              <a:off x="2503" y="6832"/>
              <a:ext cx="2418" cy="894"/>
            </a:xfrm>
            <a:prstGeom prst="rect">
              <a:avLst/>
            </a:prstGeom>
          </p:spPr>
          <p:txBody>
            <a:bodyPr wrap="none" fromWordArt="1">
              <a:prstTxWarp prst="textCanDown">
                <a:avLst>
                  <a:gd name="adj" fmla="val 19046"/>
                </a:avLst>
              </a:prstTxWarp>
            </a:bodyPr>
            <a:lstStyle/>
            <a:p>
              <a:pPr algn="ctr"/>
              <a:r>
                <a:rPr lang="en-US" sz="1000" kern="10" dirty="0" err="1" smtClean="0">
                  <a:ln w="9525">
                    <a:solidFill>
                      <a:srgbClr val="000000"/>
                    </a:solidFill>
                    <a:round/>
                    <a:headEnd/>
                    <a:tailEnd/>
                  </a:ln>
                  <a:solidFill>
                    <a:srgbClr val="000000"/>
                  </a:solidFill>
                  <a:latin typeface="Corbel"/>
                  <a:ea typeface="Corbel"/>
                  <a:cs typeface="Corbel"/>
                </a:rPr>
                <a:t>Programme</a:t>
              </a:r>
              <a:r>
                <a:rPr lang="en-US" sz="1000" kern="10" dirty="0" smtClean="0">
                  <a:ln w="9525">
                    <a:solidFill>
                      <a:srgbClr val="000000"/>
                    </a:solidFill>
                    <a:round/>
                    <a:headEnd/>
                    <a:tailEnd/>
                  </a:ln>
                  <a:solidFill>
                    <a:srgbClr val="000000"/>
                  </a:solidFill>
                  <a:latin typeface="Corbel"/>
                  <a:ea typeface="Corbel"/>
                  <a:cs typeface="Corbel"/>
                </a:rPr>
                <a:t> </a:t>
              </a:r>
              <a:r>
                <a:rPr lang="en-US" sz="1000" kern="10" dirty="0">
                  <a:ln w="9525">
                    <a:solidFill>
                      <a:srgbClr val="000000"/>
                    </a:solidFill>
                    <a:round/>
                    <a:headEnd/>
                    <a:tailEnd/>
                  </a:ln>
                  <a:solidFill>
                    <a:srgbClr val="000000"/>
                  </a:solidFill>
                  <a:latin typeface="Corbel"/>
                  <a:ea typeface="Corbel"/>
                  <a:cs typeface="Corbel"/>
                </a:rPr>
                <a:t>Options</a:t>
              </a:r>
            </a:p>
            <a:p>
              <a:pPr algn="ctr"/>
              <a:r>
                <a:rPr lang="en-US" sz="1000" kern="10" dirty="0" smtClean="0">
                  <a:ln w="9525">
                    <a:solidFill>
                      <a:srgbClr val="000000"/>
                    </a:solidFill>
                    <a:round/>
                    <a:headEnd/>
                    <a:tailEnd/>
                  </a:ln>
                  <a:solidFill>
                    <a:srgbClr val="000000"/>
                  </a:solidFill>
                  <a:latin typeface="Corbel"/>
                  <a:ea typeface="Corbel"/>
                  <a:cs typeface="Corbel"/>
                </a:rPr>
                <a:t>and</a:t>
              </a:r>
              <a:endParaRPr lang="en-US" sz="1000" kern="10" dirty="0">
                <a:ln w="9525">
                  <a:solidFill>
                    <a:srgbClr val="000000"/>
                  </a:solidFill>
                  <a:round/>
                  <a:headEnd/>
                  <a:tailEnd/>
                </a:ln>
                <a:solidFill>
                  <a:srgbClr val="000000"/>
                </a:solidFill>
                <a:latin typeface="Corbel"/>
                <a:ea typeface="Corbel"/>
                <a:cs typeface="Corbel"/>
              </a:endParaRPr>
            </a:p>
            <a:p>
              <a:pPr algn="ctr"/>
              <a:r>
                <a:rPr lang="en-US" sz="1000" kern="10" dirty="0">
                  <a:ln w="9525">
                    <a:solidFill>
                      <a:srgbClr val="000000"/>
                    </a:solidFill>
                    <a:round/>
                    <a:headEnd/>
                    <a:tailEnd/>
                  </a:ln>
                  <a:solidFill>
                    <a:srgbClr val="000000"/>
                  </a:solidFill>
                  <a:latin typeface="Corbel"/>
                  <a:ea typeface="Corbel"/>
                  <a:cs typeface="Corbel"/>
                </a:rPr>
                <a:t>Recommendations</a:t>
              </a:r>
              <a:endParaRPr lang="en-GB" sz="1000" kern="10" dirty="0">
                <a:ln w="9525">
                  <a:solidFill>
                    <a:srgbClr val="000000"/>
                  </a:solidFill>
                  <a:round/>
                  <a:headEnd/>
                  <a:tailEnd/>
                </a:ln>
                <a:solidFill>
                  <a:srgbClr val="000000"/>
                </a:solidFill>
                <a:latin typeface="Corbel"/>
                <a:ea typeface="Corbel"/>
                <a:cs typeface="Corbel"/>
              </a:endParaRPr>
            </a:p>
          </p:txBody>
        </p:sp>
        <p:sp>
          <p:nvSpPr>
            <p:cNvPr id="21" name="Freeform 22"/>
            <p:cNvSpPr>
              <a:spLocks/>
            </p:cNvSpPr>
            <p:nvPr/>
          </p:nvSpPr>
          <p:spPr bwMode="auto">
            <a:xfrm>
              <a:off x="3594" y="5668"/>
              <a:ext cx="1116" cy="1103"/>
            </a:xfrm>
            <a:custGeom>
              <a:avLst/>
              <a:gdLst>
                <a:gd name="T0" fmla="*/ 0 w 1116"/>
                <a:gd name="T1" fmla="*/ 83 h 1103"/>
                <a:gd name="T2" fmla="*/ 465 w 1116"/>
                <a:gd name="T3" fmla="*/ 170 h 1103"/>
                <a:gd name="T4" fmla="*/ 1116 w 1116"/>
                <a:gd name="T5" fmla="*/ 1103 h 1103"/>
                <a:gd name="T6" fmla="*/ 0 60000 65536"/>
                <a:gd name="T7" fmla="*/ 0 60000 65536"/>
                <a:gd name="T8" fmla="*/ 0 60000 65536"/>
                <a:gd name="T9" fmla="*/ 0 w 1116"/>
                <a:gd name="T10" fmla="*/ 0 h 1103"/>
                <a:gd name="T11" fmla="*/ 1116 w 1116"/>
                <a:gd name="T12" fmla="*/ 1103 h 1103"/>
              </a:gdLst>
              <a:ahLst/>
              <a:cxnLst>
                <a:cxn ang="T6">
                  <a:pos x="T0" y="T1"/>
                </a:cxn>
                <a:cxn ang="T7">
                  <a:pos x="T2" y="T3"/>
                </a:cxn>
                <a:cxn ang="T8">
                  <a:pos x="T4" y="T5"/>
                </a:cxn>
              </a:cxnLst>
              <a:rect l="T9" t="T10" r="T11" b="T12"/>
              <a:pathLst>
                <a:path w="1116" h="1103">
                  <a:moveTo>
                    <a:pt x="0" y="83"/>
                  </a:moveTo>
                  <a:cubicBezTo>
                    <a:pt x="95" y="14"/>
                    <a:pt x="279" y="0"/>
                    <a:pt x="465" y="170"/>
                  </a:cubicBezTo>
                  <a:cubicBezTo>
                    <a:pt x="651" y="340"/>
                    <a:pt x="1047" y="896"/>
                    <a:pt x="1116" y="1103"/>
                  </a:cubicBezTo>
                </a:path>
              </a:pathLst>
            </a:custGeom>
            <a:noFill/>
            <a:ln w="152400">
              <a:solidFill>
                <a:srgbClr val="333333"/>
              </a:solidFill>
              <a:round/>
              <a:headEnd/>
              <a:tailEnd/>
            </a:ln>
          </p:spPr>
          <p:txBody>
            <a:bodyPr>
              <a:prstTxWarp prst="textNoShape">
                <a:avLst/>
              </a:prstTxWarp>
            </a:bodyPr>
            <a:lstStyle/>
            <a:p>
              <a:pPr eaLnBrk="0" hangingPunct="0"/>
              <a:endParaRPr lang="en-GB"/>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94909620"/>
      </p:ext>
    </p:extLst>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Title 1"/>
          <p:cNvSpPr>
            <a:spLocks noGrp="1"/>
          </p:cNvSpPr>
          <p:nvPr>
            <p:ph type="title"/>
          </p:nvPr>
        </p:nvSpPr>
        <p:spPr>
          <a:xfrm>
            <a:off x="304800" y="308096"/>
            <a:ext cx="8534400" cy="990600"/>
          </a:xfrm>
        </p:spPr>
        <p:txBody>
          <a:bodyPr/>
          <a:lstStyle/>
          <a:p>
            <a:r>
              <a:rPr lang="en-GB" dirty="0" smtClean="0">
                <a:ea typeface="ＭＳ Ｐゴシック" charset="-128"/>
                <a:cs typeface="ＭＳ Ｐゴシック" charset="-128"/>
              </a:rPr>
              <a:t>Key points</a:t>
            </a:r>
          </a:p>
        </p:txBody>
      </p:sp>
      <p:sp>
        <p:nvSpPr>
          <p:cNvPr id="64515" name="Content Placeholder 2"/>
          <p:cNvSpPr>
            <a:spLocks noGrp="1"/>
          </p:cNvSpPr>
          <p:nvPr>
            <p:ph idx="1"/>
          </p:nvPr>
        </p:nvSpPr>
        <p:spPr>
          <a:xfrm>
            <a:off x="304800" y="1457996"/>
            <a:ext cx="8534400" cy="5460999"/>
          </a:xfrm>
        </p:spPr>
        <p:txBody>
          <a:bodyPr>
            <a:normAutofit fontScale="92500" lnSpcReduction="20000"/>
          </a:bodyPr>
          <a:lstStyle/>
          <a:p>
            <a:pPr marL="514350" indent="-514350">
              <a:spcAft>
                <a:spcPts val="2400"/>
              </a:spcAft>
            </a:pPr>
            <a:r>
              <a:rPr lang="en-GB" dirty="0" smtClean="0">
                <a:ea typeface="ＭＳ Ｐゴシック" charset="-128"/>
                <a:cs typeface="ＭＳ Ｐゴシック" charset="-128"/>
              </a:rPr>
              <a:t>Market analysis can be simple but iterative, and not necessarily linear</a:t>
            </a:r>
          </a:p>
          <a:p>
            <a:pPr marL="514350" indent="-514350">
              <a:spcAft>
                <a:spcPts val="2400"/>
              </a:spcAft>
            </a:pPr>
            <a:r>
              <a:rPr lang="en-GB" dirty="0" smtClean="0">
                <a:ea typeface="ＭＳ Ｐゴシック" charset="-128"/>
                <a:cs typeface="ＭＳ Ｐゴシック" charset="-128"/>
              </a:rPr>
              <a:t>Market system maps are composed of three levels, with visual symbols to communicate changes</a:t>
            </a:r>
          </a:p>
          <a:p>
            <a:pPr marL="514350" indent="-514350">
              <a:spcAft>
                <a:spcPts val="2400"/>
              </a:spcAft>
            </a:pPr>
            <a:r>
              <a:rPr lang="en-GB" dirty="0" smtClean="0">
                <a:ea typeface="ＭＳ Ｐゴシック" charset="-128"/>
                <a:cs typeface="ＭＳ Ｐゴシック" charset="-128"/>
              </a:rPr>
              <a:t>Direct and indirect responses both target affected households</a:t>
            </a:r>
          </a:p>
          <a:p>
            <a:pPr marL="514350" indent="-514350">
              <a:spcAft>
                <a:spcPts val="2400"/>
              </a:spcAft>
            </a:pPr>
            <a:r>
              <a:rPr lang="en-GB" dirty="0" smtClean="0">
                <a:ea typeface="ＭＳ Ｐゴシック" charset="-128"/>
                <a:cs typeface="ＭＳ Ｐゴシック" charset="-128"/>
              </a:rPr>
              <a:t>EMMA tools include more than market maps</a:t>
            </a:r>
          </a:p>
          <a:p>
            <a:pPr marL="514350" indent="-514350">
              <a:spcAft>
                <a:spcPts val="2400"/>
              </a:spcAft>
            </a:pPr>
            <a:r>
              <a:rPr lang="en-GB" dirty="0" smtClean="0"/>
              <a:t>Basic market analysis skills and vocabulary are essential across sectors and agencies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4200548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Secondary data analysis</a:t>
            </a:r>
            <a:endParaRPr lang="en-US" dirty="0"/>
          </a:p>
        </p:txBody>
      </p:sp>
      <p:sp>
        <p:nvSpPr>
          <p:cNvPr id="3" name="Text Placeholder 2"/>
          <p:cNvSpPr>
            <a:spLocks noGrp="1"/>
          </p:cNvSpPr>
          <p:nvPr>
            <p:ph type="body" idx="1"/>
          </p:nvPr>
        </p:nvSpPr>
        <p:spPr>
          <a:xfrm>
            <a:off x="740664" y="2799844"/>
            <a:ext cx="8022336" cy="2783659"/>
          </a:xfrm>
        </p:spPr>
        <p:txBody>
          <a:bodyPr>
            <a:normAutofit/>
          </a:bodyPr>
          <a:lstStyle/>
          <a:p>
            <a:r>
              <a:rPr lang="en-GB" sz="3200" b="1" dirty="0" smtClean="0">
                <a:solidFill>
                  <a:schemeClr val="tx1"/>
                </a:solidFill>
                <a:ea typeface="ＭＳ Ｐゴシック" charset="-128"/>
                <a:cs typeface="ＭＳ Ｐゴシック" charset="-128"/>
              </a:rPr>
              <a:t>Using </a:t>
            </a:r>
            <a:r>
              <a:rPr lang="en-GB" sz="3200" b="1" dirty="0">
                <a:solidFill>
                  <a:schemeClr val="tx1"/>
                </a:solidFill>
                <a:ea typeface="ＭＳ Ｐゴシック" charset="-128"/>
                <a:cs typeface="ＭＳ Ｐゴシック" charset="-128"/>
              </a:rPr>
              <a:t>EMMA to interpret market and household impact</a:t>
            </a:r>
          </a:p>
          <a:p>
            <a:endParaRPr lang="en-US" dirty="0">
              <a:solidFill>
                <a:schemeClr val="tx1"/>
              </a:solidFill>
            </a:endParaRPr>
          </a:p>
        </p:txBody>
      </p:sp>
      <p:sp>
        <p:nvSpPr>
          <p:cNvPr id="4" name="Text Placeholder 2"/>
          <p:cNvSpPr txBox="1">
            <a:spLocks/>
          </p:cNvSpPr>
          <p:nvPr/>
        </p:nvSpPr>
        <p:spPr>
          <a:xfrm>
            <a:off x="740664" y="1828800"/>
            <a:ext cx="8022336" cy="685800"/>
          </a:xfrm>
          <a:prstGeom prst="rect">
            <a:avLst/>
          </a:prstGeom>
        </p:spPr>
        <p:txBody>
          <a:bodyPr vert="horz" lIns="146304" tIns="0" rIns="45720" bIns="0" rtlCol="0" anchor="t">
            <a:normAutofit/>
          </a:bodyPr>
          <a:lstStyle>
            <a:lvl1pPr marL="0" indent="0" algn="l" rtl="0" eaLnBrk="1" latinLnBrk="0" hangingPunct="1">
              <a:spcBef>
                <a:spcPts val="0"/>
              </a:spcBef>
              <a:buClr>
                <a:schemeClr val="accent1"/>
              </a:buClr>
              <a:buSzPct val="80000"/>
              <a:buFont typeface="Wingdings 2"/>
              <a:buNone/>
              <a:defRPr kumimoji="0" sz="2000" kern="1200">
                <a:solidFill>
                  <a:srgbClr val="FFFFFF"/>
                </a:solidFill>
                <a:latin typeface="+mn-lt"/>
                <a:ea typeface="+mn-ea"/>
                <a:cs typeface="+mn-cs"/>
              </a:defRPr>
            </a:lvl1pPr>
            <a:lvl2pPr marL="457200" indent="0" algn="l" rtl="0" eaLnBrk="1" latinLnBrk="0" hangingPunct="1">
              <a:spcBef>
                <a:spcPct val="20000"/>
              </a:spcBef>
              <a:buClr>
                <a:schemeClr val="accent2"/>
              </a:buClr>
              <a:buSzPct val="90000"/>
              <a:buFont typeface="Wingdings"/>
              <a:buNone/>
              <a:defRPr kumimoji="0" sz="1800" kern="1200">
                <a:solidFill>
                  <a:schemeClr val="tx1">
                    <a:tint val="75000"/>
                  </a:schemeClr>
                </a:solidFill>
                <a:latin typeface="+mn-lt"/>
                <a:ea typeface="+mn-ea"/>
                <a:cs typeface="+mn-cs"/>
              </a:defRPr>
            </a:lvl2pPr>
            <a:lvl3pPr marL="914400" indent="0" algn="l" rtl="0" eaLnBrk="1" latinLnBrk="0" hangingPunct="1">
              <a:spcBef>
                <a:spcPct val="20000"/>
              </a:spcBef>
              <a:buClr>
                <a:schemeClr val="accent3"/>
              </a:buClr>
              <a:buFont typeface="Arial"/>
              <a:buNone/>
              <a:defRPr kumimoji="0" sz="1600" kern="1200">
                <a:solidFill>
                  <a:schemeClr val="tx1">
                    <a:tint val="75000"/>
                  </a:schemeClr>
                </a:solidFill>
                <a:latin typeface="+mn-lt"/>
                <a:ea typeface="+mn-ea"/>
                <a:cs typeface="+mn-cs"/>
              </a:defRPr>
            </a:lvl3pPr>
            <a:lvl4pPr marL="1371600" indent="0" algn="l" rtl="0" eaLnBrk="1" latinLnBrk="0" hangingPunct="1">
              <a:spcBef>
                <a:spcPct val="20000"/>
              </a:spcBef>
              <a:buClr>
                <a:schemeClr val="accent4"/>
              </a:buClr>
              <a:buFont typeface="Arial"/>
              <a:buNone/>
              <a:defRPr kumimoji="0" sz="1400" kern="1200">
                <a:solidFill>
                  <a:schemeClr val="tx1">
                    <a:tint val="75000"/>
                  </a:schemeClr>
                </a:solidFill>
                <a:latin typeface="+mn-lt"/>
                <a:ea typeface="+mn-ea"/>
                <a:cs typeface="+mn-cs"/>
              </a:defRPr>
            </a:lvl4pPr>
            <a:lvl5pPr marL="1828800" indent="0" algn="l" rtl="0" eaLnBrk="1" latinLnBrk="0" hangingPunct="1">
              <a:spcBef>
                <a:spcPct val="20000"/>
              </a:spcBef>
              <a:buClr>
                <a:schemeClr val="accent5"/>
              </a:buClr>
              <a:buFont typeface="Wingdings 3"/>
              <a:buNone/>
              <a:defRPr kumimoji="0" lang="en-US" sz="1400" kern="1200">
                <a:solidFill>
                  <a:schemeClr val="tx1">
                    <a:tint val="75000"/>
                  </a:schemeClr>
                </a:solidFill>
                <a:latin typeface="+mn-lt"/>
                <a:ea typeface="+mn-ea"/>
                <a:cs typeface="+mn-cs"/>
              </a:defRPr>
            </a:lvl5pPr>
            <a:lvl6pPr marL="2286000" indent="0" algn="l" rtl="0" eaLnBrk="1" latinLnBrk="0" hangingPunct="1">
              <a:spcBef>
                <a:spcPct val="20000"/>
              </a:spcBef>
              <a:buClr>
                <a:schemeClr val="accent6"/>
              </a:buClr>
              <a:buSzPct val="100000"/>
              <a:buFont typeface="Wingdings 2"/>
              <a:buNone/>
              <a:defRPr kumimoji="0" sz="1400" kern="1200">
                <a:solidFill>
                  <a:schemeClr val="tx1">
                    <a:tint val="75000"/>
                  </a:schemeClr>
                </a:solidFill>
                <a:latin typeface="+mn-lt"/>
                <a:ea typeface="+mn-ea"/>
                <a:cs typeface="+mn-cs"/>
              </a:defRPr>
            </a:lvl6pPr>
            <a:lvl7pPr marL="2743200" indent="0" algn="l" rtl="0" eaLnBrk="1" latinLnBrk="0" hangingPunct="1">
              <a:spcBef>
                <a:spcPct val="20000"/>
              </a:spcBef>
              <a:buClr>
                <a:schemeClr val="accent1"/>
              </a:buClr>
              <a:buSzPct val="100000"/>
              <a:buFont typeface="Wingdings 2"/>
              <a:buNone/>
              <a:defRPr kumimoji="0" sz="1400" kern="1200">
                <a:solidFill>
                  <a:schemeClr val="tx1">
                    <a:tint val="75000"/>
                  </a:schemeClr>
                </a:solidFill>
                <a:latin typeface="+mn-lt"/>
                <a:ea typeface="+mn-ea"/>
                <a:cs typeface="+mn-cs"/>
              </a:defRPr>
            </a:lvl7pPr>
            <a:lvl8pPr marL="3200400" indent="0" algn="l" rtl="0" eaLnBrk="1" latinLnBrk="0" hangingPunct="1">
              <a:spcBef>
                <a:spcPct val="20000"/>
              </a:spcBef>
              <a:buClr>
                <a:schemeClr val="accent2"/>
              </a:buClr>
              <a:buFont typeface="Wingdings 2" pitchFamily="18" charset="2"/>
              <a:buNone/>
              <a:defRPr kumimoji="0" sz="1400" kern="1200">
                <a:solidFill>
                  <a:schemeClr val="tx1">
                    <a:tint val="75000"/>
                  </a:schemeClr>
                </a:solidFill>
                <a:latin typeface="+mn-lt"/>
                <a:ea typeface="+mn-ea"/>
                <a:cs typeface="+mn-cs"/>
              </a:defRPr>
            </a:lvl8pPr>
            <a:lvl9pPr marL="3657600" indent="0" algn="l" rtl="0" eaLnBrk="1" latinLnBrk="0" hangingPunct="1">
              <a:spcBef>
                <a:spcPct val="20000"/>
              </a:spcBef>
              <a:buClr>
                <a:schemeClr val="accent3"/>
              </a:buClr>
              <a:buFont typeface="Wingdings 2" pitchFamily="18" charset="2"/>
              <a:buNone/>
              <a:defRPr kumimoji="0" sz="1400" kern="1200" baseline="0">
                <a:solidFill>
                  <a:schemeClr val="tx1">
                    <a:tint val="75000"/>
                  </a:schemeClr>
                </a:solidFill>
                <a:latin typeface="+mn-lt"/>
                <a:ea typeface="+mn-ea"/>
                <a:cs typeface="+mn-cs"/>
              </a:defRPr>
            </a:lvl9pPr>
          </a:lstStyle>
          <a:p>
            <a:r>
              <a:rPr lang="en-US" sz="3600" dirty="0" smtClean="0"/>
              <a:t>Session 3</a:t>
            </a:r>
            <a:endParaRPr lang="en-US" sz="36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28945130"/>
      </p:ext>
    </p:extLst>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29698" y="-15941"/>
            <a:ext cx="8674470" cy="870304"/>
          </a:xfrm>
        </p:spPr>
        <p:txBody>
          <a:bodyPr/>
          <a:lstStyle/>
          <a:p>
            <a:r>
              <a:rPr lang="en-GB" dirty="0" smtClean="0"/>
              <a:t>Session guide</a:t>
            </a:r>
            <a:endParaRPr lang="en-GB" dirty="0"/>
          </a:p>
        </p:txBody>
      </p:sp>
      <p:graphicFrame>
        <p:nvGraphicFramePr>
          <p:cNvPr id="4" name="Content Placeholder 3"/>
          <p:cNvGraphicFramePr>
            <a:graphicFrameLocks noGrp="1"/>
          </p:cNvGraphicFramePr>
          <p:nvPr>
            <p:ph idx="1"/>
          </p:nvPr>
        </p:nvGraphicFramePr>
        <p:xfrm>
          <a:off x="173175" y="878303"/>
          <a:ext cx="8777173" cy="5841145"/>
        </p:xfrm>
        <a:graphic>
          <a:graphicData uri="http://schemas.openxmlformats.org/drawingml/2006/table">
            <a:tbl>
              <a:tblPr firstRow="1" bandRow="1">
                <a:tableStyleId>{616DA210-FB5B-4158-B5E0-FEB733F419BA}</a:tableStyleId>
              </a:tblPr>
              <a:tblGrid>
                <a:gridCol w="3067294"/>
                <a:gridCol w="1416465"/>
                <a:gridCol w="4293414"/>
              </a:tblGrid>
              <a:tr h="800045">
                <a:tc>
                  <a:txBody>
                    <a:bodyPr/>
                    <a:lstStyle/>
                    <a:p>
                      <a:pPr algn="ctr"/>
                      <a:r>
                        <a:rPr lang="en-GB" sz="2800" dirty="0" smtClean="0"/>
                        <a:t>Section</a:t>
                      </a:r>
                      <a:endParaRPr lang="en-GB" sz="2800" b="1" dirty="0"/>
                    </a:p>
                  </a:txBody>
                  <a:tcPr anchor="ctr"/>
                </a:tc>
                <a:tc>
                  <a:txBody>
                    <a:bodyPr/>
                    <a:lstStyle/>
                    <a:p>
                      <a:pPr algn="ctr"/>
                      <a:r>
                        <a:rPr lang="en-GB" sz="2800" dirty="0" smtClean="0"/>
                        <a:t>Timing</a:t>
                      </a:r>
                      <a:endParaRPr lang="en-GB" sz="2800" b="1" dirty="0"/>
                    </a:p>
                  </a:txBody>
                  <a:tcPr anchor="ctr"/>
                </a:tc>
                <a:tc>
                  <a:txBody>
                    <a:bodyPr/>
                    <a:lstStyle/>
                    <a:p>
                      <a:pPr algn="ctr"/>
                      <a:r>
                        <a:rPr lang="en-GB" sz="2800" dirty="0" smtClean="0"/>
                        <a:t>Comments</a:t>
                      </a:r>
                      <a:endParaRPr lang="en-GB" sz="2800" b="1" dirty="0"/>
                    </a:p>
                  </a:txBody>
                  <a:tcPr anchor="ctr"/>
                </a:tc>
              </a:tr>
              <a:tr h="1273371">
                <a:tc>
                  <a:txBody>
                    <a:bodyPr/>
                    <a:lstStyle/>
                    <a:p>
                      <a:r>
                        <a:rPr lang="en-GB" sz="2400" dirty="0" smtClean="0"/>
                        <a:t>Activity: Interpreting market system maps</a:t>
                      </a:r>
                      <a:endParaRPr lang="en-GB" sz="2400" dirty="0"/>
                    </a:p>
                  </a:txBody>
                  <a:tcPr/>
                </a:tc>
                <a:tc>
                  <a:txBody>
                    <a:bodyPr/>
                    <a:lstStyle/>
                    <a:p>
                      <a:r>
                        <a:rPr lang="en-GB" sz="2800" dirty="0" smtClean="0"/>
                        <a:t>60</a:t>
                      </a:r>
                      <a:endParaRPr lang="en-GB" sz="2800" dirty="0"/>
                    </a:p>
                  </a:txBody>
                  <a:tcPr/>
                </a:tc>
                <a:tc>
                  <a:txBody>
                    <a:bodyPr/>
                    <a:lstStyle/>
                    <a:p>
                      <a:endParaRPr lang="en-GB" sz="2800" dirty="0"/>
                    </a:p>
                  </a:txBody>
                  <a:tcPr/>
                </a:tc>
              </a:tr>
              <a:tr h="823244">
                <a:tc>
                  <a:txBody>
                    <a:bodyPr/>
                    <a:lstStyle/>
                    <a:p>
                      <a:r>
                        <a:rPr lang="en-GB" sz="2400" dirty="0" smtClean="0"/>
                        <a:t>Debrief</a:t>
                      </a:r>
                      <a:endParaRPr lang="en-GB" sz="2400" dirty="0"/>
                    </a:p>
                  </a:txBody>
                  <a:tcPr/>
                </a:tc>
                <a:tc>
                  <a:txBody>
                    <a:bodyPr/>
                    <a:lstStyle/>
                    <a:p>
                      <a:r>
                        <a:rPr lang="en-GB" sz="2800" dirty="0" smtClean="0"/>
                        <a:t>30</a:t>
                      </a:r>
                      <a:endParaRPr lang="en-GB" sz="2800" dirty="0"/>
                    </a:p>
                  </a:txBody>
                  <a:tcPr/>
                </a:tc>
                <a:tc>
                  <a:txBody>
                    <a:bodyPr/>
                    <a:lstStyle/>
                    <a:p>
                      <a:endParaRPr lang="en-GB" sz="2800" dirty="0"/>
                    </a:p>
                  </a:txBody>
                  <a:tcPr/>
                </a:tc>
              </a:tr>
              <a:tr h="823244">
                <a:tc>
                  <a:txBody>
                    <a:bodyPr/>
                    <a:lstStyle/>
                    <a:p>
                      <a:r>
                        <a:rPr lang="en-GB" sz="2400" dirty="0" smtClean="0"/>
                        <a:t>Tea</a:t>
                      </a:r>
                    </a:p>
                  </a:txBody>
                  <a:tcPr/>
                </a:tc>
                <a:tc>
                  <a:txBody>
                    <a:bodyPr/>
                    <a:lstStyle/>
                    <a:p>
                      <a:r>
                        <a:rPr lang="en-GB" sz="2800" dirty="0" smtClean="0"/>
                        <a:t>30</a:t>
                      </a:r>
                      <a:endParaRPr lang="en-GB" sz="2800" dirty="0"/>
                    </a:p>
                  </a:txBody>
                  <a:tcPr/>
                </a:tc>
                <a:tc>
                  <a:txBody>
                    <a:bodyPr/>
                    <a:lstStyle/>
                    <a:p>
                      <a:endParaRPr lang="en-GB" sz="2800" dirty="0"/>
                    </a:p>
                  </a:txBody>
                  <a:tcPr/>
                </a:tc>
              </a:tr>
              <a:tr h="1297997">
                <a:tc>
                  <a:txBody>
                    <a:bodyPr/>
                    <a:lstStyle/>
                    <a:p>
                      <a:r>
                        <a:rPr lang="en-GB" sz="2400" dirty="0" smtClean="0"/>
                        <a:t>Activity: Interpreting HEA data in relation to market</a:t>
                      </a:r>
                      <a:r>
                        <a:rPr lang="en-GB" sz="2400" baseline="0" dirty="0" smtClean="0"/>
                        <a:t> findings</a:t>
                      </a:r>
                      <a:endParaRPr lang="en-GB" sz="2400" dirty="0" smtClean="0"/>
                    </a:p>
                  </a:txBody>
                  <a:tcPr/>
                </a:tc>
                <a:tc>
                  <a:txBody>
                    <a:bodyPr/>
                    <a:lstStyle/>
                    <a:p>
                      <a:r>
                        <a:rPr lang="en-GB" sz="2800" dirty="0" smtClean="0"/>
                        <a:t>60</a:t>
                      </a:r>
                      <a:endParaRPr lang="en-GB" sz="2800" dirty="0"/>
                    </a:p>
                  </a:txBody>
                  <a:tcPr/>
                </a:tc>
                <a:tc>
                  <a:txBody>
                    <a:bodyPr/>
                    <a:lstStyle/>
                    <a:p>
                      <a:endParaRPr lang="en-GB" sz="2800" dirty="0"/>
                    </a:p>
                  </a:txBody>
                  <a:tcPr/>
                </a:tc>
              </a:tr>
              <a:tr h="823244">
                <a:tc>
                  <a:txBody>
                    <a:bodyPr/>
                    <a:lstStyle/>
                    <a:p>
                      <a:r>
                        <a:rPr lang="en-GB" sz="2400" dirty="0" smtClean="0"/>
                        <a:t>Debrief</a:t>
                      </a:r>
                    </a:p>
                  </a:txBody>
                  <a:tcPr/>
                </a:tc>
                <a:tc>
                  <a:txBody>
                    <a:bodyPr/>
                    <a:lstStyle/>
                    <a:p>
                      <a:r>
                        <a:rPr lang="en-GB" sz="2800" dirty="0" smtClean="0"/>
                        <a:t>30</a:t>
                      </a:r>
                      <a:endParaRPr lang="en-GB" sz="2800" dirty="0"/>
                    </a:p>
                  </a:txBody>
                  <a:tcPr/>
                </a:tc>
                <a:tc>
                  <a:txBody>
                    <a:bodyPr/>
                    <a:lstStyle/>
                    <a:p>
                      <a:endParaRPr lang="en-GB" sz="2800" dirty="0"/>
                    </a:p>
                  </a:txBody>
                  <a:tcPr/>
                </a:tc>
              </a:tr>
            </a:tbl>
          </a:graphicData>
        </a:graphic>
      </p:graphicFrame>
    </p:spTree>
  </p:cSld>
  <p:clrMapOvr>
    <a:masterClrMapping/>
  </p:clrMapOvr>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 and markets</a:t>
            </a:r>
            <a:endParaRPr lang="en-GB" dirty="0"/>
          </a:p>
        </p:txBody>
      </p:sp>
      <p:pic>
        <p:nvPicPr>
          <p:cNvPr id="4" name="Content Placeholder 3" descr="HEA and Market Diagram.jpg"/>
          <p:cNvPicPr>
            <a:picLocks noGrp="1" noChangeAspect="1"/>
          </p:cNvPicPr>
          <p:nvPr>
            <p:ph idx="1"/>
          </p:nvPr>
        </p:nvPicPr>
        <p:blipFill>
          <a:blip r:embed="rId3"/>
          <a:srcRect t="-3362" b="-3362"/>
          <a:stretch>
            <a:fillRect/>
          </a:stretch>
        </p:blipFill>
        <p:spPr>
          <a:xfrm>
            <a:off x="24635" y="1263294"/>
            <a:ext cx="9116595" cy="5275533"/>
          </a:xfrm>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7075" y="8"/>
            <a:ext cx="10231038" cy="6857992"/>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330152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Title 1"/>
          <p:cNvSpPr>
            <a:spLocks noGrp="1"/>
          </p:cNvSpPr>
          <p:nvPr>
            <p:ph type="title"/>
          </p:nvPr>
        </p:nvSpPr>
        <p:spPr>
          <a:xfrm>
            <a:off x="229698" y="339547"/>
            <a:ext cx="8674470" cy="893397"/>
          </a:xfrm>
        </p:spPr>
        <p:txBody>
          <a:bodyPr/>
          <a:lstStyle/>
          <a:p>
            <a:r>
              <a:rPr lang="en-GB" dirty="0" smtClean="0">
                <a:ea typeface="ＭＳ Ｐゴシック" charset="-128"/>
                <a:cs typeface="ＭＳ Ｐゴシック" charset="-128"/>
              </a:rPr>
              <a:t>Session content</a:t>
            </a:r>
          </a:p>
        </p:txBody>
      </p:sp>
      <p:sp>
        <p:nvSpPr>
          <p:cNvPr id="18435" name="Content Placeholder 2"/>
          <p:cNvSpPr>
            <a:spLocks noGrp="1"/>
          </p:cNvSpPr>
          <p:nvPr>
            <p:ph idx="1"/>
          </p:nvPr>
        </p:nvSpPr>
        <p:spPr>
          <a:xfrm>
            <a:off x="76200" y="1493914"/>
            <a:ext cx="8991600" cy="5313285"/>
          </a:xfrm>
        </p:spPr>
        <p:txBody>
          <a:bodyPr>
            <a:noAutofit/>
          </a:bodyPr>
          <a:lstStyle/>
          <a:p>
            <a:pPr lvl="0"/>
            <a:r>
              <a:rPr lang="en-GB" sz="2800" dirty="0" smtClean="0"/>
              <a:t>Analyse secondary data to identify the market and household impacts of a crisis:</a:t>
            </a:r>
          </a:p>
          <a:p>
            <a:pPr lvl="1"/>
            <a:r>
              <a:rPr lang="en-GB" sz="2400" dirty="0" smtClean="0"/>
              <a:t>Price, number, volume</a:t>
            </a:r>
          </a:p>
          <a:p>
            <a:pPr lvl="1"/>
            <a:r>
              <a:rPr lang="en-GB" sz="2400" dirty="0" smtClean="0"/>
              <a:t>Trade, availability, supply, demand, integration</a:t>
            </a:r>
          </a:p>
          <a:p>
            <a:pPr lvl="1"/>
            <a:r>
              <a:rPr lang="en-GB" sz="2400" dirty="0" smtClean="0"/>
              <a:t>Food sources, income sources, expenditure</a:t>
            </a:r>
          </a:p>
          <a:p>
            <a:r>
              <a:rPr lang="en-GB" sz="2800" dirty="0" smtClean="0"/>
              <a:t>Consider </a:t>
            </a:r>
            <a:r>
              <a:rPr lang="en-GB" sz="2800" b="1" dirty="0" smtClean="0"/>
              <a:t>direct </a:t>
            </a:r>
            <a:r>
              <a:rPr lang="en-GB" sz="2800" dirty="0" smtClean="0"/>
              <a:t>and </a:t>
            </a:r>
            <a:r>
              <a:rPr lang="en-GB" sz="2800" b="1" dirty="0" smtClean="0"/>
              <a:t>indirect</a:t>
            </a:r>
            <a:r>
              <a:rPr lang="en-GB" sz="2800" dirty="0" smtClean="0"/>
              <a:t> interventions.</a:t>
            </a:r>
          </a:p>
          <a:p>
            <a:pPr lvl="0"/>
            <a:r>
              <a:rPr lang="en-GB" sz="2800" dirty="0" smtClean="0"/>
              <a:t>Identify linkages between market and household analyses.</a:t>
            </a:r>
          </a:p>
          <a:p>
            <a:pPr lvl="0"/>
            <a:r>
              <a:rPr lang="en-GB" sz="2800" dirty="0" smtClean="0"/>
              <a:t>Interpret changes in the household economy and its possible effects on access.</a:t>
            </a:r>
          </a:p>
          <a:p>
            <a:r>
              <a:rPr lang="en-GB" sz="2800" dirty="0" smtClean="0">
                <a:ea typeface="ＭＳ Ｐゴシック" charset="-128"/>
                <a:cs typeface="ＭＳ Ｐゴシック" charset="-128"/>
              </a:rPr>
              <a:t>Recognise the value of secondary data analysis and its contribution to primary data collection.</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data</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900354321"/>
              </p:ext>
            </p:extLst>
          </p:nvPr>
        </p:nvGraphicFramePr>
        <p:xfrm>
          <a:off x="0" y="1521387"/>
          <a:ext cx="9144000" cy="5082809"/>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75946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9698" y="33714"/>
            <a:ext cx="8674470" cy="1143000"/>
          </a:xfrm>
        </p:spPr>
        <p:txBody>
          <a:bodyPr>
            <a:normAutofit fontScale="90000"/>
          </a:bodyPr>
          <a:lstStyle/>
          <a:p>
            <a:r>
              <a:rPr lang="en-GB" dirty="0" smtClean="0"/>
              <a:t>Mini-scenario: Secondary market analysis in Pakistan</a:t>
            </a:r>
            <a:endParaRPr lang="en-GB" dirty="0"/>
          </a:p>
        </p:txBody>
      </p:sp>
      <p:sp>
        <p:nvSpPr>
          <p:cNvPr id="3" name="Content Placeholder 2"/>
          <p:cNvSpPr>
            <a:spLocks noGrp="1"/>
          </p:cNvSpPr>
          <p:nvPr>
            <p:ph idx="1"/>
          </p:nvPr>
        </p:nvSpPr>
        <p:spPr>
          <a:xfrm>
            <a:off x="114250" y="1549936"/>
            <a:ext cx="8914302" cy="5001422"/>
          </a:xfrm>
        </p:spPr>
        <p:txBody>
          <a:bodyPr>
            <a:normAutofit lnSpcReduction="10000"/>
          </a:bodyPr>
          <a:lstStyle/>
          <a:p>
            <a:pPr>
              <a:spcAft>
                <a:spcPts val="1200"/>
              </a:spcAft>
              <a:buClrTx/>
            </a:pPr>
            <a:r>
              <a:rPr lang="en-GB" dirty="0" smtClean="0"/>
              <a:t>You have been seconded to Pakistan for an emergency market assessment, two months after massive floods</a:t>
            </a:r>
          </a:p>
          <a:p>
            <a:pPr>
              <a:spcAft>
                <a:spcPts val="1200"/>
              </a:spcAft>
              <a:buClrTx/>
            </a:pPr>
            <a:r>
              <a:rPr lang="en-GB" dirty="0" smtClean="0"/>
              <a:t>Many households have lost half their goats, others are selling at depressed prices</a:t>
            </a:r>
          </a:p>
          <a:p>
            <a:pPr>
              <a:spcAft>
                <a:spcPts val="1200"/>
              </a:spcAft>
              <a:buClrTx/>
            </a:pPr>
            <a:r>
              <a:rPr lang="en-GB" dirty="0" smtClean="0"/>
              <a:t>Before beginning your assessment, you are reviewing secondary data:</a:t>
            </a:r>
          </a:p>
          <a:p>
            <a:pPr lvl="1">
              <a:spcAft>
                <a:spcPts val="1200"/>
              </a:spcAft>
              <a:buClrTx/>
            </a:pPr>
            <a:r>
              <a:rPr lang="en-GB" dirty="0" smtClean="0"/>
              <a:t>EMMA report on the goat market system (part 1)</a:t>
            </a:r>
          </a:p>
          <a:p>
            <a:pPr lvl="1">
              <a:spcAft>
                <a:spcPts val="1200"/>
              </a:spcAft>
              <a:buClrTx/>
            </a:pPr>
            <a:r>
              <a:rPr lang="en-GB" dirty="0" smtClean="0"/>
              <a:t>HEA baseline report (part 2)</a:t>
            </a:r>
            <a:endParaRPr lang="en-GB"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9698" y="1762"/>
            <a:ext cx="8914302" cy="1143000"/>
          </a:xfrm>
        </p:spPr>
        <p:txBody>
          <a:bodyPr>
            <a:normAutofit/>
          </a:bodyPr>
          <a:lstStyle/>
          <a:p>
            <a:r>
              <a:rPr lang="en-GB" dirty="0" smtClean="0"/>
              <a:t>Market analysis: Key questions</a:t>
            </a:r>
            <a:endParaRPr lang="en-GB" dirty="0"/>
          </a:p>
        </p:txBody>
      </p:sp>
      <p:sp>
        <p:nvSpPr>
          <p:cNvPr id="3" name="Content Placeholder 2"/>
          <p:cNvSpPr>
            <a:spLocks noGrp="1"/>
          </p:cNvSpPr>
          <p:nvPr>
            <p:ph idx="1"/>
          </p:nvPr>
        </p:nvSpPr>
        <p:spPr>
          <a:xfrm>
            <a:off x="99819" y="1594860"/>
            <a:ext cx="8914302" cy="5541776"/>
          </a:xfrm>
        </p:spPr>
        <p:txBody>
          <a:bodyPr>
            <a:normAutofit/>
          </a:bodyPr>
          <a:lstStyle/>
          <a:p>
            <a:pPr marL="514350" indent="-514350">
              <a:buFont typeface="+mj-lt"/>
              <a:buAutoNum type="arabicPeriod"/>
            </a:pPr>
            <a:r>
              <a:rPr lang="en-GB" dirty="0" smtClean="0"/>
              <a:t>What </a:t>
            </a:r>
            <a:r>
              <a:rPr lang="en-GB" b="1" dirty="0" smtClean="0"/>
              <a:t>impacts on market systems </a:t>
            </a:r>
            <a:r>
              <a:rPr lang="en-GB" dirty="0" smtClean="0"/>
              <a:t>have been observed in the emergency situation?</a:t>
            </a:r>
          </a:p>
          <a:p>
            <a:pPr marL="514350" indent="-514350">
              <a:buFont typeface="+mj-lt"/>
              <a:buAutoNum type="arabicPeriod"/>
            </a:pPr>
            <a:r>
              <a:rPr lang="en-GB" dirty="0" smtClean="0"/>
              <a:t>How do current levels of trade and availability </a:t>
            </a:r>
            <a:r>
              <a:rPr lang="en-GB" b="1" dirty="0" smtClean="0"/>
              <a:t>compare with the baseline</a:t>
            </a:r>
            <a:r>
              <a:rPr lang="en-GB" dirty="0" smtClean="0"/>
              <a:t>?</a:t>
            </a:r>
          </a:p>
          <a:p>
            <a:pPr marL="514350" indent="-514350">
              <a:buFont typeface="+mj-lt"/>
              <a:buAutoNum type="arabicPeriod"/>
            </a:pPr>
            <a:r>
              <a:rPr lang="en-GB" dirty="0" smtClean="0"/>
              <a:t>Is the market system’s performance limited by </a:t>
            </a:r>
            <a:r>
              <a:rPr lang="en-GB" b="1" dirty="0" smtClean="0"/>
              <a:t>supply or demand constraints</a:t>
            </a:r>
            <a:r>
              <a:rPr lang="en-GB" dirty="0" smtClean="0"/>
              <a:t>, or both?</a:t>
            </a:r>
          </a:p>
          <a:p>
            <a:pPr marL="514350" indent="-514350">
              <a:buFont typeface="+mj-lt"/>
              <a:buAutoNum type="arabicPeriod"/>
            </a:pPr>
            <a:r>
              <a:rPr lang="en-GB" dirty="0" smtClean="0"/>
              <a:t>How has market integration been affected?</a:t>
            </a:r>
          </a:p>
          <a:p>
            <a:pPr marL="514350" indent="-514350">
              <a:buFont typeface="+mj-lt"/>
              <a:buAutoNum type="arabicPeriod"/>
            </a:pPr>
            <a:r>
              <a:rPr lang="en-GB" dirty="0" smtClean="0"/>
              <a:t>How have competition and market power been affected?</a:t>
            </a:r>
          </a:p>
          <a:p>
            <a:pPr marL="514350" indent="-514350">
              <a:buFont typeface="+mj-lt"/>
              <a:buAutoNum type="arabicPeriod"/>
            </a:pPr>
            <a:r>
              <a:rPr lang="en-GB" dirty="0" smtClean="0"/>
              <a:t>Can markets respond to gaps?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17067829"/>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Analysing price margins</a:t>
            </a:r>
            <a:endParaRPr lang="en-GB" dirty="0"/>
          </a:p>
        </p:txBody>
      </p:sp>
      <p:pic>
        <p:nvPicPr>
          <p:cNvPr id="4" name="Picture 3"/>
          <p:cNvPicPr>
            <a:picLocks noChangeAspect="1"/>
          </p:cNvPicPr>
          <p:nvPr/>
        </p:nvPicPr>
        <p:blipFill>
          <a:blip r:embed="rId2"/>
          <a:stretch>
            <a:fillRect/>
          </a:stretch>
        </p:blipFill>
        <p:spPr>
          <a:xfrm>
            <a:off x="0" y="1652462"/>
            <a:ext cx="9087878" cy="3251200"/>
          </a:xfrm>
          <a:prstGeom prst="rect">
            <a:avLst/>
          </a:prstGeom>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94234" y="-53272"/>
            <a:ext cx="8914302" cy="1143000"/>
          </a:xfrm>
        </p:spPr>
        <p:txBody>
          <a:bodyPr>
            <a:normAutofit/>
          </a:bodyPr>
          <a:lstStyle/>
          <a:p>
            <a:r>
              <a:rPr lang="en-GB" dirty="0" smtClean="0"/>
              <a:t>Goat market system map: Baseline</a:t>
            </a:r>
            <a:endParaRPr lang="en-GB" dirty="0"/>
          </a:p>
        </p:txBody>
      </p:sp>
      <p:sp>
        <p:nvSpPr>
          <p:cNvPr id="15428" name="Rectangle 68"/>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GB"/>
          </a:p>
        </p:txBody>
      </p:sp>
      <p:graphicFrame>
        <p:nvGraphicFramePr>
          <p:cNvPr id="279554" name="Object 2"/>
          <p:cNvGraphicFramePr>
            <a:graphicFrameLocks noChangeAspect="1"/>
          </p:cNvGraphicFramePr>
          <p:nvPr/>
        </p:nvGraphicFramePr>
        <p:xfrm>
          <a:off x="-55417" y="1523669"/>
          <a:ext cx="9224794" cy="5135562"/>
        </p:xfrm>
        <a:graphic>
          <a:graphicData uri="http://schemas.openxmlformats.org/presentationml/2006/ole">
            <p:oleObj spid="_x0000_s1649789" name="Document" r:id="rId4" imgW="39415873" imgH="21942857" progId="Word.Document.12">
              <p:link updateAutomatic="1"/>
            </p:oleObj>
          </a:graphicData>
        </a:graphic>
      </p:graphicFrame>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28100" y="69494"/>
            <a:ext cx="8914302" cy="883006"/>
          </a:xfrm>
        </p:spPr>
        <p:txBody>
          <a:bodyPr>
            <a:normAutofit/>
          </a:bodyPr>
          <a:lstStyle/>
          <a:p>
            <a:r>
              <a:rPr lang="en-GB" sz="3600" dirty="0" smtClean="0"/>
              <a:t>Goat market system map: Emergency</a:t>
            </a:r>
            <a:endParaRPr lang="en-GB" sz="3600" dirty="0"/>
          </a:p>
        </p:txBody>
      </p:sp>
      <p:graphicFrame>
        <p:nvGraphicFramePr>
          <p:cNvPr id="281602" name="Object 2"/>
          <p:cNvGraphicFramePr>
            <a:graphicFrameLocks noChangeAspect="1"/>
          </p:cNvGraphicFramePr>
          <p:nvPr/>
        </p:nvGraphicFramePr>
        <p:xfrm>
          <a:off x="-51399" y="1463260"/>
          <a:ext cx="9246198" cy="5074708"/>
        </p:xfrm>
        <a:graphic>
          <a:graphicData uri="http://schemas.openxmlformats.org/presentationml/2006/ole">
            <p:oleObj spid="_x0000_s1651837" name="Document" r:id="rId4" imgW="39974603" imgH="21942857" progId="Word.Document.12">
              <p:link updateAutomatic="1"/>
            </p:oleObj>
          </a:graphicData>
        </a:graphic>
      </p:graphicFrame>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44034" name="Content Placeholder 2"/>
          <p:cNvSpPr>
            <a:spLocks noGrp="1"/>
          </p:cNvSpPr>
          <p:nvPr>
            <p:ph idx="1"/>
          </p:nvPr>
        </p:nvSpPr>
        <p:spPr>
          <a:xfrm>
            <a:off x="229698" y="210548"/>
            <a:ext cx="8674470" cy="6370822"/>
          </a:xfrm>
        </p:spPr>
        <p:txBody>
          <a:bodyPr anchor="ctr">
            <a:noAutofit/>
          </a:bodyPr>
          <a:lstStyle/>
          <a:p>
            <a:pPr algn="ctr">
              <a:buFont typeface="Arial" charset="0"/>
              <a:buNone/>
            </a:pPr>
            <a:r>
              <a:rPr lang="en-GB" sz="33300" dirty="0" smtClean="0">
                <a:ea typeface="ＭＳ Ｐゴシック" charset="-128"/>
                <a:cs typeface="ＭＳ Ｐゴシック" charset="-128"/>
              </a:rPr>
              <a:t>2</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pic>
        <p:nvPicPr>
          <p:cNvPr id="16386" name="Picture 4" descr="Spider web with dew"/>
          <p:cNvPicPr>
            <a:picLocks noChangeAspect="1" noChangeArrowheads="1"/>
          </p:cNvPicPr>
          <p:nvPr/>
        </p:nvPicPr>
        <p:blipFill>
          <a:blip r:embed="rId3"/>
          <a:srcRect/>
          <a:stretch>
            <a:fillRect/>
          </a:stretch>
        </p:blipFill>
        <p:spPr bwMode="auto">
          <a:xfrm>
            <a:off x="-731623" y="0"/>
            <a:ext cx="10386509" cy="6854825"/>
          </a:xfrm>
          <a:prstGeom prst="rect">
            <a:avLst/>
          </a:prstGeom>
          <a:noFill/>
          <a:ln w="9525">
            <a:noFill/>
            <a:miter lim="800000"/>
            <a:headEnd/>
            <a:tailEnd/>
          </a:ln>
        </p:spPr>
      </p:pic>
      <p:sp>
        <p:nvSpPr>
          <p:cNvPr id="4" name="Rectangle 3"/>
          <p:cNvSpPr/>
          <p:nvPr/>
        </p:nvSpPr>
        <p:spPr>
          <a:xfrm>
            <a:off x="-462258" y="-6"/>
            <a:ext cx="9875623" cy="1446550"/>
          </a:xfrm>
          <a:prstGeom prst="rect">
            <a:avLst/>
          </a:prstGeom>
        </p:spPr>
        <p:txBody>
          <a:bodyPr wrap="square">
            <a:spAutoFit/>
          </a:bodyPr>
          <a:lstStyle/>
          <a:p>
            <a:pPr algn="ctr"/>
            <a:r>
              <a:rPr lang="en-US" sz="8800" b="1" dirty="0" smtClean="0">
                <a:solidFill>
                  <a:srgbClr val="FFFF00"/>
                </a:solidFill>
                <a:latin typeface="Calibri" charset="0"/>
                <a:ea typeface="ＭＳ Ｐゴシック" charset="0"/>
                <a:cs typeface="ＭＳ Ｐゴシック" charset="0"/>
              </a:rPr>
              <a:t>EMMA and the web</a:t>
            </a:r>
            <a:endParaRPr lang="en-GB" sz="8800" b="1" dirty="0">
              <a:solidFill>
                <a:srgbClr val="FFFF00"/>
              </a:solidFill>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Day 2 plan</a:t>
            </a:r>
            <a:endParaRPr lang="en-GB" dirty="0"/>
          </a:p>
        </p:txBody>
      </p:sp>
      <p:graphicFrame>
        <p:nvGraphicFramePr>
          <p:cNvPr id="4" name="Content Placeholder 3"/>
          <p:cNvGraphicFramePr>
            <a:graphicFrameLocks noGrp="1"/>
          </p:cNvGraphicFramePr>
          <p:nvPr>
            <p:ph idx="1"/>
          </p:nvPr>
        </p:nvGraphicFramePr>
        <p:xfrm>
          <a:off x="0" y="1288358"/>
          <a:ext cx="9143999" cy="5569643"/>
        </p:xfrm>
        <a:graphic>
          <a:graphicData uri="http://schemas.openxmlformats.org/drawingml/2006/table">
            <a:tbl>
              <a:tblPr firstRow="1" bandRow="1">
                <a:tableStyleId>{5940675A-B579-460E-94D1-54222C63F5DA}</a:tableStyleId>
              </a:tblPr>
              <a:tblGrid>
                <a:gridCol w="7671048"/>
                <a:gridCol w="1472951"/>
              </a:tblGrid>
              <a:tr h="555715">
                <a:tc>
                  <a:txBody>
                    <a:bodyPr/>
                    <a:lstStyle/>
                    <a:p>
                      <a:pPr algn="l"/>
                      <a:r>
                        <a:rPr lang="en-GB" sz="2800" b="1" dirty="0" smtClean="0"/>
                        <a:t>Session</a:t>
                      </a:r>
                      <a:endParaRPr lang="en-GB" sz="2800" b="1" dirty="0">
                        <a:solidFill>
                          <a:srgbClr val="FFFFFF"/>
                        </a:solidFill>
                      </a:endParaRPr>
                    </a:p>
                  </a:txBody>
                  <a:tcPr anchor="ctr"/>
                </a:tc>
                <a:tc>
                  <a:txBody>
                    <a:bodyPr/>
                    <a:lstStyle/>
                    <a:p>
                      <a:pPr algn="ctr"/>
                      <a:r>
                        <a:rPr lang="en-GB" sz="2800" b="1" dirty="0" smtClean="0"/>
                        <a:t>Timing</a:t>
                      </a:r>
                      <a:endParaRPr lang="en-GB" sz="2800" b="1" dirty="0">
                        <a:solidFill>
                          <a:srgbClr val="FFFFFF"/>
                        </a:solidFill>
                      </a:endParaRPr>
                    </a:p>
                  </a:txBody>
                  <a:tcPr anchor="ctr"/>
                </a:tc>
              </a:tr>
              <a:tr h="626741">
                <a:tc>
                  <a:txBody>
                    <a:bodyPr/>
                    <a:lstStyle/>
                    <a:p>
                      <a:r>
                        <a:rPr lang="en-GB" sz="2800" dirty="0" smtClean="0"/>
                        <a:t>Review of Day 1</a:t>
                      </a:r>
                      <a:endParaRPr lang="en-GB" sz="2800" dirty="0"/>
                    </a:p>
                  </a:txBody>
                  <a:tcPr/>
                </a:tc>
                <a:tc>
                  <a:txBody>
                    <a:bodyPr/>
                    <a:lstStyle/>
                    <a:p>
                      <a:pPr algn="ctr"/>
                      <a:r>
                        <a:rPr lang="en-GB" sz="2800" dirty="0" smtClean="0"/>
                        <a:t>30</a:t>
                      </a:r>
                      <a:endParaRPr lang="en-GB" sz="2800" dirty="0"/>
                    </a:p>
                  </a:txBody>
                  <a:tcPr/>
                </a:tc>
              </a:tr>
              <a:tr h="626741">
                <a:tc>
                  <a:txBody>
                    <a:bodyPr/>
                    <a:lstStyle/>
                    <a:p>
                      <a:r>
                        <a:rPr lang="en-GB" sz="2800" dirty="0" smtClean="0"/>
                        <a:t>Price analysis</a:t>
                      </a:r>
                      <a:endParaRPr lang="en-GB" sz="2800" dirty="0"/>
                    </a:p>
                  </a:txBody>
                  <a:tcPr/>
                </a:tc>
                <a:tc>
                  <a:txBody>
                    <a:bodyPr/>
                    <a:lstStyle/>
                    <a:p>
                      <a:pPr algn="ctr"/>
                      <a:r>
                        <a:rPr lang="en-GB" sz="2800" dirty="0" smtClean="0"/>
                        <a:t>90</a:t>
                      </a:r>
                      <a:endParaRPr lang="en-GB" sz="2800" dirty="0"/>
                    </a:p>
                  </a:txBody>
                  <a:tcPr/>
                </a:tc>
              </a:tr>
              <a:tr h="626741">
                <a:tc>
                  <a:txBody>
                    <a:bodyPr/>
                    <a:lstStyle/>
                    <a:p>
                      <a:r>
                        <a:rPr lang="en-GB" sz="2800" dirty="0" smtClean="0"/>
                        <a:t>Tea</a:t>
                      </a:r>
                      <a:endParaRPr lang="en-GB" sz="2800" dirty="0"/>
                    </a:p>
                  </a:txBody>
                  <a:tcPr/>
                </a:tc>
                <a:tc>
                  <a:txBody>
                    <a:bodyPr/>
                    <a:lstStyle/>
                    <a:p>
                      <a:pPr algn="ctr"/>
                      <a:r>
                        <a:rPr lang="en-GB" sz="2800" dirty="0" smtClean="0"/>
                        <a:t>30</a:t>
                      </a:r>
                      <a:endParaRPr lang="en-GB" sz="2800" dirty="0"/>
                    </a:p>
                  </a:txBody>
                  <a:tcPr/>
                </a:tc>
              </a:tr>
              <a:tr h="626741">
                <a:tc>
                  <a:txBody>
                    <a:bodyPr/>
                    <a:lstStyle/>
                    <a:p>
                      <a:r>
                        <a:rPr lang="en-GB" sz="2800" dirty="0" err="1" smtClean="0"/>
                        <a:t>Mahimani</a:t>
                      </a:r>
                      <a:r>
                        <a:rPr lang="en-GB" sz="2800" baseline="0" dirty="0" smtClean="0"/>
                        <a:t> 1: </a:t>
                      </a:r>
                      <a:r>
                        <a:rPr lang="en-GB" sz="2800" dirty="0" smtClean="0"/>
                        <a:t>Critical market</a:t>
                      </a:r>
                      <a:r>
                        <a:rPr lang="en-GB" sz="2800" baseline="0" dirty="0" smtClean="0"/>
                        <a:t> selection</a:t>
                      </a:r>
                      <a:endParaRPr lang="en-GB" sz="2800" dirty="0"/>
                    </a:p>
                  </a:txBody>
                  <a:tcPr/>
                </a:tc>
                <a:tc>
                  <a:txBody>
                    <a:bodyPr/>
                    <a:lstStyle/>
                    <a:p>
                      <a:pPr algn="ctr"/>
                      <a:r>
                        <a:rPr lang="en-GB" sz="2800" dirty="0" smtClean="0"/>
                        <a:t>90</a:t>
                      </a:r>
                      <a:endParaRPr lang="en-GB" sz="2800" dirty="0"/>
                    </a:p>
                  </a:txBody>
                  <a:tcPr/>
                </a:tc>
              </a:tr>
              <a:tr h="626741">
                <a:tc>
                  <a:txBody>
                    <a:bodyPr/>
                    <a:lstStyle/>
                    <a:p>
                      <a:r>
                        <a:rPr lang="en-GB" sz="2800" dirty="0" smtClean="0"/>
                        <a:t>Lunch</a:t>
                      </a:r>
                      <a:endParaRPr lang="en-GB" sz="2800" dirty="0"/>
                    </a:p>
                  </a:txBody>
                  <a:tcPr/>
                </a:tc>
                <a:tc>
                  <a:txBody>
                    <a:bodyPr/>
                    <a:lstStyle/>
                    <a:p>
                      <a:pPr algn="ctr"/>
                      <a:r>
                        <a:rPr lang="en-GB" sz="2800" dirty="0" smtClean="0"/>
                        <a:t>60</a:t>
                      </a:r>
                      <a:endParaRPr lang="en-GB" sz="2800" dirty="0"/>
                    </a:p>
                  </a:txBody>
                  <a:tcPr/>
                </a:tc>
              </a:tr>
              <a:tr h="626741">
                <a:tc>
                  <a:txBody>
                    <a:bodyPr/>
                    <a:lstStyle/>
                    <a:p>
                      <a:r>
                        <a:rPr lang="en-GB" sz="2800" dirty="0" err="1" smtClean="0"/>
                        <a:t>Mahimani</a:t>
                      </a:r>
                      <a:r>
                        <a:rPr lang="en-GB" sz="2800" baseline="0" dirty="0" smtClean="0"/>
                        <a:t> 2: Initial mapping</a:t>
                      </a:r>
                      <a:endParaRPr lang="en-GB" sz="2800" dirty="0"/>
                    </a:p>
                  </a:txBody>
                  <a:tcPr/>
                </a:tc>
                <a:tc>
                  <a:txBody>
                    <a:bodyPr/>
                    <a:lstStyle/>
                    <a:p>
                      <a:pPr algn="ctr"/>
                      <a:r>
                        <a:rPr lang="en-GB" sz="2800" dirty="0" smtClean="0"/>
                        <a:t>90</a:t>
                      </a:r>
                      <a:endParaRPr lang="en-GB" sz="2800" dirty="0"/>
                    </a:p>
                  </a:txBody>
                  <a:tcPr/>
                </a:tc>
              </a:tr>
              <a:tr h="626741">
                <a:tc>
                  <a:txBody>
                    <a:bodyPr/>
                    <a:lstStyle/>
                    <a:p>
                      <a:r>
                        <a:rPr lang="en-GB" sz="2800" dirty="0" smtClean="0"/>
                        <a:t>Tea</a:t>
                      </a:r>
                      <a:endParaRPr lang="en-GB" sz="2800" dirty="0"/>
                    </a:p>
                  </a:txBody>
                  <a:tcPr/>
                </a:tc>
                <a:tc>
                  <a:txBody>
                    <a:bodyPr/>
                    <a:lstStyle/>
                    <a:p>
                      <a:pPr algn="ctr"/>
                      <a:r>
                        <a:rPr lang="en-GB" sz="2800" dirty="0" smtClean="0"/>
                        <a:t>30</a:t>
                      </a:r>
                      <a:endParaRPr lang="en-GB" sz="2800" dirty="0"/>
                    </a:p>
                  </a:txBody>
                  <a:tcPr/>
                </a:tc>
              </a:tr>
              <a:tr h="626741">
                <a:tc>
                  <a:txBody>
                    <a:bodyPr/>
                    <a:lstStyle/>
                    <a:p>
                      <a:r>
                        <a:rPr lang="en-GB" sz="2800" dirty="0" err="1" smtClean="0"/>
                        <a:t>Mahimani</a:t>
                      </a:r>
                      <a:r>
                        <a:rPr lang="en-GB" sz="2800" dirty="0" smtClean="0"/>
                        <a:t> 3: Final mapping</a:t>
                      </a:r>
                      <a:endParaRPr lang="en-GB" sz="2800" dirty="0"/>
                    </a:p>
                  </a:txBody>
                  <a:tcPr/>
                </a:tc>
                <a:tc>
                  <a:txBody>
                    <a:bodyPr/>
                    <a:lstStyle/>
                    <a:p>
                      <a:pPr algn="ctr"/>
                      <a:r>
                        <a:rPr lang="en-GB" sz="2800" dirty="0" smtClean="0"/>
                        <a:t>90</a:t>
                      </a:r>
                      <a:endParaRPr lang="en-GB" sz="2800" dirty="0"/>
                    </a:p>
                  </a:txBody>
                  <a:tcPr/>
                </a:tc>
              </a:tr>
            </a:tbl>
          </a:graphicData>
        </a:graphic>
      </p:graphicFrame>
    </p:spTree>
  </p:cSld>
  <p:clrMapOvr>
    <a:masterClrMapping/>
  </p:clrMapOvr>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Title 1"/>
          <p:cNvSpPr>
            <a:spLocks noGrp="1"/>
          </p:cNvSpPr>
          <p:nvPr>
            <p:ph type="title"/>
          </p:nvPr>
        </p:nvSpPr>
        <p:spPr>
          <a:xfrm>
            <a:off x="229698" y="192262"/>
            <a:ext cx="8674470" cy="1143000"/>
          </a:xfrm>
        </p:spPr>
        <p:txBody>
          <a:bodyPr/>
          <a:lstStyle/>
          <a:p>
            <a:r>
              <a:rPr lang="en-GB" dirty="0" smtClean="0">
                <a:ea typeface="ＭＳ Ｐゴシック" charset="-128"/>
                <a:cs typeface="ＭＳ Ｐゴシック" charset="-128"/>
              </a:rPr>
              <a:t>Workshop objectives</a:t>
            </a:r>
            <a:endParaRPr lang="en-GB" dirty="0">
              <a:ea typeface="ＭＳ Ｐゴシック" charset="-128"/>
              <a:cs typeface="ＭＳ Ｐゴシック" charset="-128"/>
            </a:endParaRPr>
          </a:p>
        </p:txBody>
      </p:sp>
      <p:sp>
        <p:nvSpPr>
          <p:cNvPr id="43011" name="Content Placeholder 2"/>
          <p:cNvSpPr>
            <a:spLocks noGrp="1"/>
          </p:cNvSpPr>
          <p:nvPr>
            <p:ph idx="1"/>
          </p:nvPr>
        </p:nvSpPr>
        <p:spPr>
          <a:xfrm>
            <a:off x="64598" y="1507003"/>
            <a:ext cx="9079402" cy="5422900"/>
          </a:xfrm>
        </p:spPr>
        <p:txBody>
          <a:bodyPr>
            <a:normAutofit fontScale="85000" lnSpcReduction="10000"/>
          </a:bodyPr>
          <a:lstStyle/>
          <a:p>
            <a:pPr marL="118872" indent="0">
              <a:buNone/>
            </a:pPr>
            <a:r>
              <a:rPr lang="en-GB" dirty="0"/>
              <a:t>By the end of the training course, participants will be able to</a:t>
            </a:r>
            <a:r>
              <a:rPr lang="en-GB" dirty="0" smtClean="0"/>
              <a:t>:</a:t>
            </a:r>
          </a:p>
          <a:p>
            <a:pPr marL="118872" indent="0">
              <a:buNone/>
            </a:pPr>
            <a:endParaRPr lang="en-GB" dirty="0"/>
          </a:p>
          <a:p>
            <a:pPr marL="633222" lvl="0" indent="-514350">
              <a:lnSpc>
                <a:spcPct val="110000"/>
              </a:lnSpc>
              <a:buSzPct val="100000"/>
              <a:buFont typeface="+mj-lt"/>
              <a:buAutoNum type="arabicPeriod"/>
            </a:pPr>
            <a:r>
              <a:rPr lang="en-GB" dirty="0"/>
              <a:t>Identify the benefits of market analysis in </a:t>
            </a:r>
            <a:r>
              <a:rPr lang="en-GB" dirty="0" smtClean="0"/>
              <a:t>emergencies </a:t>
            </a:r>
            <a:endParaRPr lang="en-GB" dirty="0"/>
          </a:p>
          <a:p>
            <a:pPr marL="633222" lvl="0" indent="-514350">
              <a:lnSpc>
                <a:spcPct val="110000"/>
              </a:lnSpc>
              <a:buSzPct val="100000"/>
              <a:buFont typeface="+mj-lt"/>
              <a:buAutoNum type="arabicPeriod"/>
            </a:pPr>
            <a:r>
              <a:rPr lang="en-GB" dirty="0"/>
              <a:t>Confidently use criteria for selecting critical </a:t>
            </a:r>
            <a:r>
              <a:rPr lang="en-GB" dirty="0" smtClean="0"/>
              <a:t>market systems </a:t>
            </a:r>
            <a:r>
              <a:rPr lang="en-GB" dirty="0"/>
              <a:t>and the market mapping tools of </a:t>
            </a:r>
            <a:r>
              <a:rPr lang="en-GB" dirty="0" smtClean="0"/>
              <a:t>EMMA</a:t>
            </a:r>
            <a:endParaRPr lang="en-GB" dirty="0"/>
          </a:p>
          <a:p>
            <a:pPr marL="633222" lvl="0" indent="-514350">
              <a:lnSpc>
                <a:spcPct val="110000"/>
              </a:lnSpc>
              <a:buSzPct val="100000"/>
              <a:buFont typeface="+mj-lt"/>
              <a:buAutoNum type="arabicPeriod"/>
            </a:pPr>
            <a:r>
              <a:rPr lang="en-GB" dirty="0"/>
              <a:t>Analyse data gathered through the use of EMMA tools, and produce suitable options for effective humanitarian response in emergencies based on that </a:t>
            </a:r>
            <a:r>
              <a:rPr lang="en-GB" dirty="0" smtClean="0"/>
              <a:t>data</a:t>
            </a:r>
            <a:endParaRPr lang="en-GB" dirty="0"/>
          </a:p>
          <a:p>
            <a:pPr marL="633222" lvl="0" indent="-514350">
              <a:lnSpc>
                <a:spcPct val="110000"/>
              </a:lnSpc>
              <a:buSzPct val="100000"/>
              <a:buFont typeface="+mj-lt"/>
              <a:buAutoNum type="arabicPeriod"/>
            </a:pPr>
            <a:r>
              <a:rPr lang="en-GB" dirty="0"/>
              <a:t>Apply the EMMA Toolkit in the field, including market mapping and analysis elements of the EMMA process within a real life market </a:t>
            </a:r>
            <a:r>
              <a:rPr lang="en-GB" dirty="0" smtClean="0"/>
              <a:t>context</a:t>
            </a:r>
            <a:endParaRPr lang="en-GB" dirty="0"/>
          </a:p>
          <a:p>
            <a:pPr marL="633222" lvl="0" indent="-514350">
              <a:lnSpc>
                <a:spcPct val="110000"/>
              </a:lnSpc>
              <a:buSzPct val="100000"/>
              <a:buFont typeface="+mj-lt"/>
              <a:buAutoNum type="arabicPeriod"/>
            </a:pPr>
            <a:r>
              <a:rPr lang="en-GB" dirty="0"/>
              <a:t>Explain the value of EMMA to senior decision</a:t>
            </a:r>
            <a:r>
              <a:rPr lang="en-GB"/>
              <a:t>-</a:t>
            </a:r>
            <a:r>
              <a:rPr lang="en-GB" smtClean="0"/>
              <a:t>makers</a:t>
            </a:r>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518536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0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01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0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Price analysis</a:t>
            </a:r>
            <a:endParaRPr lang="en-US" dirty="0"/>
          </a:p>
        </p:txBody>
      </p:sp>
      <p:sp>
        <p:nvSpPr>
          <p:cNvPr id="3" name="Text Placeholder 2"/>
          <p:cNvSpPr>
            <a:spLocks noGrp="1"/>
          </p:cNvSpPr>
          <p:nvPr>
            <p:ph type="body" idx="1"/>
          </p:nvPr>
        </p:nvSpPr>
        <p:spPr/>
        <p:txBody>
          <a:bodyPr>
            <a:normAutofit/>
          </a:bodyPr>
          <a:lstStyle/>
          <a:p>
            <a:r>
              <a:rPr lang="en-US" sz="3200" dirty="0" smtClean="0"/>
              <a:t>Session 5</a:t>
            </a:r>
            <a:endParaRPr lang="en-US" sz="32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39679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Session guide</a:t>
            </a:r>
            <a:endParaRPr lang="en-GB" dirty="0"/>
          </a:p>
        </p:txBody>
      </p:sp>
      <p:graphicFrame>
        <p:nvGraphicFramePr>
          <p:cNvPr id="4" name="Content Placeholder 3"/>
          <p:cNvGraphicFramePr>
            <a:graphicFrameLocks noGrp="1"/>
          </p:cNvGraphicFramePr>
          <p:nvPr>
            <p:ph idx="1"/>
          </p:nvPr>
        </p:nvGraphicFramePr>
        <p:xfrm>
          <a:off x="230188" y="1519238"/>
          <a:ext cx="8674101" cy="5009869"/>
        </p:xfrm>
        <a:graphic>
          <a:graphicData uri="http://schemas.openxmlformats.org/drawingml/2006/table">
            <a:tbl>
              <a:tblPr firstRow="1" bandRow="1">
                <a:tableStyleId>{616DA210-FB5B-4158-B5E0-FEB733F419BA}</a:tableStyleId>
              </a:tblPr>
              <a:tblGrid>
                <a:gridCol w="3031274"/>
                <a:gridCol w="1399831"/>
                <a:gridCol w="4242996"/>
              </a:tblGrid>
              <a:tr h="861761">
                <a:tc>
                  <a:txBody>
                    <a:bodyPr/>
                    <a:lstStyle/>
                    <a:p>
                      <a:pPr algn="ctr"/>
                      <a:r>
                        <a:rPr lang="en-GB" sz="2800" dirty="0" smtClean="0"/>
                        <a:t>Section</a:t>
                      </a:r>
                      <a:endParaRPr lang="en-GB" sz="2800" b="1" dirty="0"/>
                    </a:p>
                  </a:txBody>
                  <a:tcPr anchor="ctr"/>
                </a:tc>
                <a:tc>
                  <a:txBody>
                    <a:bodyPr/>
                    <a:lstStyle/>
                    <a:p>
                      <a:pPr algn="ctr"/>
                      <a:r>
                        <a:rPr lang="en-GB" sz="2800" dirty="0" smtClean="0"/>
                        <a:t>Timing</a:t>
                      </a:r>
                      <a:endParaRPr lang="en-GB" sz="2800" b="1" dirty="0"/>
                    </a:p>
                  </a:txBody>
                  <a:tcPr anchor="ctr"/>
                </a:tc>
                <a:tc>
                  <a:txBody>
                    <a:bodyPr/>
                    <a:lstStyle/>
                    <a:p>
                      <a:pPr algn="ctr"/>
                      <a:r>
                        <a:rPr lang="en-GB" sz="2800" dirty="0" smtClean="0"/>
                        <a:t>Comments</a:t>
                      </a:r>
                      <a:endParaRPr lang="en-GB" sz="2800" b="1" dirty="0"/>
                    </a:p>
                  </a:txBody>
                  <a:tcPr anchor="ctr"/>
                </a:tc>
              </a:tr>
              <a:tr h="886749">
                <a:tc>
                  <a:txBody>
                    <a:bodyPr/>
                    <a:lstStyle/>
                    <a:p>
                      <a:r>
                        <a:rPr lang="en-GB" sz="2800" dirty="0" smtClean="0"/>
                        <a:t>Price analysis group work</a:t>
                      </a:r>
                      <a:endParaRPr lang="en-GB" sz="2800" dirty="0"/>
                    </a:p>
                  </a:txBody>
                  <a:tcPr/>
                </a:tc>
                <a:tc>
                  <a:txBody>
                    <a:bodyPr/>
                    <a:lstStyle/>
                    <a:p>
                      <a:r>
                        <a:rPr lang="en-GB" sz="2800" dirty="0" smtClean="0"/>
                        <a:t>30</a:t>
                      </a:r>
                      <a:endParaRPr lang="en-GB" sz="2800" dirty="0"/>
                    </a:p>
                  </a:txBody>
                  <a:tcPr/>
                </a:tc>
                <a:tc>
                  <a:txBody>
                    <a:bodyPr/>
                    <a:lstStyle/>
                    <a:p>
                      <a:r>
                        <a:rPr lang="en-GB" sz="2800" dirty="0" smtClean="0"/>
                        <a:t>6</a:t>
                      </a:r>
                      <a:r>
                        <a:rPr lang="en-GB" sz="2800" baseline="0" dirty="0" smtClean="0"/>
                        <a:t> groups with 1 task each, with presentations and plenary analysis</a:t>
                      </a:r>
                      <a:endParaRPr lang="en-GB" sz="2800" dirty="0"/>
                    </a:p>
                  </a:txBody>
                  <a:tcPr/>
                </a:tc>
              </a:tr>
              <a:tr h="886749">
                <a:tc>
                  <a:txBody>
                    <a:bodyPr/>
                    <a:lstStyle/>
                    <a:p>
                      <a:r>
                        <a:rPr lang="en-GB" sz="2800" dirty="0" smtClean="0"/>
                        <a:t>Price</a:t>
                      </a:r>
                      <a:r>
                        <a:rPr lang="en-GB" sz="2800" baseline="0" dirty="0" smtClean="0"/>
                        <a:t> analysis presentations</a:t>
                      </a:r>
                      <a:endParaRPr lang="en-GB" sz="2800" dirty="0"/>
                    </a:p>
                  </a:txBody>
                  <a:tcPr/>
                </a:tc>
                <a:tc>
                  <a:txBody>
                    <a:bodyPr/>
                    <a:lstStyle/>
                    <a:p>
                      <a:r>
                        <a:rPr lang="en-GB" sz="2800" dirty="0" smtClean="0"/>
                        <a:t>30</a:t>
                      </a:r>
                      <a:endParaRPr lang="en-GB" sz="2800" dirty="0"/>
                    </a:p>
                  </a:txBody>
                  <a:tcPr/>
                </a:tc>
                <a:tc>
                  <a:txBody>
                    <a:bodyPr/>
                    <a:lstStyle/>
                    <a:p>
                      <a:endParaRPr lang="en-GB" sz="2800" dirty="0"/>
                    </a:p>
                  </a:txBody>
                  <a:tcPr/>
                </a:tc>
              </a:tr>
              <a:tr h="886749">
                <a:tc>
                  <a:txBody>
                    <a:bodyPr/>
                    <a:lstStyle/>
                    <a:p>
                      <a:r>
                        <a:rPr lang="en-GB" sz="2800" dirty="0" smtClean="0"/>
                        <a:t>Price and</a:t>
                      </a:r>
                      <a:r>
                        <a:rPr lang="en-GB" sz="2800" baseline="0" dirty="0" smtClean="0"/>
                        <a:t> volume activity</a:t>
                      </a:r>
                      <a:endParaRPr lang="en-GB" sz="2800" dirty="0"/>
                    </a:p>
                  </a:txBody>
                  <a:tcPr/>
                </a:tc>
                <a:tc>
                  <a:txBody>
                    <a:bodyPr/>
                    <a:lstStyle/>
                    <a:p>
                      <a:r>
                        <a:rPr lang="en-GB" sz="2800" dirty="0" smtClean="0"/>
                        <a:t>30</a:t>
                      </a:r>
                      <a:endParaRPr lang="en-GB" sz="2800" dirty="0"/>
                    </a:p>
                  </a:txBody>
                  <a:tcPr/>
                </a:tc>
                <a:tc>
                  <a:txBody>
                    <a:bodyPr/>
                    <a:lstStyle/>
                    <a:p>
                      <a:r>
                        <a:rPr lang="en-GB" sz="2800" dirty="0" smtClean="0"/>
                        <a:t>If time and facilitator interest permit</a:t>
                      </a:r>
                      <a:endParaRPr lang="en-GB" sz="2800" dirty="0"/>
                    </a:p>
                  </a:txBody>
                  <a:tcPr/>
                </a:tc>
              </a:tr>
              <a:tr h="886749">
                <a:tc>
                  <a:txBody>
                    <a:bodyPr/>
                    <a:lstStyle/>
                    <a:p>
                      <a:endParaRPr lang="en-GB" sz="2800" dirty="0"/>
                    </a:p>
                  </a:txBody>
                  <a:tcPr/>
                </a:tc>
                <a:tc>
                  <a:txBody>
                    <a:bodyPr/>
                    <a:lstStyle/>
                    <a:p>
                      <a:endParaRPr lang="en-GB" sz="2800" dirty="0"/>
                    </a:p>
                  </a:txBody>
                  <a:tcPr/>
                </a:tc>
                <a:tc>
                  <a:txBody>
                    <a:bodyPr/>
                    <a:lstStyle/>
                    <a:p>
                      <a:endParaRPr lang="en-GB" sz="2800" dirty="0"/>
                    </a:p>
                  </a:txBody>
                  <a:tcPr/>
                </a:tc>
              </a:tr>
            </a:tbl>
          </a:graphicData>
        </a:graphic>
      </p:graphicFrame>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Session content</a:t>
            </a:r>
            <a:endParaRPr lang="en-GB" dirty="0"/>
          </a:p>
        </p:txBody>
      </p:sp>
      <p:sp>
        <p:nvSpPr>
          <p:cNvPr id="3" name="Content Placeholder 2"/>
          <p:cNvSpPr>
            <a:spLocks noGrp="1"/>
          </p:cNvSpPr>
          <p:nvPr>
            <p:ph idx="1"/>
          </p:nvPr>
        </p:nvSpPr>
        <p:spPr/>
        <p:txBody>
          <a:bodyPr/>
          <a:lstStyle/>
          <a:p>
            <a:pPr>
              <a:spcAft>
                <a:spcPts val="1800"/>
              </a:spcAft>
            </a:pPr>
            <a:r>
              <a:rPr lang="en-GB" dirty="0" smtClean="0"/>
              <a:t>Understand the purpose and process of price analysis.</a:t>
            </a:r>
          </a:p>
          <a:p>
            <a:pPr>
              <a:spcAft>
                <a:spcPts val="1800"/>
              </a:spcAft>
            </a:pPr>
            <a:r>
              <a:rPr lang="en-GB" dirty="0" smtClean="0"/>
              <a:t>Apply key concepts to analyse markets or household access:</a:t>
            </a:r>
          </a:p>
          <a:p>
            <a:pPr lvl="1">
              <a:spcAft>
                <a:spcPts val="1800"/>
              </a:spcAft>
              <a:buClrTx/>
            </a:pPr>
            <a:r>
              <a:rPr lang="en-GB" dirty="0" smtClean="0"/>
              <a:t>Integration</a:t>
            </a:r>
          </a:p>
          <a:p>
            <a:pPr lvl="1">
              <a:spcAft>
                <a:spcPts val="1800"/>
              </a:spcAft>
              <a:buClrTx/>
            </a:pPr>
            <a:r>
              <a:rPr lang="en-GB" dirty="0" smtClean="0"/>
              <a:t>Terms of trade</a:t>
            </a:r>
          </a:p>
          <a:p>
            <a:pPr lvl="1">
              <a:spcAft>
                <a:spcPts val="1800"/>
              </a:spcAft>
              <a:buClrTx/>
            </a:pPr>
            <a:r>
              <a:rPr lang="en-GB" dirty="0" smtClean="0"/>
              <a:t>Data interpretation</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Analysing price margins</a:t>
            </a:r>
            <a:endParaRPr lang="en-GB" dirty="0"/>
          </a:p>
        </p:txBody>
      </p:sp>
      <p:pic>
        <p:nvPicPr>
          <p:cNvPr id="4" name="Picture 3"/>
          <p:cNvPicPr>
            <a:picLocks noChangeAspect="1"/>
          </p:cNvPicPr>
          <p:nvPr/>
        </p:nvPicPr>
        <p:blipFill>
          <a:blip r:embed="rId2"/>
          <a:stretch>
            <a:fillRect/>
          </a:stretch>
        </p:blipFill>
        <p:spPr>
          <a:xfrm>
            <a:off x="0" y="1633788"/>
            <a:ext cx="9087878" cy="3251200"/>
          </a:xfrm>
          <a:prstGeom prst="rect">
            <a:avLst/>
          </a:prstGeom>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Activity: Price analysis</a:t>
            </a:r>
            <a:endParaRPr lang="en-GB" dirty="0"/>
          </a:p>
        </p:txBody>
      </p:sp>
      <p:sp>
        <p:nvSpPr>
          <p:cNvPr id="3" name="Content Placeholder 2"/>
          <p:cNvSpPr>
            <a:spLocks noGrp="1"/>
          </p:cNvSpPr>
          <p:nvPr>
            <p:ph idx="1"/>
          </p:nvPr>
        </p:nvSpPr>
        <p:spPr/>
        <p:txBody>
          <a:bodyPr>
            <a:normAutofit lnSpcReduction="10000"/>
          </a:bodyPr>
          <a:lstStyle/>
          <a:p>
            <a:pPr marL="514350" indent="-514350">
              <a:spcAft>
                <a:spcPts val="600"/>
              </a:spcAft>
              <a:buClrTx/>
              <a:buFont typeface="+mj-lt"/>
              <a:buAutoNum type="arabicPeriod"/>
            </a:pPr>
            <a:r>
              <a:rPr lang="en-GB" dirty="0" smtClean="0"/>
              <a:t>Form groups and focus on the graph you receive from facilitators.</a:t>
            </a:r>
          </a:p>
          <a:p>
            <a:pPr marL="514350" indent="-514350">
              <a:spcAft>
                <a:spcPts val="600"/>
              </a:spcAft>
              <a:buClrTx/>
              <a:buFont typeface="+mj-lt"/>
              <a:buAutoNum type="arabicPeriod"/>
            </a:pPr>
            <a:r>
              <a:rPr lang="en-GB" dirty="0" smtClean="0"/>
              <a:t>Analyse the graph in response to the question and prepare a detailed set of conclusions.</a:t>
            </a:r>
          </a:p>
          <a:p>
            <a:pPr marL="514350" indent="-514350">
              <a:spcAft>
                <a:spcPts val="600"/>
              </a:spcAft>
              <a:buClrTx/>
              <a:buFont typeface="+mj-lt"/>
              <a:buAutoNum type="arabicPeriod"/>
            </a:pPr>
            <a:r>
              <a:rPr lang="en-GB" dirty="0" smtClean="0"/>
              <a:t>Be prepared to present and justify these conclusions in plenary, while walking the other groups through your analytical process.</a:t>
            </a:r>
            <a:endParaRPr lang="en-GB" dirty="0"/>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292"/>
            <a:ext cx="8229600" cy="1252728"/>
          </a:xfrm>
        </p:spPr>
        <p:txBody>
          <a:bodyPr>
            <a:normAutofit fontScale="90000"/>
          </a:bodyPr>
          <a:lstStyle/>
          <a:p>
            <a:r>
              <a:rPr lang="en-GB" dirty="0" smtClean="0"/>
              <a:t>Which graph do you prefer? Why?</a:t>
            </a:r>
            <a:endParaRPr lang="en-GB" dirty="0"/>
          </a:p>
        </p:txBody>
      </p:sp>
      <p:graphicFrame>
        <p:nvGraphicFramePr>
          <p:cNvPr id="4" name="Chart 3"/>
          <p:cNvGraphicFramePr>
            <a:graphicFrameLocks/>
          </p:cNvGraphicFramePr>
          <p:nvPr/>
        </p:nvGraphicFramePr>
        <p:xfrm>
          <a:off x="0" y="1093283"/>
          <a:ext cx="9144000" cy="304397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0" y="4137260"/>
          <a:ext cx="9144000" cy="260046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noAutofit/>
          </a:bodyPr>
          <a:lstStyle/>
          <a:p>
            <a:r>
              <a:rPr lang="en-GB" sz="2800" dirty="0" smtClean="0">
                <a:latin typeface="Corbel"/>
                <a:ea typeface="ＭＳ Ｐゴシック" charset="-128"/>
              </a:rPr>
              <a:t>Summarise the trend in terms of trade and how it might affect household food security and coping.</a:t>
            </a:r>
          </a:p>
        </p:txBody>
      </p:sp>
      <p:graphicFrame>
        <p:nvGraphicFramePr>
          <p:cNvPr id="4" name="Table 3"/>
          <p:cNvGraphicFramePr>
            <a:graphicFrameLocks noGrp="1"/>
          </p:cNvGraphicFramePr>
          <p:nvPr/>
        </p:nvGraphicFramePr>
        <p:xfrm>
          <a:off x="457200" y="1494088"/>
          <a:ext cx="8229600" cy="5029200"/>
        </p:xfrm>
        <a:graphic>
          <a:graphicData uri="http://schemas.openxmlformats.org/drawingml/2006/table">
            <a:tbl>
              <a:tblPr firstRow="1" bandRow="1">
                <a:tableStyleId>{2D5ABB26-0587-4C30-8999-92F81FD0307C}</a:tableStyleId>
              </a:tblPr>
              <a:tblGrid>
                <a:gridCol w="2057400"/>
                <a:gridCol w="2057400"/>
                <a:gridCol w="2057400"/>
                <a:gridCol w="2057400"/>
              </a:tblGrid>
              <a:tr h="584200">
                <a:tc>
                  <a:txBody>
                    <a:bodyPr/>
                    <a:lstStyle/>
                    <a:p>
                      <a:pPr algn="ctr"/>
                      <a:r>
                        <a:rPr lang="en-GB" sz="3600" b="1" dirty="0" smtClean="0"/>
                        <a:t>April</a:t>
                      </a:r>
                      <a:endParaRPr lang="en-GB" sz="3600" b="1" dirty="0"/>
                    </a:p>
                  </a:txBody>
                  <a:tcPr anchor="ct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solidFill>
                      <a:schemeClr val="accent1">
                        <a:lumMod val="60000"/>
                        <a:lumOff val="40000"/>
                      </a:schemeClr>
                    </a:solidFill>
                  </a:tcPr>
                </a:tc>
                <a:tc>
                  <a:txBody>
                    <a:bodyPr/>
                    <a:lstStyle/>
                    <a:p>
                      <a:pPr algn="ctr"/>
                      <a:r>
                        <a:rPr lang="en-GB" sz="3600" b="1" dirty="0" smtClean="0"/>
                        <a:t>Goat</a:t>
                      </a:r>
                      <a:endParaRPr lang="en-GB" sz="36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GB" sz="3600" b="1" dirty="0" smtClean="0"/>
                        <a:t>Maize</a:t>
                      </a:r>
                      <a:endParaRPr lang="en-GB" sz="2800" b="1" dirty="0" smtClean="0"/>
                    </a:p>
                    <a:p>
                      <a:pPr algn="ctr"/>
                      <a:r>
                        <a:rPr lang="en-GB" sz="2800" b="1" dirty="0" smtClean="0"/>
                        <a:t>(100 kg)</a:t>
                      </a:r>
                      <a:endParaRPr lang="en-GB" sz="36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GB" sz="3600" b="1" dirty="0" smtClean="0"/>
                        <a:t>Terms of Trade</a:t>
                      </a:r>
                      <a:endParaRPr lang="en-GB" sz="3600" b="1" dirty="0"/>
                    </a:p>
                  </a:txBody>
                  <a:tcPr anchor="ct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solidFill>
                      <a:schemeClr val="accent6">
                        <a:lumMod val="40000"/>
                        <a:lumOff val="60000"/>
                      </a:schemeClr>
                    </a:solidFill>
                  </a:tcPr>
                </a:tc>
              </a:tr>
              <a:tr h="584200">
                <a:tc>
                  <a:txBody>
                    <a:bodyPr/>
                    <a:lstStyle/>
                    <a:p>
                      <a:pPr algn="ctr"/>
                      <a:r>
                        <a:rPr lang="en-GB" sz="3600" dirty="0" smtClean="0"/>
                        <a:t>2006</a:t>
                      </a:r>
                      <a:endParaRPr lang="en-GB" sz="360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60000"/>
                        <a:lumOff val="40000"/>
                      </a:schemeClr>
                    </a:solidFill>
                  </a:tcPr>
                </a:tc>
                <a:tc>
                  <a:txBody>
                    <a:bodyPr/>
                    <a:lstStyle/>
                    <a:p>
                      <a:pPr algn="ctr"/>
                      <a:r>
                        <a:rPr lang="en-GB" sz="3600" dirty="0" smtClean="0"/>
                        <a:t>220</a:t>
                      </a:r>
                      <a:endParaRPr lang="en-GB" sz="3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GB" sz="3600" dirty="0" smtClean="0"/>
                        <a:t>153</a:t>
                      </a:r>
                      <a:endParaRPr lang="en-GB" sz="3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GB" sz="3600" dirty="0" smtClean="0"/>
                        <a:t>1.44</a:t>
                      </a:r>
                      <a:endParaRPr lang="en-GB" sz="36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schemeClr>
                    </a:solidFill>
                  </a:tcPr>
                </a:tc>
              </a:tr>
              <a:tr h="584200">
                <a:tc>
                  <a:txBody>
                    <a:bodyPr/>
                    <a:lstStyle/>
                    <a:p>
                      <a:pPr algn="ctr"/>
                      <a:r>
                        <a:rPr lang="en-GB" sz="3600" dirty="0" smtClean="0"/>
                        <a:t>2007</a:t>
                      </a:r>
                      <a:endParaRPr lang="en-GB" sz="360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60000"/>
                        <a:lumOff val="40000"/>
                      </a:schemeClr>
                    </a:solidFill>
                  </a:tcPr>
                </a:tc>
                <a:tc>
                  <a:txBody>
                    <a:bodyPr/>
                    <a:lstStyle/>
                    <a:p>
                      <a:pPr algn="ctr"/>
                      <a:r>
                        <a:rPr lang="en-GB" sz="3600" dirty="0" smtClean="0"/>
                        <a:t>225</a:t>
                      </a:r>
                      <a:endParaRPr lang="en-GB" sz="3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GB" sz="3600" dirty="0" smtClean="0"/>
                        <a:t>147</a:t>
                      </a:r>
                      <a:endParaRPr lang="en-GB" sz="3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GB" sz="3600" dirty="0" smtClean="0"/>
                        <a:t>1.53</a:t>
                      </a:r>
                      <a:endParaRPr lang="en-GB" sz="36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schemeClr>
                    </a:solidFill>
                  </a:tcPr>
                </a:tc>
              </a:tr>
              <a:tr h="584200">
                <a:tc>
                  <a:txBody>
                    <a:bodyPr/>
                    <a:lstStyle/>
                    <a:p>
                      <a:pPr algn="ctr"/>
                      <a:r>
                        <a:rPr lang="en-GB" sz="3600" dirty="0" smtClean="0"/>
                        <a:t>2008</a:t>
                      </a:r>
                      <a:endParaRPr lang="en-GB" sz="360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60000"/>
                        <a:lumOff val="40000"/>
                      </a:schemeClr>
                    </a:solidFill>
                  </a:tcPr>
                </a:tc>
                <a:tc>
                  <a:txBody>
                    <a:bodyPr/>
                    <a:lstStyle/>
                    <a:p>
                      <a:pPr algn="ctr"/>
                      <a:r>
                        <a:rPr lang="en-GB" sz="3600" dirty="0" smtClean="0"/>
                        <a:t>357</a:t>
                      </a:r>
                      <a:endParaRPr lang="en-GB" sz="3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GB" sz="3600" dirty="0" smtClean="0"/>
                        <a:t>332</a:t>
                      </a:r>
                      <a:endParaRPr lang="en-GB" sz="3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GB" sz="3600" dirty="0" smtClean="0"/>
                        <a:t>1.08</a:t>
                      </a:r>
                      <a:endParaRPr lang="en-GB" sz="36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schemeClr>
                    </a:solidFill>
                  </a:tcPr>
                </a:tc>
              </a:tr>
              <a:tr h="584200">
                <a:tc>
                  <a:txBody>
                    <a:bodyPr/>
                    <a:lstStyle/>
                    <a:p>
                      <a:pPr algn="ctr"/>
                      <a:r>
                        <a:rPr lang="en-GB" sz="3600" dirty="0" smtClean="0"/>
                        <a:t>2009</a:t>
                      </a:r>
                      <a:endParaRPr lang="en-GB" sz="360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60000"/>
                        <a:lumOff val="40000"/>
                      </a:schemeClr>
                    </a:solidFill>
                  </a:tcPr>
                </a:tc>
                <a:tc>
                  <a:txBody>
                    <a:bodyPr/>
                    <a:lstStyle/>
                    <a:p>
                      <a:pPr algn="ctr"/>
                      <a:r>
                        <a:rPr lang="en-GB" sz="3600" dirty="0" smtClean="0"/>
                        <a:t>350</a:t>
                      </a:r>
                      <a:endParaRPr lang="en-GB" sz="3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GB" sz="3600" dirty="0" smtClean="0"/>
                        <a:t>375</a:t>
                      </a:r>
                      <a:endParaRPr lang="en-GB" sz="3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GB" sz="3600" dirty="0" smtClean="0"/>
                        <a:t>0.93</a:t>
                      </a:r>
                      <a:endParaRPr lang="en-GB" sz="36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schemeClr>
                    </a:solidFill>
                  </a:tcPr>
                </a:tc>
              </a:tr>
              <a:tr h="584200">
                <a:tc>
                  <a:txBody>
                    <a:bodyPr/>
                    <a:lstStyle/>
                    <a:p>
                      <a:pPr algn="ctr"/>
                      <a:r>
                        <a:rPr lang="en-GB" sz="3600" dirty="0" smtClean="0"/>
                        <a:t>2010</a:t>
                      </a:r>
                      <a:endParaRPr lang="en-GB" sz="360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60000"/>
                        <a:lumOff val="40000"/>
                      </a:schemeClr>
                    </a:solidFill>
                  </a:tcPr>
                </a:tc>
                <a:tc>
                  <a:txBody>
                    <a:bodyPr/>
                    <a:lstStyle/>
                    <a:p>
                      <a:pPr algn="ctr"/>
                      <a:r>
                        <a:rPr lang="en-GB" sz="3600" dirty="0" smtClean="0"/>
                        <a:t>350</a:t>
                      </a:r>
                      <a:endParaRPr lang="en-GB" sz="3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GB" sz="3600" dirty="0" smtClean="0"/>
                        <a:t>315</a:t>
                      </a:r>
                      <a:endParaRPr lang="en-GB" sz="3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GB" sz="3600" dirty="0" smtClean="0"/>
                        <a:t>1.11</a:t>
                      </a:r>
                      <a:endParaRPr lang="en-GB" sz="36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schemeClr>
                    </a:solidFill>
                  </a:tcPr>
                </a:tc>
              </a:tr>
              <a:tr h="584200">
                <a:tc>
                  <a:txBody>
                    <a:bodyPr/>
                    <a:lstStyle/>
                    <a:p>
                      <a:pPr algn="ctr"/>
                      <a:r>
                        <a:rPr lang="en-GB" sz="3600" dirty="0" smtClean="0"/>
                        <a:t>2011</a:t>
                      </a:r>
                      <a:endParaRPr lang="en-GB" sz="360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solidFill>
                      <a:schemeClr val="accent1">
                        <a:lumMod val="60000"/>
                        <a:lumOff val="40000"/>
                      </a:schemeClr>
                    </a:solidFill>
                  </a:tcPr>
                </a:tc>
                <a:tc>
                  <a:txBody>
                    <a:bodyPr/>
                    <a:lstStyle/>
                    <a:p>
                      <a:pPr algn="ctr"/>
                      <a:r>
                        <a:rPr lang="en-GB" sz="3600" dirty="0" smtClean="0"/>
                        <a:t>453</a:t>
                      </a:r>
                      <a:endParaRPr lang="en-GB" sz="3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ctr"/>
                      <a:r>
                        <a:rPr lang="en-GB" sz="3600" dirty="0" smtClean="0"/>
                        <a:t>500</a:t>
                      </a:r>
                      <a:endParaRPr lang="en-GB" sz="3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ctr"/>
                      <a:r>
                        <a:rPr lang="en-GB" sz="3600" dirty="0" smtClean="0"/>
                        <a:t>0.91</a:t>
                      </a:r>
                      <a:endParaRPr lang="en-GB" sz="36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solidFill>
                      <a:schemeClr val="accent6">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4" name="Title 1"/>
          <p:cNvSpPr>
            <a:spLocks noGrp="1"/>
          </p:cNvSpPr>
          <p:nvPr>
            <p:ph type="title"/>
          </p:nvPr>
        </p:nvSpPr>
        <p:spPr>
          <a:xfrm>
            <a:off x="229698" y="69495"/>
            <a:ext cx="8674470" cy="1143000"/>
          </a:xfrm>
        </p:spPr>
        <p:txBody>
          <a:bodyPr>
            <a:normAutofit fontScale="90000"/>
          </a:bodyPr>
          <a:lstStyle/>
          <a:p>
            <a:r>
              <a:rPr lang="en-GB" dirty="0" smtClean="0">
                <a:ea typeface="ＭＳ Ｐゴシック" charset="-128"/>
                <a:cs typeface="ＭＳ Ｐゴシック" charset="-128"/>
              </a:rPr>
              <a:t>Would you rather be a shoat household or a cow household?</a:t>
            </a:r>
          </a:p>
        </p:txBody>
      </p:sp>
      <p:graphicFrame>
        <p:nvGraphicFramePr>
          <p:cNvPr id="4" name="Chart 3"/>
          <p:cNvGraphicFramePr/>
          <p:nvPr/>
        </p:nvGraphicFramePr>
        <p:xfrm>
          <a:off x="0" y="1524000"/>
          <a:ext cx="9144000" cy="4724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9698" y="156472"/>
            <a:ext cx="8674470" cy="1143000"/>
          </a:xfrm>
        </p:spPr>
        <p:txBody>
          <a:bodyPr>
            <a:noAutofit/>
          </a:bodyPr>
          <a:lstStyle/>
          <a:p>
            <a:r>
              <a:rPr lang="en-GB" sz="3600" dirty="0" smtClean="0"/>
              <a:t>Are these maize markets integrated? Justify your answer with the data.</a:t>
            </a:r>
            <a:endParaRPr lang="en-GB" sz="3600" dirty="0"/>
          </a:p>
        </p:txBody>
      </p:sp>
      <p:graphicFrame>
        <p:nvGraphicFramePr>
          <p:cNvPr id="5" name="Chart 4"/>
          <p:cNvGraphicFramePr/>
          <p:nvPr/>
        </p:nvGraphicFramePr>
        <p:xfrm>
          <a:off x="-13384" y="1387127"/>
          <a:ext cx="9157384" cy="509693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5"/>
          <p:cNvGrpSpPr>
            <a:grpSpLocks/>
          </p:cNvGrpSpPr>
          <p:nvPr/>
        </p:nvGrpSpPr>
        <p:grpSpPr bwMode="auto">
          <a:xfrm>
            <a:off x="38480" y="1347632"/>
            <a:ext cx="9144000" cy="5448249"/>
            <a:chOff x="489992" y="55741"/>
            <a:chExt cx="8156589" cy="6703482"/>
          </a:xfrm>
        </p:grpSpPr>
        <p:pic>
          <p:nvPicPr>
            <p:cNvPr id="27652" name="Picture 3"/>
            <p:cNvPicPr>
              <a:picLocks noChangeAspect="1"/>
            </p:cNvPicPr>
            <p:nvPr/>
          </p:nvPicPr>
          <p:blipFill>
            <a:blip r:embed="rId3"/>
            <a:srcRect/>
            <a:stretch>
              <a:fillRect/>
            </a:stretch>
          </p:blipFill>
          <p:spPr bwMode="auto">
            <a:xfrm>
              <a:off x="489992" y="55741"/>
              <a:ext cx="8156589" cy="6703482"/>
            </a:xfrm>
            <a:prstGeom prst="rect">
              <a:avLst/>
            </a:prstGeom>
            <a:noFill/>
            <a:ln w="9525">
              <a:noFill/>
              <a:miter lim="800000"/>
              <a:headEnd/>
              <a:tailEnd/>
            </a:ln>
          </p:spPr>
        </p:pic>
        <p:sp>
          <p:nvSpPr>
            <p:cNvPr id="3" name="Rectangle 2"/>
            <p:cNvSpPr/>
            <p:nvPr/>
          </p:nvSpPr>
          <p:spPr>
            <a:xfrm>
              <a:off x="1353909" y="55741"/>
              <a:ext cx="1439299" cy="5230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Rectangle 4"/>
            <p:cNvSpPr/>
            <p:nvPr/>
          </p:nvSpPr>
          <p:spPr>
            <a:xfrm>
              <a:off x="1353909" y="3622607"/>
              <a:ext cx="1439299" cy="5230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a:p>
          </p:txBody>
        </p:sp>
      </p:grpSp>
      <p:sp>
        <p:nvSpPr>
          <p:cNvPr id="27651" name="Title 1"/>
          <p:cNvSpPr>
            <a:spLocks noGrp="1"/>
          </p:cNvSpPr>
          <p:nvPr>
            <p:ph type="title"/>
          </p:nvPr>
        </p:nvSpPr>
        <p:spPr>
          <a:xfrm>
            <a:off x="230188" y="240765"/>
            <a:ext cx="8674100" cy="835026"/>
          </a:xfrm>
        </p:spPr>
        <p:txBody>
          <a:bodyPr>
            <a:noAutofit/>
          </a:bodyPr>
          <a:lstStyle/>
          <a:p>
            <a:pPr eaLnBrk="1" hangingPunct="1"/>
            <a:r>
              <a:rPr lang="en-GB" sz="2800" dirty="0" smtClean="0">
                <a:latin typeface="Corbel"/>
                <a:cs typeface="Corbel"/>
              </a:rPr>
              <a:t>Explain the differences between these two graphs and what they show us about market integration</a:t>
            </a:r>
            <a:endParaRPr lang="en-GB" sz="2800" dirty="0">
              <a:latin typeface="Corbel"/>
              <a:cs typeface="Corbe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lstStyle/>
          <a:p>
            <a:r>
              <a:rPr lang="en-US" i="1" dirty="0"/>
              <a:t>Source: </a:t>
            </a:r>
            <a:r>
              <a:rPr lang="en-GB" i="1" dirty="0"/>
              <a:t>IFRC Recovery Programming Guidance 2012 </a:t>
            </a:r>
            <a:endParaRPr lang="en-US" i="1" dirty="0"/>
          </a:p>
          <a:p>
            <a:endParaRPr lang="en-US" dirty="0"/>
          </a:p>
        </p:txBody>
      </p:sp>
      <p:sp>
        <p:nvSpPr>
          <p:cNvPr id="5" name="TextBox 4"/>
          <p:cNvSpPr txBox="1"/>
          <p:nvPr/>
        </p:nvSpPr>
        <p:spPr>
          <a:xfrm>
            <a:off x="3019377" y="495300"/>
            <a:ext cx="4108141" cy="784830"/>
          </a:xfrm>
          <a:prstGeom prst="rect">
            <a:avLst/>
          </a:prstGeom>
          <a:noFill/>
        </p:spPr>
        <p:txBody>
          <a:bodyPr wrap="none" rtlCol="0">
            <a:spAutoFit/>
          </a:bodyPr>
          <a:lstStyle/>
          <a:p>
            <a:r>
              <a:rPr lang="en-GB" sz="4500" dirty="0">
                <a:solidFill>
                  <a:srgbClr val="FFD25D"/>
                </a:solidFill>
                <a:latin typeface="+mj-lt"/>
                <a:ea typeface="ＭＳ Ｐゴシック" charset="-128"/>
                <a:cs typeface="ＭＳ Ｐゴシック" charset="-128"/>
              </a:rPr>
              <a:t>Workshop </a:t>
            </a:r>
            <a:r>
              <a:rPr lang="en-GB" sz="4500" dirty="0" smtClean="0">
                <a:solidFill>
                  <a:srgbClr val="FFD25D"/>
                </a:solidFill>
                <a:latin typeface="+mj-lt"/>
                <a:ea typeface="ＭＳ Ｐゴシック" charset="-128"/>
                <a:cs typeface="ＭＳ Ｐゴシック" charset="-128"/>
              </a:rPr>
              <a:t>Focus</a:t>
            </a:r>
            <a:endParaRPr lang="en-US" sz="4500" dirty="0">
              <a:solidFill>
                <a:srgbClr val="FFD25D"/>
              </a:solidFill>
              <a:latin typeface="+mj-lt"/>
            </a:endParaRPr>
          </a:p>
        </p:txBody>
      </p:sp>
      <p:sp>
        <p:nvSpPr>
          <p:cNvPr id="7" name="Content Placeholder 6"/>
          <p:cNvSpPr>
            <a:spLocks noGrp="1"/>
          </p:cNvSpPr>
          <p:nvPr>
            <p:ph idx="1"/>
          </p:nvPr>
        </p:nvSpPr>
        <p:spPr>
          <a:xfrm>
            <a:off x="3019377" y="1743133"/>
            <a:ext cx="6124623" cy="4558885"/>
          </a:xfrm>
        </p:spPr>
        <p:txBody>
          <a:bodyPr/>
          <a:lstStyle/>
          <a:p>
            <a:endParaRPr lang="en-US" dirty="0"/>
          </a:p>
        </p:txBody>
      </p:sp>
      <p:pic>
        <p:nvPicPr>
          <p:cNvPr id="10" name="Picture 9" descr="DM Cycle 2012 relief and er.jpg"/>
          <p:cNvPicPr/>
          <p:nvPr/>
        </p:nvPicPr>
        <p:blipFill>
          <a:blip r:embed="rId2" cstate="print"/>
          <a:stretch>
            <a:fillRect/>
          </a:stretch>
        </p:blipFill>
        <p:spPr>
          <a:xfrm>
            <a:off x="3019377" y="1748376"/>
            <a:ext cx="5253877" cy="4918216"/>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0173400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Chart 5"/>
          <p:cNvGraphicFramePr/>
          <p:nvPr/>
        </p:nvGraphicFramePr>
        <p:xfrm>
          <a:off x="0" y="1365109"/>
          <a:ext cx="9144000" cy="5604935"/>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1"/>
          <p:cNvSpPr>
            <a:spLocks noGrp="1"/>
          </p:cNvSpPr>
          <p:nvPr>
            <p:ph type="title"/>
          </p:nvPr>
        </p:nvSpPr>
        <p:spPr>
          <a:xfrm>
            <a:off x="114250" y="43583"/>
            <a:ext cx="8914302" cy="1143000"/>
          </a:xfrm>
        </p:spPr>
        <p:txBody>
          <a:bodyPr>
            <a:noAutofit/>
          </a:bodyPr>
          <a:lstStyle/>
          <a:p>
            <a:r>
              <a:rPr lang="en-GB" sz="2700" dirty="0" smtClean="0">
                <a:ea typeface="ＭＳ Ｐゴシック" charset="-128"/>
                <a:cs typeface="ＭＳ Ｐゴシック" charset="-128"/>
              </a:rPr>
              <a:t>Summarise differences between poor and better off livelihoods, and the impact on household resilience.</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Prices and household access</a:t>
            </a:r>
            <a:endParaRPr lang="en-GB" dirty="0"/>
          </a:p>
        </p:txBody>
      </p:sp>
      <p:graphicFrame>
        <p:nvGraphicFramePr>
          <p:cNvPr id="4" name="Content Placeholder 3"/>
          <p:cNvGraphicFramePr>
            <a:graphicFrameLocks noGrp="1"/>
          </p:cNvGraphicFramePr>
          <p:nvPr>
            <p:ph idx="1"/>
          </p:nvPr>
        </p:nvGraphicFramePr>
        <p:xfrm>
          <a:off x="0" y="1417640"/>
          <a:ext cx="9144000" cy="5019675"/>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0722" name="Title 1"/>
          <p:cNvSpPr>
            <a:spLocks noGrp="1"/>
          </p:cNvSpPr>
          <p:nvPr>
            <p:ph type="title"/>
          </p:nvPr>
        </p:nvSpPr>
        <p:spPr>
          <a:xfrm>
            <a:off x="231775" y="143935"/>
            <a:ext cx="8686800" cy="990600"/>
          </a:xfrm>
        </p:spPr>
        <p:txBody>
          <a:bodyPr/>
          <a:lstStyle/>
          <a:p>
            <a:pPr eaLnBrk="1" hangingPunct="1"/>
            <a:r>
              <a:rPr lang="en-US" dirty="0">
                <a:latin typeface="Corbel"/>
                <a:cs typeface="Corbel"/>
              </a:rPr>
              <a:t>Supply and demand</a:t>
            </a:r>
          </a:p>
        </p:txBody>
      </p:sp>
      <p:sp>
        <p:nvSpPr>
          <p:cNvPr id="3" name="Content Placeholder 2"/>
          <p:cNvSpPr>
            <a:spLocks noGrp="1"/>
          </p:cNvSpPr>
          <p:nvPr>
            <p:ph idx="1"/>
          </p:nvPr>
        </p:nvSpPr>
        <p:spPr>
          <a:xfrm>
            <a:off x="231775" y="1436688"/>
            <a:ext cx="8686800" cy="5251450"/>
          </a:xfrm>
        </p:spPr>
        <p:txBody>
          <a:bodyPr/>
          <a:lstStyle/>
          <a:p>
            <a:pPr eaLnBrk="1" hangingPunct="1">
              <a:spcAft>
                <a:spcPts val="3600"/>
              </a:spcAft>
            </a:pPr>
            <a:r>
              <a:rPr lang="en-US" b="1" dirty="0">
                <a:latin typeface="Corbel"/>
                <a:cs typeface="Corbel"/>
              </a:rPr>
              <a:t>Supply:</a:t>
            </a:r>
            <a:br>
              <a:rPr lang="en-US" b="1" dirty="0">
                <a:latin typeface="Corbel"/>
                <a:cs typeface="Corbel"/>
              </a:rPr>
            </a:br>
            <a:r>
              <a:rPr lang="en-GB" dirty="0">
                <a:latin typeface="Corbel"/>
                <a:cs typeface="Corbel"/>
              </a:rPr>
              <a:t>Market </a:t>
            </a:r>
            <a:r>
              <a:rPr lang="en-US" altLang="ja-JP" dirty="0">
                <a:latin typeface="Corbel"/>
                <a:ea typeface="ＭＳ Ｐゴシック" charset="-128"/>
                <a:cs typeface="ＭＳ Ｐゴシック" charset="-128"/>
              </a:rPr>
              <a:t>capacity to deliver goods or services</a:t>
            </a:r>
          </a:p>
          <a:p>
            <a:pPr eaLnBrk="1" hangingPunct="1">
              <a:spcAft>
                <a:spcPts val="2400"/>
              </a:spcAft>
            </a:pPr>
            <a:r>
              <a:rPr lang="en-US" b="1" dirty="0">
                <a:latin typeface="Corbel"/>
                <a:cs typeface="Corbel"/>
              </a:rPr>
              <a:t>Demand:</a:t>
            </a:r>
            <a:br>
              <a:rPr lang="en-US" b="1" dirty="0">
                <a:latin typeface="Corbel"/>
                <a:cs typeface="Corbel"/>
              </a:rPr>
            </a:br>
            <a:r>
              <a:rPr lang="en-GB" dirty="0">
                <a:latin typeface="Corbel"/>
                <a:cs typeface="Corbel"/>
              </a:rPr>
              <a:t>Household</a:t>
            </a:r>
            <a:r>
              <a:rPr lang="en-US" altLang="ja-JP" dirty="0">
                <a:latin typeface="Corbel"/>
                <a:ea typeface="ＭＳ Ｐゴシック" charset="-128"/>
                <a:cs typeface="ＭＳ Ｐゴシック" charset="-128"/>
              </a:rPr>
              <a:t> ability to</a:t>
            </a:r>
            <a:r>
              <a:rPr lang="en-US" altLang="ja-JP" dirty="0" smtClean="0">
                <a:latin typeface="Corbel"/>
                <a:ea typeface="ＭＳ Ｐゴシック" charset="-128"/>
                <a:cs typeface="ＭＳ Ｐゴシック" charset="-128"/>
              </a:rPr>
              <a:t> access goods or services</a:t>
            </a:r>
          </a:p>
          <a:p>
            <a:pPr lvl="1">
              <a:spcAft>
                <a:spcPts val="2400"/>
              </a:spcAft>
              <a:buClrTx/>
            </a:pPr>
            <a:r>
              <a:rPr lang="en-US" dirty="0" smtClean="0">
                <a:latin typeface="Corbel"/>
                <a:ea typeface="ＭＳ Ｐゴシック" charset="-128"/>
                <a:cs typeface="ＭＳ Ｐゴシック" charset="-128"/>
              </a:rPr>
              <a:t>Physical access</a:t>
            </a:r>
          </a:p>
          <a:p>
            <a:pPr lvl="1">
              <a:spcAft>
                <a:spcPts val="2400"/>
              </a:spcAft>
              <a:buClrTx/>
            </a:pPr>
            <a:r>
              <a:rPr lang="en-US" dirty="0" smtClean="0">
                <a:latin typeface="Corbel"/>
                <a:ea typeface="ＭＳ Ｐゴシック" charset="-128"/>
                <a:cs typeface="ＭＳ Ｐゴシック" charset="-128"/>
              </a:rPr>
              <a:t>Financial access</a:t>
            </a:r>
            <a:endParaRPr lang="en-US" dirty="0">
              <a:latin typeface="Corbel"/>
              <a:cs typeface="Corbe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780470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9026" name="Title 1"/>
          <p:cNvSpPr>
            <a:spLocks noGrp="1"/>
          </p:cNvSpPr>
          <p:nvPr>
            <p:ph type="title"/>
          </p:nvPr>
        </p:nvSpPr>
        <p:spPr>
          <a:xfrm>
            <a:off x="457200" y="133726"/>
            <a:ext cx="8229600" cy="1251062"/>
          </a:xfrm>
        </p:spPr>
        <p:txBody>
          <a:bodyPr/>
          <a:lstStyle/>
          <a:p>
            <a:r>
              <a:rPr lang="en-GB" b="1" dirty="0" smtClean="0">
                <a:solidFill>
                  <a:srgbClr val="FFC800"/>
                </a:solidFill>
                <a:latin typeface="Corbel"/>
                <a:cs typeface="Corbel"/>
              </a:rPr>
              <a:t>Market performance</a:t>
            </a:r>
            <a:endParaRPr lang="en-US" b="1" dirty="0" smtClean="0">
              <a:solidFill>
                <a:srgbClr val="FFC800"/>
              </a:solidFill>
              <a:latin typeface="Corbel"/>
              <a:cs typeface="Corbel"/>
            </a:endParaRPr>
          </a:p>
        </p:txBody>
      </p:sp>
      <p:sp>
        <p:nvSpPr>
          <p:cNvPr id="3" name="Text Placeholder 2"/>
          <p:cNvSpPr>
            <a:spLocks noGrp="1"/>
          </p:cNvSpPr>
          <p:nvPr>
            <p:ph type="body" idx="1"/>
          </p:nvPr>
        </p:nvSpPr>
        <p:spPr/>
        <p:txBody>
          <a:bodyPr>
            <a:normAutofit fontScale="92500" lnSpcReduction="10000"/>
          </a:bodyPr>
          <a:lstStyle/>
          <a:p>
            <a:r>
              <a:rPr lang="en-US" dirty="0" smtClean="0">
                <a:latin typeface="Corbel"/>
                <a:cs typeface="Corbel"/>
              </a:rPr>
              <a:t>How would you measure the market performance?</a:t>
            </a:r>
          </a:p>
        </p:txBody>
      </p:sp>
      <p:sp>
        <p:nvSpPr>
          <p:cNvPr id="4" name="Content Placeholder 3"/>
          <p:cNvSpPr>
            <a:spLocks noGrp="1"/>
          </p:cNvSpPr>
          <p:nvPr>
            <p:ph sz="half" idx="2"/>
          </p:nvPr>
        </p:nvSpPr>
        <p:spPr/>
        <p:txBody>
          <a:bodyPr/>
          <a:lstStyle/>
          <a:p>
            <a:r>
              <a:rPr lang="en-US" dirty="0" smtClean="0">
                <a:latin typeface="Corbel"/>
                <a:cs typeface="Corbel"/>
              </a:rPr>
              <a:t>Interaction supply and demand</a:t>
            </a:r>
          </a:p>
          <a:p>
            <a:r>
              <a:rPr lang="en-US" dirty="0" smtClean="0">
                <a:latin typeface="Corbel"/>
                <a:cs typeface="Corbel"/>
              </a:rPr>
              <a:t>Integration </a:t>
            </a:r>
          </a:p>
          <a:p>
            <a:r>
              <a:rPr lang="en-US" dirty="0" smtClean="0">
                <a:latin typeface="Corbel"/>
                <a:cs typeface="Corbel"/>
              </a:rPr>
              <a:t>Market power</a:t>
            </a:r>
          </a:p>
          <a:p>
            <a:r>
              <a:rPr lang="en-US" dirty="0" smtClean="0">
                <a:latin typeface="Corbel"/>
                <a:cs typeface="Corbel"/>
              </a:rPr>
              <a:t>Infrastructure &amp; services</a:t>
            </a:r>
          </a:p>
        </p:txBody>
      </p:sp>
      <p:sp>
        <p:nvSpPr>
          <p:cNvPr id="5" name="Text Placeholder 4"/>
          <p:cNvSpPr>
            <a:spLocks noGrp="1"/>
          </p:cNvSpPr>
          <p:nvPr>
            <p:ph type="body" sz="quarter" idx="3"/>
          </p:nvPr>
        </p:nvSpPr>
        <p:spPr/>
        <p:txBody>
          <a:bodyPr>
            <a:normAutofit fontScale="92500" lnSpcReduction="10000"/>
          </a:bodyPr>
          <a:lstStyle/>
          <a:p>
            <a:r>
              <a:rPr lang="en-US" dirty="0" smtClean="0">
                <a:latin typeface="Corbel"/>
                <a:cs typeface="Corbel"/>
              </a:rPr>
              <a:t>What information would you collect?</a:t>
            </a:r>
          </a:p>
        </p:txBody>
      </p:sp>
      <p:sp>
        <p:nvSpPr>
          <p:cNvPr id="6" name="Content Placeholder 5"/>
          <p:cNvSpPr>
            <a:spLocks noGrp="1"/>
          </p:cNvSpPr>
          <p:nvPr>
            <p:ph sz="quarter" idx="4"/>
          </p:nvPr>
        </p:nvSpPr>
        <p:spPr/>
        <p:txBody>
          <a:bodyPr/>
          <a:lstStyle/>
          <a:p>
            <a:r>
              <a:rPr lang="en-US" dirty="0" smtClean="0">
                <a:latin typeface="Corbel"/>
                <a:cs typeface="Corbel"/>
              </a:rPr>
              <a:t>Prices</a:t>
            </a:r>
          </a:p>
          <a:p>
            <a:r>
              <a:rPr lang="en-US" dirty="0" smtClean="0">
                <a:latin typeface="Corbel"/>
                <a:cs typeface="Corbel"/>
              </a:rPr>
              <a:t>Volumes</a:t>
            </a:r>
          </a:p>
          <a:p>
            <a:r>
              <a:rPr lang="en-US" dirty="0" smtClean="0">
                <a:latin typeface="Corbel"/>
                <a:cs typeface="Corbel"/>
              </a:rPr>
              <a:t>Stocks</a:t>
            </a:r>
          </a:p>
          <a:p>
            <a:r>
              <a:rPr lang="en-US" dirty="0" smtClean="0">
                <a:latin typeface="Corbel"/>
                <a:cs typeface="Corbel"/>
              </a:rPr>
              <a:t>Lead times</a:t>
            </a:r>
          </a:p>
          <a:p>
            <a:r>
              <a:rPr lang="en-US" dirty="0" smtClean="0">
                <a:latin typeface="Corbel"/>
                <a:cs typeface="Corbel"/>
              </a:rPr>
              <a:t>Number of actors</a:t>
            </a:r>
          </a:p>
          <a:p>
            <a:r>
              <a:rPr lang="en-US" dirty="0" smtClean="0">
                <a:latin typeface="Corbel"/>
                <a:cs typeface="Corbel"/>
              </a:rPr>
              <a:t>Credit / access to funds</a:t>
            </a:r>
          </a:p>
          <a:p>
            <a:r>
              <a:rPr lang="en-US" dirty="0" smtClean="0">
                <a:latin typeface="Corbel"/>
                <a:cs typeface="Corbel"/>
              </a:rPr>
              <a:t>Transport </a:t>
            </a:r>
          </a:p>
          <a:p>
            <a:r>
              <a:rPr lang="en-US" dirty="0" smtClean="0">
                <a:latin typeface="Corbel"/>
                <a:cs typeface="Corbel"/>
              </a:rPr>
              <a:t>storage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04955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 calcmode="lin" valueType="num">
                                      <p:cBhvr additive="base">
                                        <p:cTn id="2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 calcmode="lin" valueType="num">
                                      <p:cBhvr additive="base">
                                        <p:cTn id="3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 calcmode="lin" valueType="num">
                                      <p:cBhvr additive="base">
                                        <p:cTn id="3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anim calcmode="lin" valueType="num">
                                      <p:cBhvr additive="base">
                                        <p:cTn id="4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5" end="5"/>
                                            </p:txEl>
                                          </p:spTgt>
                                        </p:tgtEl>
                                        <p:attrNameLst>
                                          <p:attrName>style.visibility</p:attrName>
                                        </p:attrNameLst>
                                      </p:cBhvr>
                                      <p:to>
                                        <p:strVal val="visible"/>
                                      </p:to>
                                    </p:set>
                                    <p:anim calcmode="lin" valueType="num">
                                      <p:cBhvr additive="base">
                                        <p:cTn id="4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xEl>
                                              <p:pRg st="6" end="6"/>
                                            </p:txEl>
                                          </p:spTgt>
                                        </p:tgtEl>
                                        <p:attrNameLst>
                                          <p:attrName>style.visibility</p:attrName>
                                        </p:attrNameLst>
                                      </p:cBhvr>
                                      <p:to>
                                        <p:strVal val="visible"/>
                                      </p:to>
                                    </p:set>
                                    <p:anim calcmode="lin" valueType="num">
                                      <p:cBhvr additive="base">
                                        <p:cTn id="5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xEl>
                                              <p:pRg st="7" end="7"/>
                                            </p:txEl>
                                          </p:spTgt>
                                        </p:tgtEl>
                                        <p:attrNameLst>
                                          <p:attrName>style.visibility</p:attrName>
                                        </p:attrNameLst>
                                      </p:cBhvr>
                                      <p:to>
                                        <p:strVal val="visible"/>
                                      </p:to>
                                    </p:set>
                                    <p:anim calcmode="lin" valueType="num">
                                      <p:cBhvr additive="base">
                                        <p:cTn id="61"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
                                            <p:txEl>
                                              <p:pRg st="0" end="0"/>
                                            </p:txEl>
                                          </p:spTgt>
                                        </p:tgtEl>
                                        <p:attrNameLst>
                                          <p:attrName>style.visibility</p:attrName>
                                        </p:attrNameLst>
                                      </p:cBhvr>
                                      <p:to>
                                        <p:strVal val="visible"/>
                                      </p:to>
                                    </p:set>
                                    <p:anim calcmode="lin" valueType="num">
                                      <p:cBhvr additive="base">
                                        <p:cTn id="6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
                                            <p:txEl>
                                              <p:pRg st="1" end="1"/>
                                            </p:txEl>
                                          </p:spTgt>
                                        </p:tgtEl>
                                        <p:attrNameLst>
                                          <p:attrName>style.visibility</p:attrName>
                                        </p:attrNameLst>
                                      </p:cBhvr>
                                      <p:to>
                                        <p:strVal val="visible"/>
                                      </p:to>
                                    </p:set>
                                    <p:anim calcmode="lin" valueType="num">
                                      <p:cBhvr additive="base">
                                        <p:cTn id="7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4">
                                            <p:txEl>
                                              <p:pRg st="2" end="2"/>
                                            </p:txEl>
                                          </p:spTgt>
                                        </p:tgtEl>
                                        <p:attrNameLst>
                                          <p:attrName>style.visibility</p:attrName>
                                        </p:attrNameLst>
                                      </p:cBhvr>
                                      <p:to>
                                        <p:strVal val="visible"/>
                                      </p:to>
                                    </p:set>
                                    <p:anim calcmode="lin" valueType="num">
                                      <p:cBhvr additive="base">
                                        <p:cTn id="7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4">
                                            <p:txEl>
                                              <p:pRg st="3" end="3"/>
                                            </p:txEl>
                                          </p:spTgt>
                                        </p:tgtEl>
                                        <p:attrNameLst>
                                          <p:attrName>style.visibility</p:attrName>
                                        </p:attrNameLst>
                                      </p:cBhvr>
                                      <p:to>
                                        <p:strVal val="visible"/>
                                      </p:to>
                                    </p:set>
                                    <p:anim calcmode="lin" valueType="num">
                                      <p:cBhvr additive="base">
                                        <p:cTn id="8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6" grpId="0" build="p"/>
    </p:bld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9698" name="Title 1"/>
          <p:cNvSpPr>
            <a:spLocks noGrp="1"/>
          </p:cNvSpPr>
          <p:nvPr>
            <p:ph type="title"/>
          </p:nvPr>
        </p:nvSpPr>
        <p:spPr>
          <a:xfrm>
            <a:off x="238125" y="110069"/>
            <a:ext cx="8686800" cy="990600"/>
          </a:xfrm>
        </p:spPr>
        <p:txBody>
          <a:bodyPr/>
          <a:lstStyle/>
          <a:p>
            <a:pPr eaLnBrk="1" hangingPunct="1"/>
            <a:r>
              <a:rPr lang="en-US" dirty="0">
                <a:latin typeface="Corbel"/>
                <a:cs typeface="Corbel"/>
              </a:rPr>
              <a:t>Market power</a:t>
            </a:r>
          </a:p>
        </p:txBody>
      </p:sp>
      <p:sp>
        <p:nvSpPr>
          <p:cNvPr id="3" name="Content Placeholder 2"/>
          <p:cNvSpPr>
            <a:spLocks noGrp="1"/>
          </p:cNvSpPr>
          <p:nvPr>
            <p:ph idx="1"/>
          </p:nvPr>
        </p:nvSpPr>
        <p:spPr>
          <a:xfrm>
            <a:off x="128060" y="1443051"/>
            <a:ext cx="8880475" cy="5562600"/>
          </a:xfrm>
        </p:spPr>
        <p:txBody>
          <a:bodyPr>
            <a:normAutofit/>
          </a:bodyPr>
          <a:lstStyle/>
          <a:p>
            <a:pPr eaLnBrk="1" hangingPunct="1">
              <a:lnSpc>
                <a:spcPct val="90000"/>
              </a:lnSpc>
              <a:spcAft>
                <a:spcPts val="1800"/>
              </a:spcAft>
            </a:pPr>
            <a:r>
              <a:rPr lang="en-US" sz="2800" dirty="0">
                <a:latin typeface="Corbel"/>
                <a:cs typeface="Corbel"/>
              </a:rPr>
              <a:t>The ability of an enterprise, trader, or other market actor </a:t>
            </a:r>
            <a:r>
              <a:rPr lang="en-US" sz="2800" b="1" dirty="0">
                <a:latin typeface="Corbel"/>
                <a:cs typeface="Corbel"/>
              </a:rPr>
              <a:t>to alter the price of a good or service without losing all their customers, </a:t>
            </a:r>
            <a:r>
              <a:rPr lang="en-US" sz="2800" b="1" dirty="0" smtClean="0">
                <a:latin typeface="Corbel"/>
                <a:cs typeface="Corbel"/>
              </a:rPr>
              <a:t>suppliers, </a:t>
            </a:r>
            <a:r>
              <a:rPr lang="en-US" sz="2800" b="1" dirty="0">
                <a:latin typeface="Corbel"/>
                <a:cs typeface="Corbel"/>
              </a:rPr>
              <a:t>or employees to</a:t>
            </a:r>
            <a:r>
              <a:rPr lang="en-US" sz="2800" b="1" dirty="0" smtClean="0">
                <a:latin typeface="Corbel"/>
                <a:cs typeface="Corbel"/>
              </a:rPr>
              <a:t> competitors.</a:t>
            </a:r>
            <a:endParaRPr lang="en-US" sz="2800" dirty="0">
              <a:latin typeface="Corbel"/>
              <a:cs typeface="Corbel"/>
            </a:endParaRPr>
          </a:p>
          <a:p>
            <a:pPr eaLnBrk="1" hangingPunct="1">
              <a:lnSpc>
                <a:spcPct val="90000"/>
              </a:lnSpc>
              <a:spcAft>
                <a:spcPts val="1800"/>
              </a:spcAft>
            </a:pPr>
            <a:r>
              <a:rPr lang="en-US" sz="2800" dirty="0" smtClean="0">
                <a:latin typeface="Corbel"/>
                <a:cs typeface="Corbel"/>
              </a:rPr>
              <a:t>In </a:t>
            </a:r>
            <a:r>
              <a:rPr lang="en-US" sz="2800" dirty="0">
                <a:latin typeface="Corbel"/>
                <a:cs typeface="Corbel"/>
              </a:rPr>
              <a:t>an ideal, perfectly competitive market, market actors would have no market </a:t>
            </a:r>
            <a:r>
              <a:rPr lang="en-US" sz="2800" dirty="0" smtClean="0">
                <a:latin typeface="Corbel"/>
                <a:cs typeface="Corbel"/>
              </a:rPr>
              <a:t>power.</a:t>
            </a:r>
          </a:p>
          <a:p>
            <a:pPr eaLnBrk="1" hangingPunct="1">
              <a:lnSpc>
                <a:spcPct val="90000"/>
              </a:lnSpc>
              <a:spcAft>
                <a:spcPts val="1800"/>
              </a:spcAft>
            </a:pPr>
            <a:r>
              <a:rPr lang="en-US" sz="2800" dirty="0" smtClean="0">
                <a:latin typeface="Corbel"/>
                <a:cs typeface="Corbel"/>
              </a:rPr>
              <a:t>However: barriers </a:t>
            </a:r>
            <a:r>
              <a:rPr lang="en-US" sz="2800" dirty="0">
                <a:latin typeface="Corbel"/>
                <a:cs typeface="Corbel"/>
              </a:rPr>
              <a:t>to entry, entrenched gender and social relations, </a:t>
            </a:r>
            <a:r>
              <a:rPr lang="en-US" sz="2800" dirty="0" smtClean="0">
                <a:latin typeface="Corbel"/>
                <a:cs typeface="Corbel"/>
              </a:rPr>
              <a:t>collusion, </a:t>
            </a:r>
            <a:r>
              <a:rPr lang="en-US" sz="2800" dirty="0">
                <a:latin typeface="Corbel"/>
                <a:cs typeface="Corbel"/>
              </a:rPr>
              <a:t>and other anti-competitive forms of conduct often enable some market actors to dominate price negotiations.</a:t>
            </a:r>
            <a:endParaRPr lang="en-US" sz="2800" dirty="0" smtClean="0">
              <a:latin typeface="Corbel"/>
              <a:cs typeface="Corbel"/>
            </a:endParaRPr>
          </a:p>
          <a:p>
            <a:pPr eaLnBrk="1" hangingPunct="1">
              <a:lnSpc>
                <a:spcPct val="90000"/>
              </a:lnSpc>
              <a:spcAft>
                <a:spcPts val="1800"/>
              </a:spcAft>
            </a:pPr>
            <a:r>
              <a:rPr lang="en-US" sz="2800" dirty="0" smtClean="0">
                <a:latin typeface="Corbel"/>
                <a:cs typeface="Corbel"/>
              </a:rPr>
              <a:t>(Also </a:t>
            </a:r>
            <a:r>
              <a:rPr lang="en-US" sz="2800" dirty="0">
                <a:latin typeface="Corbel"/>
                <a:cs typeface="Corbel"/>
              </a:rPr>
              <a:t>refer to monopoly, competition, cartel</a:t>
            </a:r>
            <a:r>
              <a:rPr lang="en-US" sz="2800" dirty="0" smtClean="0">
                <a:latin typeface="Corbel"/>
                <a:cs typeface="Corbel"/>
              </a:rPr>
              <a:t>.)</a:t>
            </a:r>
            <a:endParaRPr lang="en-US" sz="2800" b="1" dirty="0">
              <a:latin typeface="Corbel"/>
              <a:cs typeface="Corbe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618341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6626" name="Title 1"/>
          <p:cNvSpPr>
            <a:spLocks noGrp="1"/>
          </p:cNvSpPr>
          <p:nvPr>
            <p:ph type="title"/>
          </p:nvPr>
        </p:nvSpPr>
        <p:spPr>
          <a:xfrm>
            <a:off x="223838" y="96838"/>
            <a:ext cx="8686800" cy="990600"/>
          </a:xfrm>
        </p:spPr>
        <p:txBody>
          <a:bodyPr/>
          <a:lstStyle/>
          <a:p>
            <a:pPr eaLnBrk="1" hangingPunct="1"/>
            <a:r>
              <a:rPr lang="en-US" dirty="0">
                <a:latin typeface="Corbel"/>
                <a:cs typeface="Corbel"/>
              </a:rPr>
              <a:t>Market integration</a:t>
            </a:r>
          </a:p>
        </p:txBody>
      </p:sp>
      <p:sp>
        <p:nvSpPr>
          <p:cNvPr id="3" name="Content Placeholder 2"/>
          <p:cNvSpPr>
            <a:spLocks noGrp="1"/>
          </p:cNvSpPr>
          <p:nvPr>
            <p:ph idx="1"/>
          </p:nvPr>
        </p:nvSpPr>
        <p:spPr>
          <a:xfrm>
            <a:off x="247650" y="1475702"/>
            <a:ext cx="8642350" cy="5341941"/>
          </a:xfrm>
        </p:spPr>
        <p:txBody>
          <a:bodyPr/>
          <a:lstStyle/>
          <a:p>
            <a:pPr eaLnBrk="1" hangingPunct="1">
              <a:spcAft>
                <a:spcPts val="1800"/>
              </a:spcAft>
            </a:pPr>
            <a:r>
              <a:rPr lang="en-US" sz="3000" dirty="0">
                <a:latin typeface="Corbel"/>
                <a:cs typeface="Corbel"/>
              </a:rPr>
              <a:t>The measure of how well connected market-systems in different geographic areas </a:t>
            </a:r>
            <a:r>
              <a:rPr lang="en-US" sz="3000" dirty="0" smtClean="0">
                <a:latin typeface="Corbel"/>
                <a:cs typeface="Corbel"/>
              </a:rPr>
              <a:t>are.</a:t>
            </a:r>
            <a:endParaRPr lang="en-US" sz="3000" dirty="0">
              <a:latin typeface="Corbel"/>
              <a:cs typeface="Corbel"/>
            </a:endParaRPr>
          </a:p>
          <a:p>
            <a:pPr eaLnBrk="1" hangingPunct="1">
              <a:spcAft>
                <a:spcPts val="1800"/>
              </a:spcAft>
            </a:pPr>
            <a:r>
              <a:rPr lang="en-US" sz="3000" dirty="0">
                <a:latin typeface="Corbel"/>
                <a:cs typeface="Corbel"/>
              </a:rPr>
              <a:t>A market system is integrated when linkages between local, regional, and national market actors are working well.</a:t>
            </a:r>
          </a:p>
          <a:p>
            <a:pPr eaLnBrk="1" hangingPunct="1">
              <a:spcAft>
                <a:spcPts val="1800"/>
              </a:spcAft>
            </a:pPr>
            <a:r>
              <a:rPr lang="en-US" sz="3000" dirty="0">
                <a:latin typeface="Corbel"/>
                <a:cs typeface="Corbel"/>
              </a:rPr>
              <a:t>In an integrated market system, imbalance of supply and demand in one area is compensated</a:t>
            </a:r>
            <a:r>
              <a:rPr lang="en-US" sz="3000" dirty="0" smtClean="0">
                <a:latin typeface="Corbel"/>
                <a:cs typeface="Corbel"/>
              </a:rPr>
              <a:t> by </a:t>
            </a:r>
            <a:r>
              <a:rPr lang="en-US" sz="3000" dirty="0">
                <a:latin typeface="Corbel"/>
                <a:cs typeface="Corbel"/>
              </a:rPr>
              <a:t>the relatively easy movement of goods from other</a:t>
            </a:r>
            <a:r>
              <a:rPr lang="en-US" sz="3000" dirty="0" smtClean="0">
                <a:latin typeface="Corbel"/>
                <a:cs typeface="Corbel"/>
              </a:rPr>
              <a:t> markets</a:t>
            </a:r>
            <a:r>
              <a:rPr lang="en-US" sz="3000" dirty="0">
                <a:latin typeface="Corbel"/>
                <a:cs typeface="Corbel"/>
              </a:rPr>
              <a: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144159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229698" y="-28056"/>
            <a:ext cx="8674470" cy="1143000"/>
          </a:xfrm>
        </p:spPr>
        <p:txBody>
          <a:bodyPr>
            <a:normAutofit/>
          </a:bodyPr>
          <a:lstStyle/>
          <a:p>
            <a:r>
              <a:rPr lang="en-GB" dirty="0" smtClean="0"/>
              <a:t>Why is price monitoring relevant?</a:t>
            </a:r>
            <a:endParaRPr lang="en-GB" dirty="0"/>
          </a:p>
        </p:txBody>
      </p:sp>
      <p:sp>
        <p:nvSpPr>
          <p:cNvPr id="3" name="Content Placeholder 2"/>
          <p:cNvSpPr>
            <a:spLocks noGrp="1"/>
          </p:cNvSpPr>
          <p:nvPr>
            <p:ph idx="1"/>
          </p:nvPr>
        </p:nvSpPr>
        <p:spPr>
          <a:xfrm>
            <a:off x="128681" y="1434806"/>
            <a:ext cx="8914302" cy="5277529"/>
          </a:xfrm>
        </p:spPr>
        <p:txBody>
          <a:bodyPr>
            <a:noAutofit/>
          </a:bodyPr>
          <a:lstStyle/>
          <a:p>
            <a:pPr>
              <a:lnSpc>
                <a:spcPct val="120000"/>
              </a:lnSpc>
              <a:spcBef>
                <a:spcPts val="600"/>
              </a:spcBef>
              <a:spcAft>
                <a:spcPts val="600"/>
              </a:spcAft>
              <a:buSzPct val="100000"/>
              <a:buFont typeface="Wingdings" charset="2"/>
              <a:buChar char="§"/>
            </a:pPr>
            <a:r>
              <a:rPr lang="en-GB" sz="2400" dirty="0" smtClean="0"/>
              <a:t>As an indicator of market readiness for cash/or in-kind</a:t>
            </a:r>
          </a:p>
          <a:p>
            <a:pPr>
              <a:lnSpc>
                <a:spcPct val="120000"/>
              </a:lnSpc>
              <a:spcBef>
                <a:spcPts val="600"/>
              </a:spcBef>
              <a:spcAft>
                <a:spcPts val="600"/>
              </a:spcAft>
              <a:buSzPct val="100000"/>
              <a:buFont typeface="Wingdings" charset="2"/>
              <a:buChar char="§"/>
            </a:pPr>
            <a:r>
              <a:rPr lang="en-GB" sz="2400" dirty="0" smtClean="0"/>
              <a:t>To set cash transfer amounts (grant values)</a:t>
            </a:r>
          </a:p>
          <a:p>
            <a:pPr>
              <a:lnSpc>
                <a:spcPct val="120000"/>
              </a:lnSpc>
              <a:spcBef>
                <a:spcPts val="600"/>
              </a:spcBef>
              <a:spcAft>
                <a:spcPts val="600"/>
              </a:spcAft>
              <a:buSzPct val="100000"/>
              <a:buFont typeface="Wingdings" charset="2"/>
              <a:buChar char="§"/>
            </a:pPr>
            <a:r>
              <a:rPr lang="en-GB" sz="2400" dirty="0" smtClean="0"/>
              <a:t>To monitor impacts of blanket distributions of large in kind and large scale CTPs, by multiple agencies.</a:t>
            </a:r>
          </a:p>
          <a:p>
            <a:pPr>
              <a:lnSpc>
                <a:spcPct val="120000"/>
              </a:lnSpc>
              <a:spcBef>
                <a:spcPts val="600"/>
              </a:spcBef>
              <a:spcAft>
                <a:spcPts val="600"/>
              </a:spcAft>
              <a:buSzPct val="100000"/>
              <a:buFont typeface="Wingdings" charset="2"/>
              <a:buChar char="§"/>
            </a:pPr>
            <a:r>
              <a:rPr lang="en-GB" sz="2400" dirty="0" smtClean="0"/>
              <a:t>Small value grants, to a few targeted, scattered beneficiaries, by just one agency are unlikely to have market impacts. Unless the market was not ready!</a:t>
            </a:r>
            <a:endParaRPr lang="en-GB" sz="1400" dirty="0" smtClean="0"/>
          </a:p>
          <a:p>
            <a:pPr>
              <a:lnSpc>
                <a:spcPct val="120000"/>
              </a:lnSpc>
              <a:spcBef>
                <a:spcPts val="600"/>
              </a:spcBef>
              <a:spcAft>
                <a:spcPts val="600"/>
              </a:spcAft>
              <a:buSzPct val="100000"/>
              <a:buFont typeface="Wingdings" charset="2"/>
              <a:buChar char="§"/>
            </a:pPr>
            <a:r>
              <a:rPr lang="en-GB" sz="2400" dirty="0" smtClean="0"/>
              <a:t>Seasonal analysis of price is vitally important</a:t>
            </a:r>
          </a:p>
          <a:p>
            <a:pPr>
              <a:lnSpc>
                <a:spcPct val="120000"/>
              </a:lnSpc>
              <a:spcBef>
                <a:spcPts val="600"/>
              </a:spcBef>
              <a:spcAft>
                <a:spcPts val="600"/>
              </a:spcAft>
              <a:buSzPct val="100000"/>
              <a:buFont typeface="Wingdings" charset="2"/>
              <a:buChar char="§"/>
            </a:pPr>
            <a:r>
              <a:rPr lang="en-GB" sz="2400" dirty="0" smtClean="0"/>
              <a:t>Analyse if the market itself needs help to recover and respond? Indirect market interventions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68486051"/>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Activity: Price and volume</a:t>
            </a:r>
            <a:endParaRPr lang="en-GB" dirty="0"/>
          </a:p>
        </p:txBody>
      </p:sp>
      <p:sp>
        <p:nvSpPr>
          <p:cNvPr id="3" name="Content Placeholder 2"/>
          <p:cNvSpPr>
            <a:spLocks noGrp="1"/>
          </p:cNvSpPr>
          <p:nvPr>
            <p:ph idx="1"/>
          </p:nvPr>
        </p:nvSpPr>
        <p:spPr/>
        <p:txBody>
          <a:bodyPr>
            <a:normAutofit fontScale="92500" lnSpcReduction="20000"/>
          </a:bodyPr>
          <a:lstStyle/>
          <a:p>
            <a:pPr marL="514350" indent="-514350">
              <a:spcAft>
                <a:spcPts val="1200"/>
              </a:spcAft>
              <a:buFont typeface="+mj-lt"/>
              <a:buAutoNum type="arabicPeriod"/>
            </a:pPr>
            <a:r>
              <a:rPr lang="en-GB" dirty="0" smtClean="0"/>
              <a:t>Read the handout.</a:t>
            </a:r>
          </a:p>
          <a:p>
            <a:pPr marL="514350" indent="-514350">
              <a:spcAft>
                <a:spcPts val="1200"/>
              </a:spcAft>
              <a:buFont typeface="+mj-lt"/>
              <a:buAutoNum type="arabicPeriod"/>
            </a:pPr>
            <a:r>
              <a:rPr lang="en-GB" dirty="0" smtClean="0"/>
              <a:t>Be prepared to describe the relationship of price and volume, and how changes in one affect the other.</a:t>
            </a:r>
          </a:p>
          <a:p>
            <a:pPr marL="514350" indent="-514350">
              <a:spcAft>
                <a:spcPts val="1200"/>
              </a:spcAft>
              <a:buFont typeface="+mj-lt"/>
              <a:buAutoNum type="arabicPeriod"/>
            </a:pPr>
            <a:r>
              <a:rPr lang="en-GB" dirty="0" smtClean="0"/>
              <a:t>Describe what these changes could mean for households in an emergency context.</a:t>
            </a:r>
          </a:p>
          <a:p>
            <a:pPr marL="514350" indent="-514350">
              <a:spcAft>
                <a:spcPts val="1200"/>
              </a:spcAft>
              <a:buFont typeface="+mj-lt"/>
              <a:buAutoNum type="arabicPeriod"/>
            </a:pPr>
            <a:r>
              <a:rPr lang="en-GB" dirty="0" smtClean="0"/>
              <a:t>Give examples of how an emergency can affect price and volume. Are these different in slow/sudden onsets, or longer term risk reduction programming?</a:t>
            </a:r>
            <a:endParaRPr lang="en-GB" dirty="0"/>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points</a:t>
            </a:r>
            <a:endParaRPr lang="en-GB" dirty="0"/>
          </a:p>
        </p:txBody>
      </p:sp>
      <p:sp>
        <p:nvSpPr>
          <p:cNvPr id="3" name="Content Placeholder 2"/>
          <p:cNvSpPr>
            <a:spLocks noGrp="1"/>
          </p:cNvSpPr>
          <p:nvPr>
            <p:ph idx="1"/>
          </p:nvPr>
        </p:nvSpPr>
        <p:spPr>
          <a:xfrm>
            <a:off x="229698" y="1462156"/>
            <a:ext cx="8674470" cy="5286013"/>
          </a:xfrm>
        </p:spPr>
        <p:txBody>
          <a:bodyPr>
            <a:normAutofit/>
          </a:bodyPr>
          <a:lstStyle/>
          <a:p>
            <a:pPr>
              <a:spcAft>
                <a:spcPts val="1200"/>
              </a:spcAft>
            </a:pPr>
            <a:r>
              <a:rPr lang="en-GB" dirty="0" smtClean="0"/>
              <a:t>Lives and livelihoods are supported by a complex web of people, structures, services, and rules.</a:t>
            </a:r>
          </a:p>
          <a:p>
            <a:pPr>
              <a:spcAft>
                <a:spcPts val="1200"/>
              </a:spcAft>
            </a:pPr>
            <a:r>
              <a:rPr lang="en-GB" dirty="0" smtClean="0"/>
              <a:t>Price analysis informs our analysis of household access to critical market systems.</a:t>
            </a:r>
          </a:p>
          <a:p>
            <a:pPr>
              <a:spcAft>
                <a:spcPts val="1200"/>
              </a:spcAft>
            </a:pPr>
            <a:r>
              <a:rPr lang="en-GB" dirty="0" smtClean="0"/>
              <a:t>Price analysis is part of determining the feasibility of cash transfer programming.</a:t>
            </a:r>
          </a:p>
          <a:p>
            <a:pPr>
              <a:spcAft>
                <a:spcPts val="1200"/>
              </a:spcAft>
            </a:pPr>
            <a:r>
              <a:rPr lang="en-GB" dirty="0" smtClean="0"/>
              <a:t>Basic market analysis skills and vocabulary are essential across sectors and agencies</a:t>
            </a:r>
            <a:r>
              <a:rPr lang="en-US" dirty="0" smtClean="0"/>
              <a:t>.</a:t>
            </a:r>
            <a:endParaRPr lang="en-GB" dirty="0" smtClean="0"/>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market selection</a:t>
            </a:r>
            <a:endParaRPr lang="en-US" dirty="0"/>
          </a:p>
        </p:txBody>
      </p:sp>
      <p:sp>
        <p:nvSpPr>
          <p:cNvPr id="3" name="Text Placeholder 2"/>
          <p:cNvSpPr>
            <a:spLocks noGrp="1"/>
          </p:cNvSpPr>
          <p:nvPr>
            <p:ph type="body" idx="1"/>
          </p:nvPr>
        </p:nvSpPr>
        <p:spPr/>
        <p:txBody>
          <a:bodyPr>
            <a:normAutofit/>
          </a:bodyPr>
          <a:lstStyle/>
          <a:p>
            <a:r>
              <a:rPr lang="en-US" sz="3200" dirty="0" smtClean="0"/>
              <a:t>Session 6</a:t>
            </a:r>
            <a:endParaRPr lang="en-US" sz="32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29609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a:xfrm>
            <a:off x="33338" y="18696"/>
            <a:ext cx="9110662" cy="1143000"/>
          </a:xfrm>
        </p:spPr>
        <p:txBody>
          <a:bodyPr>
            <a:noAutofit/>
          </a:bodyPr>
          <a:lstStyle/>
          <a:p>
            <a:r>
              <a:rPr lang="en-GB" dirty="0" smtClean="0"/>
              <a:t>Source material</a:t>
            </a:r>
            <a:endParaRPr lang="en-GB" dirty="0"/>
          </a:p>
        </p:txBody>
      </p:sp>
      <p:pic>
        <p:nvPicPr>
          <p:cNvPr id="5" name="Picture 4" descr="CaLP logo_small.jpg"/>
          <p:cNvPicPr>
            <a:picLocks noChangeAspect="1"/>
          </p:cNvPicPr>
          <p:nvPr/>
        </p:nvPicPr>
        <p:blipFill>
          <a:blip r:embed="rId3"/>
          <a:stretch>
            <a:fillRect/>
          </a:stretch>
        </p:blipFill>
        <p:spPr>
          <a:xfrm>
            <a:off x="6337300" y="4687524"/>
            <a:ext cx="1535496" cy="1665256"/>
          </a:xfrm>
          <a:prstGeom prst="rect">
            <a:avLst/>
          </a:prstGeom>
        </p:spPr>
      </p:pic>
      <p:pic>
        <p:nvPicPr>
          <p:cNvPr id="6" name="Picture 5" descr="logo_oxfam.gif"/>
          <p:cNvPicPr>
            <a:picLocks noChangeAspect="1"/>
          </p:cNvPicPr>
          <p:nvPr/>
        </p:nvPicPr>
        <p:blipFill>
          <a:blip r:embed="rId4"/>
          <a:stretch>
            <a:fillRect/>
          </a:stretch>
        </p:blipFill>
        <p:spPr>
          <a:xfrm>
            <a:off x="533400" y="1674067"/>
            <a:ext cx="3061758" cy="897167"/>
          </a:xfrm>
          <a:prstGeom prst="rect">
            <a:avLst/>
          </a:prstGeom>
        </p:spPr>
      </p:pic>
      <p:pic>
        <p:nvPicPr>
          <p:cNvPr id="9" name="Picture 8" descr="EMMA logo.jpg"/>
          <p:cNvPicPr>
            <a:picLocks noChangeAspect="1"/>
          </p:cNvPicPr>
          <p:nvPr/>
        </p:nvPicPr>
        <p:blipFill>
          <a:blip r:embed="rId5"/>
          <a:stretch>
            <a:fillRect/>
          </a:stretch>
        </p:blipFill>
        <p:spPr>
          <a:xfrm>
            <a:off x="4006184" y="3794919"/>
            <a:ext cx="2088440" cy="1725233"/>
          </a:xfrm>
          <a:prstGeom prst="rect">
            <a:avLst/>
          </a:prstGeom>
        </p:spPr>
      </p:pic>
      <p:pic>
        <p:nvPicPr>
          <p:cNvPr id="12" name="Picture 11" descr="red cross 3 symbols.jpg"/>
          <p:cNvPicPr>
            <a:picLocks noChangeAspect="1"/>
          </p:cNvPicPr>
          <p:nvPr/>
        </p:nvPicPr>
        <p:blipFill>
          <a:blip r:embed="rId6"/>
          <a:stretch>
            <a:fillRect/>
          </a:stretch>
        </p:blipFill>
        <p:spPr>
          <a:xfrm>
            <a:off x="2043114" y="2395570"/>
            <a:ext cx="2625724" cy="1875517"/>
          </a:xfrm>
          <a:prstGeom prst="rect">
            <a:avLst/>
          </a:prstGeom>
        </p:spPr>
      </p:pic>
      <p:pic>
        <p:nvPicPr>
          <p:cNvPr id="8" name="Picture 7" descr="IRC.gif"/>
          <p:cNvPicPr>
            <a:picLocks noChangeAspect="1"/>
          </p:cNvPicPr>
          <p:nvPr/>
        </p:nvPicPr>
        <p:blipFill>
          <a:blip r:embed="rId7"/>
          <a:stretch>
            <a:fillRect/>
          </a:stretch>
        </p:blipFill>
        <p:spPr>
          <a:xfrm>
            <a:off x="6604000" y="1770730"/>
            <a:ext cx="2032000" cy="27051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41626464"/>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Session guide</a:t>
            </a:r>
            <a:endParaRPr lang="en-GB" dirty="0"/>
          </a:p>
        </p:txBody>
      </p:sp>
      <p:graphicFrame>
        <p:nvGraphicFramePr>
          <p:cNvPr id="4" name="Content Placeholder 3"/>
          <p:cNvGraphicFramePr>
            <a:graphicFrameLocks noGrp="1"/>
          </p:cNvGraphicFramePr>
          <p:nvPr>
            <p:ph idx="1"/>
          </p:nvPr>
        </p:nvGraphicFramePr>
        <p:xfrm>
          <a:off x="230188" y="1519238"/>
          <a:ext cx="8674101" cy="5320327"/>
        </p:xfrm>
        <a:graphic>
          <a:graphicData uri="http://schemas.openxmlformats.org/drawingml/2006/table">
            <a:tbl>
              <a:tblPr firstRow="1" bandRow="1">
                <a:tableStyleId>{616DA210-FB5B-4158-B5E0-FEB733F419BA}</a:tableStyleId>
              </a:tblPr>
              <a:tblGrid>
                <a:gridCol w="3031274"/>
                <a:gridCol w="1399831"/>
                <a:gridCol w="4242996"/>
              </a:tblGrid>
              <a:tr h="861761">
                <a:tc>
                  <a:txBody>
                    <a:bodyPr/>
                    <a:lstStyle/>
                    <a:p>
                      <a:pPr algn="ctr"/>
                      <a:r>
                        <a:rPr lang="en-GB" sz="2800" dirty="0" smtClean="0"/>
                        <a:t>Section</a:t>
                      </a:r>
                      <a:endParaRPr lang="en-GB" sz="2800" b="1" dirty="0"/>
                    </a:p>
                  </a:txBody>
                  <a:tcPr anchor="ctr"/>
                </a:tc>
                <a:tc>
                  <a:txBody>
                    <a:bodyPr/>
                    <a:lstStyle/>
                    <a:p>
                      <a:pPr algn="ctr"/>
                      <a:r>
                        <a:rPr lang="en-GB" sz="2800" dirty="0" smtClean="0"/>
                        <a:t>Timing</a:t>
                      </a:r>
                      <a:endParaRPr lang="en-GB" sz="2800" b="1" dirty="0"/>
                    </a:p>
                  </a:txBody>
                  <a:tcPr anchor="ctr"/>
                </a:tc>
                <a:tc>
                  <a:txBody>
                    <a:bodyPr/>
                    <a:lstStyle/>
                    <a:p>
                      <a:pPr algn="ctr"/>
                      <a:r>
                        <a:rPr lang="en-GB" sz="2800" dirty="0" smtClean="0"/>
                        <a:t>Comments</a:t>
                      </a:r>
                      <a:endParaRPr lang="en-GB" sz="2800" b="1" dirty="0"/>
                    </a:p>
                  </a:txBody>
                  <a:tcPr anchor="ctr"/>
                </a:tc>
              </a:tr>
              <a:tr h="886749">
                <a:tc>
                  <a:txBody>
                    <a:bodyPr/>
                    <a:lstStyle/>
                    <a:p>
                      <a:r>
                        <a:rPr lang="en-GB" sz="2800" dirty="0" smtClean="0"/>
                        <a:t>Critical</a:t>
                      </a:r>
                      <a:r>
                        <a:rPr lang="en-GB" sz="2800" baseline="0" dirty="0" smtClean="0"/>
                        <a:t> market systems and k</a:t>
                      </a:r>
                      <a:r>
                        <a:rPr lang="en-GB" sz="2800" dirty="0" smtClean="0"/>
                        <a:t>ey analytical</a:t>
                      </a:r>
                      <a:r>
                        <a:rPr lang="en-GB" sz="2800" baseline="0" dirty="0" smtClean="0"/>
                        <a:t> questions</a:t>
                      </a:r>
                      <a:endParaRPr lang="en-GB" sz="2800" dirty="0"/>
                    </a:p>
                  </a:txBody>
                  <a:tcPr/>
                </a:tc>
                <a:tc>
                  <a:txBody>
                    <a:bodyPr/>
                    <a:lstStyle/>
                    <a:p>
                      <a:r>
                        <a:rPr lang="en-GB" sz="2800" dirty="0" smtClean="0"/>
                        <a:t>15</a:t>
                      </a:r>
                      <a:endParaRPr lang="en-GB" sz="2800" dirty="0"/>
                    </a:p>
                  </a:txBody>
                  <a:tcPr/>
                </a:tc>
                <a:tc>
                  <a:txBody>
                    <a:bodyPr/>
                    <a:lstStyle/>
                    <a:p>
                      <a:endParaRPr lang="en-GB" sz="2800" dirty="0"/>
                    </a:p>
                  </a:txBody>
                  <a:tcPr/>
                </a:tc>
              </a:tr>
              <a:tr h="886749">
                <a:tc>
                  <a:txBody>
                    <a:bodyPr/>
                    <a:lstStyle/>
                    <a:p>
                      <a:r>
                        <a:rPr lang="en-GB" sz="2800" dirty="0" smtClean="0"/>
                        <a:t>Scenario</a:t>
                      </a:r>
                      <a:r>
                        <a:rPr lang="en-GB" sz="2800" baseline="0" dirty="0" smtClean="0"/>
                        <a:t> 1</a:t>
                      </a:r>
                      <a:endParaRPr lang="en-GB" sz="2800" dirty="0"/>
                    </a:p>
                  </a:txBody>
                  <a:tcPr/>
                </a:tc>
                <a:tc>
                  <a:txBody>
                    <a:bodyPr/>
                    <a:lstStyle/>
                    <a:p>
                      <a:r>
                        <a:rPr lang="en-GB" sz="2800" dirty="0" smtClean="0"/>
                        <a:t>60</a:t>
                      </a:r>
                      <a:endParaRPr lang="en-GB" sz="2800" dirty="0"/>
                    </a:p>
                  </a:txBody>
                  <a:tcPr/>
                </a:tc>
                <a:tc>
                  <a:txBody>
                    <a:bodyPr/>
                    <a:lstStyle/>
                    <a:p>
                      <a:endParaRPr lang="en-GB" sz="2800" dirty="0"/>
                    </a:p>
                  </a:txBody>
                  <a:tcPr/>
                </a:tc>
              </a:tr>
              <a:tr h="886749">
                <a:tc>
                  <a:txBody>
                    <a:bodyPr/>
                    <a:lstStyle/>
                    <a:p>
                      <a:r>
                        <a:rPr lang="en-GB" sz="2800" dirty="0" smtClean="0"/>
                        <a:t>Debrief</a:t>
                      </a:r>
                      <a:endParaRPr lang="en-GB" sz="2800" dirty="0"/>
                    </a:p>
                  </a:txBody>
                  <a:tcPr/>
                </a:tc>
                <a:tc>
                  <a:txBody>
                    <a:bodyPr/>
                    <a:lstStyle/>
                    <a:p>
                      <a:r>
                        <a:rPr lang="en-GB" sz="2800" dirty="0" smtClean="0"/>
                        <a:t>15</a:t>
                      </a:r>
                      <a:endParaRPr lang="en-GB" sz="2800" dirty="0"/>
                    </a:p>
                  </a:txBody>
                  <a:tcPr/>
                </a:tc>
                <a:tc>
                  <a:txBody>
                    <a:bodyPr/>
                    <a:lstStyle/>
                    <a:p>
                      <a:endParaRPr lang="en-GB" sz="2800" dirty="0"/>
                    </a:p>
                  </a:txBody>
                  <a:tcPr/>
                </a:tc>
              </a:tr>
              <a:tr h="886749">
                <a:tc>
                  <a:txBody>
                    <a:bodyPr/>
                    <a:lstStyle/>
                    <a:p>
                      <a:endParaRPr lang="en-GB" sz="2800" dirty="0"/>
                    </a:p>
                  </a:txBody>
                  <a:tcPr/>
                </a:tc>
                <a:tc>
                  <a:txBody>
                    <a:bodyPr/>
                    <a:lstStyle/>
                    <a:p>
                      <a:endParaRPr lang="en-GB" sz="2800" dirty="0"/>
                    </a:p>
                  </a:txBody>
                  <a:tcPr/>
                </a:tc>
                <a:tc>
                  <a:txBody>
                    <a:bodyPr/>
                    <a:lstStyle/>
                    <a:p>
                      <a:endParaRPr lang="en-GB" sz="2800" dirty="0"/>
                    </a:p>
                  </a:txBody>
                  <a:tcPr/>
                </a:tc>
              </a:tr>
            </a:tbl>
          </a:graphicData>
        </a:graphic>
      </p:graphicFrame>
    </p:spTree>
  </p:cSld>
  <p:clrMapOvr>
    <a:masterClrMapping/>
  </p:clrMapOvr>
  <p:transition/>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29698" y="26650"/>
            <a:ext cx="8674470" cy="1143000"/>
          </a:xfrm>
        </p:spPr>
        <p:txBody>
          <a:bodyPr/>
          <a:lstStyle/>
          <a:p>
            <a:r>
              <a:rPr lang="en-GB" dirty="0" smtClean="0"/>
              <a:t>Session outcomes</a:t>
            </a:r>
            <a:endParaRPr lang="en-GB" dirty="0"/>
          </a:p>
        </p:txBody>
      </p:sp>
      <p:sp>
        <p:nvSpPr>
          <p:cNvPr id="3" name="Content Placeholder 2"/>
          <p:cNvSpPr>
            <a:spLocks noGrp="1"/>
          </p:cNvSpPr>
          <p:nvPr>
            <p:ph idx="1"/>
          </p:nvPr>
        </p:nvSpPr>
        <p:spPr>
          <a:xfrm>
            <a:off x="229698" y="1661980"/>
            <a:ext cx="8674470" cy="4749848"/>
          </a:xfrm>
        </p:spPr>
        <p:txBody>
          <a:bodyPr>
            <a:normAutofit/>
          </a:bodyPr>
          <a:lstStyle/>
          <a:p>
            <a:pPr>
              <a:spcAft>
                <a:spcPts val="2400"/>
              </a:spcAft>
            </a:pPr>
            <a:r>
              <a:rPr lang="en-GB" dirty="0" smtClean="0"/>
              <a:t>Define critical market systems and their role in assessment and analysis.</a:t>
            </a:r>
          </a:p>
          <a:p>
            <a:pPr lvl="0">
              <a:spcAft>
                <a:spcPts val="2400"/>
              </a:spcAft>
            </a:pPr>
            <a:r>
              <a:rPr lang="en-GB" dirty="0" smtClean="0"/>
              <a:t>Select critical market systems in relation to systematic criteria.</a:t>
            </a:r>
            <a:endParaRPr lang="en-US" dirty="0" smtClean="0"/>
          </a:p>
          <a:p>
            <a:pPr>
              <a:spcAft>
                <a:spcPts val="2400"/>
              </a:spcAft>
            </a:pPr>
            <a:r>
              <a:rPr lang="en-US" dirty="0" smtClean="0"/>
              <a:t>Specify key analytical </a:t>
            </a:r>
            <a:r>
              <a:rPr lang="en-US" dirty="0" err="1" smtClean="0"/>
              <a:t>question(s</a:t>
            </a:r>
            <a:r>
              <a:rPr lang="en-US" dirty="0" smtClean="0"/>
              <a:t>) to guide the market analysis process.</a:t>
            </a:r>
          </a:p>
          <a:p>
            <a:pPr>
              <a:spcAft>
                <a:spcPts val="2400"/>
              </a:spcAft>
            </a:pPr>
            <a:r>
              <a:rPr lang="en-US" dirty="0" smtClean="0"/>
              <a:t>Begin thinking about data collection needs.</a:t>
            </a: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242781" y="234059"/>
            <a:ext cx="8985885" cy="1054797"/>
          </a:xfrm>
        </p:spPr>
        <p:txBody>
          <a:bodyPr>
            <a:noAutofit/>
          </a:bodyPr>
          <a:lstStyle/>
          <a:p>
            <a:pPr algn="l" eaLnBrk="1" hangingPunct="1"/>
            <a:r>
              <a:rPr lang="en-US" dirty="0">
                <a:solidFill>
                  <a:srgbClr val="FFC800"/>
                </a:solidFill>
              </a:rPr>
              <a:t>What is a</a:t>
            </a:r>
            <a:r>
              <a:rPr lang="en-US" dirty="0" smtClean="0">
                <a:solidFill>
                  <a:srgbClr val="FFC800"/>
                </a:solidFill>
              </a:rPr>
              <a:t> critical market system</a:t>
            </a:r>
            <a:r>
              <a:rPr lang="en-US" dirty="0">
                <a:solidFill>
                  <a:srgbClr val="FFC800"/>
                </a:solidFill>
              </a:rPr>
              <a:t>?</a:t>
            </a:r>
          </a:p>
        </p:txBody>
      </p:sp>
      <p:sp>
        <p:nvSpPr>
          <p:cNvPr id="3" name="Content Placeholder 2"/>
          <p:cNvSpPr>
            <a:spLocks noGrp="1"/>
          </p:cNvSpPr>
          <p:nvPr>
            <p:ph idx="1"/>
          </p:nvPr>
        </p:nvSpPr>
        <p:spPr>
          <a:xfrm>
            <a:off x="383820" y="1755348"/>
            <a:ext cx="8534401" cy="5001049"/>
          </a:xfrm>
        </p:spPr>
        <p:txBody>
          <a:bodyPr>
            <a:normAutofit/>
          </a:bodyPr>
          <a:lstStyle/>
          <a:p>
            <a:pPr>
              <a:spcAft>
                <a:spcPts val="1800"/>
              </a:spcAft>
              <a:buClr>
                <a:srgbClr val="008000"/>
              </a:buClr>
              <a:buNone/>
            </a:pPr>
            <a:r>
              <a:rPr lang="en-US" sz="4800" dirty="0"/>
              <a:t>In an </a:t>
            </a:r>
            <a:r>
              <a:rPr lang="en-US" sz="4800" dirty="0" smtClean="0"/>
              <a:t>emergency, </a:t>
            </a:r>
            <a:r>
              <a:rPr lang="en-US" altLang="ja-JP" sz="4800" b="1" dirty="0" smtClean="0"/>
              <a:t>critical </a:t>
            </a:r>
            <a:r>
              <a:rPr lang="en-US" altLang="ja-JP" sz="4800" b="1" dirty="0"/>
              <a:t>market </a:t>
            </a:r>
            <a:r>
              <a:rPr lang="en-US" altLang="ja-JP" sz="4800" b="1" dirty="0" smtClean="0"/>
              <a:t>systems </a:t>
            </a:r>
            <a:r>
              <a:rPr lang="en-US" altLang="ja-JP" sz="4800" dirty="0" smtClean="0"/>
              <a:t>are </a:t>
            </a:r>
            <a:r>
              <a:rPr lang="en-US" altLang="ja-JP" sz="4800" dirty="0"/>
              <a:t>those that had, </a:t>
            </a:r>
            <a:r>
              <a:rPr lang="en-US" altLang="ja-JP" sz="4800" dirty="0" smtClean="0"/>
              <a:t>have, </a:t>
            </a:r>
            <a:r>
              <a:rPr lang="en-US" altLang="ja-JP" sz="4800" dirty="0"/>
              <a:t>or could </a:t>
            </a:r>
            <a:r>
              <a:rPr lang="en-US" altLang="ja-JP" sz="4800" dirty="0" smtClean="0"/>
              <a:t>have </a:t>
            </a:r>
            <a:r>
              <a:rPr lang="en-US" altLang="ja-JP" sz="4800" dirty="0"/>
              <a:t>a major role in ensuring the survival and/or</a:t>
            </a:r>
            <a:r>
              <a:rPr lang="en-US" altLang="ja-JP" sz="4800" dirty="0" smtClean="0"/>
              <a:t> protecting livelihoods of </a:t>
            </a:r>
            <a:r>
              <a:rPr lang="en-US" altLang="ja-JP" sz="4800" dirty="0"/>
              <a:t>the target population</a:t>
            </a:r>
            <a:r>
              <a:rPr lang="en-US" altLang="ja-JP" sz="4800" dirty="0" smtClean="0"/>
              <a:t>.</a:t>
            </a:r>
            <a:endParaRPr lang="en-GB" altLang="ja-JP" sz="4800" dirty="0" smtClean="0"/>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30188" y="1577390"/>
          <a:ext cx="8674100" cy="5019675"/>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Selecting critical markets:</a:t>
            </a:r>
            <a:endParaRPr lang="en-GB" dirty="0"/>
          </a:p>
        </p:txBody>
      </p:sp>
      <p:sp>
        <p:nvSpPr>
          <p:cNvPr id="3" name="Content Placeholder 2"/>
          <p:cNvSpPr>
            <a:spLocks noGrp="1"/>
          </p:cNvSpPr>
          <p:nvPr>
            <p:ph idx="1"/>
          </p:nvPr>
        </p:nvSpPr>
        <p:spPr>
          <a:xfrm>
            <a:off x="229698" y="1519140"/>
            <a:ext cx="8674470" cy="5186460"/>
          </a:xfrm>
        </p:spPr>
        <p:txBody>
          <a:bodyPr>
            <a:normAutofit fontScale="85000" lnSpcReduction="10000"/>
          </a:bodyPr>
          <a:lstStyle/>
          <a:p>
            <a:pPr>
              <a:spcAft>
                <a:spcPts val="1200"/>
              </a:spcAft>
            </a:pPr>
            <a:r>
              <a:rPr lang="en-GB" dirty="0" smtClean="0"/>
              <a:t>Critical market selection by market analysis trained staff;</a:t>
            </a:r>
          </a:p>
          <a:p>
            <a:pPr lvl="1">
              <a:spcAft>
                <a:spcPts val="1200"/>
              </a:spcAft>
            </a:pPr>
            <a:r>
              <a:rPr lang="en-GB" dirty="0" smtClean="0"/>
              <a:t>Preferably the team in close coordination with local knowledge experts</a:t>
            </a:r>
          </a:p>
          <a:p>
            <a:pPr>
              <a:spcAft>
                <a:spcPts val="1200"/>
              </a:spcAft>
            </a:pPr>
            <a:r>
              <a:rPr lang="en-GB" dirty="0" smtClean="0"/>
              <a:t>Realistic number of critical markets!</a:t>
            </a:r>
          </a:p>
          <a:p>
            <a:pPr>
              <a:spcAft>
                <a:spcPts val="1200"/>
              </a:spcAft>
            </a:pPr>
            <a:r>
              <a:rPr lang="en-GB" dirty="0" smtClean="0"/>
              <a:t>What are the NGOs likely to want to buy in bulk?</a:t>
            </a:r>
            <a:r>
              <a:rPr lang="en-GB" sz="1100" dirty="0" smtClean="0"/>
              <a:t> Timber?</a:t>
            </a:r>
            <a:endParaRPr lang="en-GB" dirty="0" smtClean="0"/>
          </a:p>
          <a:p>
            <a:pPr>
              <a:spcAft>
                <a:spcPts val="1200"/>
              </a:spcAft>
            </a:pPr>
            <a:r>
              <a:rPr lang="en-GB" dirty="0" smtClean="0"/>
              <a:t>Narrow down as far as possible (e.g. from livestock, to live sheep, or goat meat or buffalo milk?</a:t>
            </a:r>
          </a:p>
          <a:p>
            <a:pPr>
              <a:spcAft>
                <a:spcPts val="1200"/>
              </a:spcAft>
            </a:pPr>
            <a:r>
              <a:rPr lang="en-GB" dirty="0" smtClean="0"/>
              <a:t>Markets related to income and expenditure of most likely target groups (vulnerable)</a:t>
            </a:r>
          </a:p>
          <a:p>
            <a:pPr>
              <a:spcAft>
                <a:spcPts val="1200"/>
              </a:spcAft>
            </a:pPr>
            <a:r>
              <a:rPr lang="en-GB" dirty="0" smtClean="0"/>
              <a:t>Are outside traders likely to step in? Alternative  or substitute goods available?</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Critical market selection criteria</a:t>
            </a:r>
            <a:endParaRPr lang="en-GB" dirty="0"/>
          </a:p>
        </p:txBody>
      </p:sp>
      <p:sp>
        <p:nvSpPr>
          <p:cNvPr id="3" name="Content Placeholder 2"/>
          <p:cNvSpPr>
            <a:spLocks noGrp="1"/>
          </p:cNvSpPr>
          <p:nvPr>
            <p:ph idx="1"/>
          </p:nvPr>
        </p:nvSpPr>
        <p:spPr>
          <a:xfrm>
            <a:off x="229698" y="1428332"/>
            <a:ext cx="8674470" cy="5588000"/>
          </a:xfrm>
        </p:spPr>
        <p:txBody>
          <a:bodyPr>
            <a:normAutofit/>
          </a:bodyPr>
          <a:lstStyle/>
          <a:p>
            <a:pPr marL="514350" indent="-514350">
              <a:spcAft>
                <a:spcPts val="1200"/>
              </a:spcAft>
              <a:buFont typeface="+mj-lt"/>
              <a:buAutoNum type="arabicPeriod"/>
            </a:pPr>
            <a:r>
              <a:rPr lang="en-GB" dirty="0" smtClean="0"/>
              <a:t>Most significant or urgently relevant market systems</a:t>
            </a:r>
          </a:p>
          <a:p>
            <a:pPr marL="514350" indent="-514350">
              <a:spcAft>
                <a:spcPts val="1200"/>
              </a:spcAft>
              <a:buFont typeface="+mj-lt"/>
              <a:buAutoNum type="arabicPeriod"/>
            </a:pPr>
            <a:r>
              <a:rPr lang="en-GB" dirty="0" smtClean="0"/>
              <a:t>Most affected market systems</a:t>
            </a:r>
          </a:p>
          <a:p>
            <a:pPr marL="514350" indent="-514350">
              <a:spcAft>
                <a:spcPts val="1200"/>
              </a:spcAft>
              <a:buFont typeface="+mj-lt"/>
              <a:buAutoNum type="arabicPeriod"/>
            </a:pPr>
            <a:r>
              <a:rPr lang="en-GB" dirty="0" smtClean="0"/>
              <a:t>Seasonality and timing</a:t>
            </a:r>
          </a:p>
          <a:p>
            <a:pPr marL="514350" indent="-514350">
              <a:spcAft>
                <a:spcPts val="1200"/>
              </a:spcAft>
              <a:buFont typeface="+mj-lt"/>
              <a:buAutoNum type="arabicPeriod"/>
            </a:pPr>
            <a:r>
              <a:rPr lang="en-GB" dirty="0" smtClean="0"/>
              <a:t>Emergency response feasibility</a:t>
            </a:r>
          </a:p>
          <a:p>
            <a:pPr marL="514350" indent="-514350">
              <a:spcAft>
                <a:spcPts val="1200"/>
              </a:spcAft>
              <a:buFont typeface="+mj-lt"/>
              <a:buAutoNum type="arabicPeriod"/>
            </a:pPr>
            <a:r>
              <a:rPr lang="en-GB" dirty="0" smtClean="0"/>
              <a:t>Agency / donor mandate and competencies</a:t>
            </a:r>
          </a:p>
          <a:p>
            <a:pPr marL="514350" indent="-514350">
              <a:spcAft>
                <a:spcPts val="1200"/>
              </a:spcAft>
              <a:buFont typeface="+mj-lt"/>
              <a:buAutoNum type="arabicPeriod"/>
            </a:pPr>
            <a:r>
              <a:rPr lang="en-GB" dirty="0" smtClean="0"/>
              <a:t>Plans of government and other agencies</a:t>
            </a:r>
          </a:p>
          <a:p>
            <a:pPr marL="514350" indent="-514350">
              <a:spcAft>
                <a:spcPts val="1200"/>
              </a:spcAft>
              <a:buFont typeface="+mj-lt"/>
              <a:buAutoNum type="arabicPeriod"/>
            </a:pPr>
            <a:r>
              <a:rPr lang="en-GB" dirty="0" smtClean="0"/>
              <a:t>Others?</a:t>
            </a:r>
            <a:endParaRPr lang="en-GB"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extBox 1"/>
          <p:cNvSpPr txBox="1"/>
          <p:nvPr/>
        </p:nvSpPr>
        <p:spPr>
          <a:xfrm>
            <a:off x="251520" y="1586218"/>
            <a:ext cx="8892480" cy="4647426"/>
          </a:xfrm>
          <a:prstGeom prst="rect">
            <a:avLst/>
          </a:prstGeom>
          <a:noFill/>
        </p:spPr>
        <p:txBody>
          <a:bodyPr wrap="square" rtlCol="0">
            <a:spAutoFit/>
          </a:bodyPr>
          <a:lstStyle/>
          <a:p>
            <a:r>
              <a:rPr lang="en-GB" sz="2000" dirty="0" smtClean="0">
                <a:latin typeface="Corbel"/>
                <a:cs typeface="Corbel"/>
              </a:rPr>
              <a:t>There </a:t>
            </a:r>
            <a:r>
              <a:rPr lang="en-GB" sz="2000" dirty="0">
                <a:latin typeface="Corbel"/>
                <a:cs typeface="Corbel"/>
              </a:rPr>
              <a:t>is a difference between identifying ‘needs’ and selecting ‘market systems</a:t>
            </a:r>
            <a:r>
              <a:rPr lang="en-GB" sz="2000" dirty="0" smtClean="0">
                <a:latin typeface="Corbel"/>
                <a:cs typeface="Corbel"/>
              </a:rPr>
              <a:t>’, especially </a:t>
            </a:r>
            <a:r>
              <a:rPr lang="en-GB" sz="2000" dirty="0">
                <a:latin typeface="Corbel"/>
                <a:cs typeface="Corbel"/>
              </a:rPr>
              <a:t>in economic activities. </a:t>
            </a:r>
            <a:endParaRPr lang="en-GB" sz="2000" dirty="0" smtClean="0">
              <a:latin typeface="Corbel"/>
              <a:cs typeface="Corbel"/>
            </a:endParaRPr>
          </a:p>
          <a:p>
            <a:endParaRPr lang="en-GB" sz="1200" dirty="0">
              <a:latin typeface="Corbel"/>
              <a:cs typeface="Corbel"/>
            </a:endParaRPr>
          </a:p>
          <a:p>
            <a:r>
              <a:rPr lang="en-GB" sz="2000" b="1" dirty="0" smtClean="0">
                <a:latin typeface="Corbel"/>
                <a:cs typeface="Corbel"/>
              </a:rPr>
              <a:t>Consider </a:t>
            </a:r>
            <a:r>
              <a:rPr lang="en-GB" sz="2000" b="1" dirty="0">
                <a:latin typeface="Corbel"/>
                <a:cs typeface="Corbel"/>
              </a:rPr>
              <a:t>the following, for </a:t>
            </a:r>
            <a:r>
              <a:rPr lang="en-GB" sz="2000" b="1" dirty="0" smtClean="0">
                <a:latin typeface="Corbel"/>
                <a:cs typeface="Corbel"/>
              </a:rPr>
              <a:t>example:</a:t>
            </a:r>
          </a:p>
          <a:p>
            <a:r>
              <a:rPr lang="en-GB" sz="2000" dirty="0" smtClean="0">
                <a:latin typeface="Corbel"/>
                <a:cs typeface="Corbel"/>
              </a:rPr>
              <a:t>A </a:t>
            </a:r>
            <a:r>
              <a:rPr lang="en-GB" sz="2000" dirty="0">
                <a:latin typeface="Corbel"/>
                <a:cs typeface="Corbel"/>
              </a:rPr>
              <a:t>poor coastal community who live by </a:t>
            </a:r>
            <a:r>
              <a:rPr lang="en-GB" sz="2000" dirty="0" smtClean="0">
                <a:latin typeface="Corbel"/>
                <a:cs typeface="Corbel"/>
              </a:rPr>
              <a:t>fishing </a:t>
            </a:r>
            <a:r>
              <a:rPr lang="en-GB" sz="2000" dirty="0">
                <a:latin typeface="Corbel"/>
                <a:cs typeface="Corbel"/>
              </a:rPr>
              <a:t>for the local tourist hotel</a:t>
            </a:r>
          </a:p>
          <a:p>
            <a:r>
              <a:rPr lang="en-GB" sz="2000" dirty="0">
                <a:latin typeface="Corbel"/>
                <a:cs typeface="Corbel"/>
              </a:rPr>
              <a:t>market: </a:t>
            </a:r>
            <a:r>
              <a:rPr lang="en-GB" sz="2000" dirty="0" smtClean="0">
                <a:latin typeface="Corbel"/>
                <a:cs typeface="Corbel"/>
              </a:rPr>
              <a:t>if their </a:t>
            </a:r>
            <a:r>
              <a:rPr lang="en-GB" sz="2000" dirty="0">
                <a:latin typeface="Corbel"/>
                <a:cs typeface="Corbel"/>
              </a:rPr>
              <a:t>main emergency problem is a loss of boats and nets, </a:t>
            </a:r>
            <a:r>
              <a:rPr lang="en-GB" sz="2000" dirty="0" smtClean="0">
                <a:latin typeface="Corbel"/>
                <a:cs typeface="Corbel"/>
              </a:rPr>
              <a:t>then the market analysis needs </a:t>
            </a:r>
            <a:r>
              <a:rPr lang="en-GB" sz="2000" dirty="0">
                <a:latin typeface="Corbel"/>
                <a:cs typeface="Corbel"/>
              </a:rPr>
              <a:t>to concentrate on understanding the market system </a:t>
            </a:r>
            <a:r>
              <a:rPr lang="en-GB" sz="2000" dirty="0" smtClean="0">
                <a:latin typeface="Corbel"/>
                <a:cs typeface="Corbel"/>
              </a:rPr>
              <a:t>for fishing </a:t>
            </a:r>
            <a:r>
              <a:rPr lang="en-GB" sz="2000" dirty="0">
                <a:latin typeface="Corbel"/>
                <a:cs typeface="Corbel"/>
              </a:rPr>
              <a:t>inputs. </a:t>
            </a:r>
            <a:endParaRPr lang="en-GB" sz="2000" dirty="0" smtClean="0">
              <a:latin typeface="Corbel"/>
              <a:cs typeface="Corbel"/>
            </a:endParaRPr>
          </a:p>
          <a:p>
            <a:endParaRPr lang="en-GB" sz="1200" dirty="0">
              <a:latin typeface="Corbel"/>
              <a:cs typeface="Corbel"/>
            </a:endParaRPr>
          </a:p>
          <a:p>
            <a:r>
              <a:rPr lang="en-GB" sz="2000" dirty="0" smtClean="0">
                <a:latin typeface="Corbel"/>
                <a:cs typeface="Corbel"/>
              </a:rPr>
              <a:t>However</a:t>
            </a:r>
            <a:r>
              <a:rPr lang="en-GB" sz="2000" dirty="0">
                <a:latin typeface="Corbel"/>
                <a:cs typeface="Corbel"/>
              </a:rPr>
              <a:t>, if they lack buyers for their catch, then</a:t>
            </a:r>
            <a:r>
              <a:rPr lang="en-GB" sz="2000" dirty="0" smtClean="0">
                <a:latin typeface="Corbel"/>
                <a:cs typeface="Corbel"/>
              </a:rPr>
              <a:t> market analysis needs </a:t>
            </a:r>
            <a:r>
              <a:rPr lang="en-GB" sz="2000" dirty="0">
                <a:latin typeface="Corbel"/>
                <a:cs typeface="Corbel"/>
              </a:rPr>
              <a:t>to examine the whole market system for </a:t>
            </a:r>
            <a:r>
              <a:rPr lang="en-GB" sz="2000" dirty="0" smtClean="0">
                <a:latin typeface="Corbel"/>
                <a:cs typeface="Corbel"/>
              </a:rPr>
              <a:t>fish </a:t>
            </a:r>
            <a:r>
              <a:rPr lang="en-GB" sz="2000" dirty="0">
                <a:latin typeface="Corbel"/>
                <a:cs typeface="Corbel"/>
              </a:rPr>
              <a:t>from </a:t>
            </a:r>
            <a:r>
              <a:rPr lang="en-GB" sz="2000" dirty="0" smtClean="0">
                <a:latin typeface="Corbel"/>
                <a:cs typeface="Corbel"/>
              </a:rPr>
              <a:t>fisher-folk through </a:t>
            </a:r>
            <a:r>
              <a:rPr lang="en-GB" sz="2000" dirty="0">
                <a:latin typeface="Corbel"/>
                <a:cs typeface="Corbel"/>
              </a:rPr>
              <a:t>to consumers in hotels or the city</a:t>
            </a:r>
            <a:r>
              <a:rPr lang="en-GB" sz="2000" dirty="0" smtClean="0">
                <a:latin typeface="Corbel"/>
                <a:cs typeface="Corbel"/>
              </a:rPr>
              <a:t>.</a:t>
            </a:r>
          </a:p>
          <a:p>
            <a:endParaRPr lang="en-GB" sz="1200" dirty="0">
              <a:latin typeface="Corbel"/>
              <a:cs typeface="Corbel"/>
            </a:endParaRPr>
          </a:p>
          <a:p>
            <a:r>
              <a:rPr lang="en-GB" sz="2000" dirty="0" smtClean="0">
                <a:latin typeface="Corbel"/>
                <a:cs typeface="Corbel"/>
              </a:rPr>
              <a:t>Landless </a:t>
            </a:r>
            <a:r>
              <a:rPr lang="en-GB" sz="2000" dirty="0">
                <a:latin typeface="Corbel"/>
                <a:cs typeface="Corbel"/>
              </a:rPr>
              <a:t>households who mainly depend on seasonal agricultural work: if </a:t>
            </a:r>
            <a:r>
              <a:rPr lang="en-GB" sz="2000" dirty="0" smtClean="0">
                <a:latin typeface="Corbel"/>
                <a:cs typeface="Corbel"/>
              </a:rPr>
              <a:t>their main </a:t>
            </a:r>
            <a:r>
              <a:rPr lang="en-GB" sz="2000" dirty="0">
                <a:latin typeface="Corbel"/>
                <a:cs typeface="Corbel"/>
              </a:rPr>
              <a:t>employers are local large-scale export-orientated wheat farmers, </a:t>
            </a:r>
            <a:r>
              <a:rPr lang="en-GB" sz="2000" dirty="0" smtClean="0">
                <a:latin typeface="Corbel"/>
                <a:cs typeface="Corbel"/>
              </a:rPr>
              <a:t>then the </a:t>
            </a:r>
            <a:r>
              <a:rPr lang="en-GB" sz="2000" dirty="0">
                <a:latin typeface="Corbel"/>
                <a:cs typeface="Corbel"/>
              </a:rPr>
              <a:t>critical</a:t>
            </a:r>
            <a:r>
              <a:rPr lang="en-GB" sz="2000" dirty="0" smtClean="0">
                <a:latin typeface="Corbel"/>
                <a:cs typeface="Corbel"/>
              </a:rPr>
              <a:t> market analysis priority </a:t>
            </a:r>
            <a:r>
              <a:rPr lang="en-GB" sz="2000" dirty="0">
                <a:latin typeface="Corbel"/>
                <a:cs typeface="Corbel"/>
              </a:rPr>
              <a:t>may be the national market system for wheat</a:t>
            </a:r>
            <a:r>
              <a:rPr lang="en-GB" dirty="0">
                <a:latin typeface="Corbel"/>
                <a:cs typeface="Corbel"/>
              </a:rPr>
              <a:t>.</a:t>
            </a:r>
          </a:p>
        </p:txBody>
      </p:sp>
      <p:sp>
        <p:nvSpPr>
          <p:cNvPr id="3" name="TextBox 2"/>
          <p:cNvSpPr txBox="1"/>
          <p:nvPr/>
        </p:nvSpPr>
        <p:spPr>
          <a:xfrm>
            <a:off x="323528" y="382383"/>
            <a:ext cx="8424936" cy="584776"/>
          </a:xfrm>
          <a:prstGeom prst="rect">
            <a:avLst/>
          </a:prstGeom>
          <a:noFill/>
        </p:spPr>
        <p:txBody>
          <a:bodyPr wrap="square" rtlCol="0">
            <a:spAutoFit/>
          </a:bodyPr>
          <a:lstStyle/>
          <a:p>
            <a:r>
              <a:rPr lang="en-GB" sz="3200" b="1" dirty="0" smtClean="0">
                <a:solidFill>
                  <a:srgbClr val="FFC800"/>
                </a:solidFill>
                <a:latin typeface="Corbel"/>
                <a:cs typeface="Corbel"/>
              </a:rPr>
              <a:t>Selecting critical markets vs. identifying needs</a:t>
            </a:r>
          </a:p>
        </p:txBody>
      </p:sp>
    </p:spTree>
  </p:cSld>
  <p:clrMapOvr>
    <a:masterClrMapping/>
  </p:clrMapOvr>
  <p:transition/>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8546" name="Title 1"/>
          <p:cNvSpPr>
            <a:spLocks noGrp="1"/>
          </p:cNvSpPr>
          <p:nvPr>
            <p:ph type="title"/>
          </p:nvPr>
        </p:nvSpPr>
        <p:spPr>
          <a:xfrm>
            <a:off x="230188" y="26988"/>
            <a:ext cx="8674100" cy="1143000"/>
          </a:xfrm>
        </p:spPr>
        <p:txBody>
          <a:bodyPr/>
          <a:lstStyle/>
          <a:p>
            <a:pPr eaLnBrk="1" hangingPunct="1"/>
            <a:r>
              <a:rPr lang="en-GB" b="1" dirty="0" smtClean="0">
                <a:latin typeface="Corbel"/>
                <a:cs typeface="Corbel"/>
              </a:rPr>
              <a:t>Key analytical questions</a:t>
            </a:r>
          </a:p>
        </p:txBody>
      </p:sp>
      <p:sp>
        <p:nvSpPr>
          <p:cNvPr id="108547" name="Content Placeholder 2"/>
          <p:cNvSpPr>
            <a:spLocks noGrp="1"/>
          </p:cNvSpPr>
          <p:nvPr>
            <p:ph idx="1"/>
          </p:nvPr>
        </p:nvSpPr>
        <p:spPr>
          <a:xfrm>
            <a:off x="230188" y="1979436"/>
            <a:ext cx="8674100" cy="4432477"/>
          </a:xfrm>
        </p:spPr>
        <p:txBody>
          <a:bodyPr/>
          <a:lstStyle/>
          <a:p>
            <a:pPr eaLnBrk="1" hangingPunct="1">
              <a:spcAft>
                <a:spcPts val="1800"/>
              </a:spcAft>
            </a:pPr>
            <a:r>
              <a:rPr lang="en-GB" dirty="0" smtClean="0">
                <a:latin typeface="Corbel"/>
                <a:cs typeface="Corbel"/>
              </a:rPr>
              <a:t>Priority focus of the study</a:t>
            </a:r>
          </a:p>
          <a:p>
            <a:pPr eaLnBrk="1" hangingPunct="1">
              <a:spcAft>
                <a:spcPts val="1800"/>
              </a:spcAft>
            </a:pPr>
            <a:r>
              <a:rPr lang="en-US" dirty="0" smtClean="0">
                <a:latin typeface="Corbel"/>
                <a:cs typeface="Corbel"/>
              </a:rPr>
              <a:t>Specific programmatic questions to which the assessment is expected to answer in order to contribute to </a:t>
            </a:r>
            <a:r>
              <a:rPr lang="en-US" dirty="0" err="1" smtClean="0">
                <a:latin typeface="Corbel"/>
                <a:cs typeface="Corbel"/>
              </a:rPr>
              <a:t>programme</a:t>
            </a:r>
            <a:r>
              <a:rPr lang="en-US" dirty="0" smtClean="0">
                <a:latin typeface="Corbel"/>
                <a:cs typeface="Corbel"/>
              </a:rPr>
              <a:t> design</a:t>
            </a:r>
            <a:endParaRPr lang="en-GB" dirty="0" smtClean="0">
              <a:latin typeface="Corbel"/>
              <a:cs typeface="Corbel"/>
            </a:endParaRPr>
          </a:p>
          <a:p>
            <a:pPr eaLnBrk="1" hangingPunct="1">
              <a:spcAft>
                <a:spcPts val="1800"/>
              </a:spcAft>
            </a:pPr>
            <a:r>
              <a:rPr lang="en-GB" dirty="0" smtClean="0">
                <a:latin typeface="Corbel"/>
                <a:cs typeface="Corbel"/>
              </a:rPr>
              <a:t>=&gt; Guiding questions</a:t>
            </a: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70" name="Title 1"/>
          <p:cNvSpPr>
            <a:spLocks noGrp="1"/>
          </p:cNvSpPr>
          <p:nvPr>
            <p:ph type="title"/>
          </p:nvPr>
        </p:nvSpPr>
        <p:spPr>
          <a:xfrm>
            <a:off x="230188" y="26988"/>
            <a:ext cx="8674100" cy="1143000"/>
          </a:xfrm>
        </p:spPr>
        <p:txBody>
          <a:bodyPr/>
          <a:lstStyle/>
          <a:p>
            <a:pPr eaLnBrk="1" hangingPunct="1"/>
            <a:r>
              <a:rPr lang="en-GB" b="1" dirty="0" smtClean="0">
                <a:latin typeface="Corbel"/>
                <a:cs typeface="Corbel"/>
              </a:rPr>
              <a:t>Key analytical questions</a:t>
            </a:r>
          </a:p>
        </p:txBody>
      </p:sp>
      <p:sp>
        <p:nvSpPr>
          <p:cNvPr id="109571" name="Content Placeholder 2"/>
          <p:cNvSpPr>
            <a:spLocks noGrp="1"/>
          </p:cNvSpPr>
          <p:nvPr>
            <p:ph idx="1"/>
          </p:nvPr>
        </p:nvSpPr>
        <p:spPr>
          <a:xfrm>
            <a:off x="230188" y="1736675"/>
            <a:ext cx="8674100" cy="4675238"/>
          </a:xfrm>
        </p:spPr>
        <p:txBody>
          <a:bodyPr>
            <a:normAutofit fontScale="85000" lnSpcReduction="20000"/>
          </a:bodyPr>
          <a:lstStyle/>
          <a:p>
            <a:pPr eaLnBrk="1" hangingPunct="1">
              <a:spcAft>
                <a:spcPts val="1800"/>
              </a:spcAft>
            </a:pPr>
            <a:r>
              <a:rPr lang="en-GB" dirty="0" smtClean="0">
                <a:latin typeface="Corbel"/>
                <a:cs typeface="Corbel"/>
              </a:rPr>
              <a:t>Haiti –</a:t>
            </a:r>
            <a:r>
              <a:rPr lang="en-GB" b="1" dirty="0" smtClean="0">
                <a:latin typeface="Corbel"/>
                <a:cs typeface="Corbel"/>
              </a:rPr>
              <a:t> CGI</a:t>
            </a:r>
          </a:p>
          <a:p>
            <a:pPr marL="803275" indent="-355600">
              <a:buClrTx/>
              <a:buSzPct val="100000"/>
              <a:buFont typeface="+mj-lt"/>
              <a:buAutoNum type="arabicPeriod"/>
            </a:pPr>
            <a:r>
              <a:rPr lang="en-US" sz="2400" dirty="0" smtClean="0">
                <a:latin typeface="Corbel"/>
                <a:cs typeface="Corbel"/>
              </a:rPr>
              <a:t>Does the CGI market system have the capacity to respond to the need for CGI sheeting in post-earthquake Port au Prince?</a:t>
            </a:r>
          </a:p>
          <a:p>
            <a:pPr marL="803275" indent="-355600">
              <a:buClrTx/>
              <a:buSzPct val="100000"/>
              <a:buFont typeface="+mj-lt"/>
              <a:buAutoNum type="arabicPeriod"/>
            </a:pPr>
            <a:endParaRPr lang="en-US" sz="2400" dirty="0" smtClean="0">
              <a:latin typeface="Corbel"/>
              <a:cs typeface="Corbel"/>
            </a:endParaRPr>
          </a:p>
          <a:p>
            <a:pPr marL="803275" indent="-355600">
              <a:buClrTx/>
              <a:buSzPct val="100000"/>
              <a:buFont typeface="+mj-lt"/>
              <a:buAutoNum type="arabicPeriod"/>
            </a:pPr>
            <a:r>
              <a:rPr lang="en-US" sz="2400" dirty="0" smtClean="0">
                <a:latin typeface="Corbel"/>
                <a:cs typeface="Corbel"/>
              </a:rPr>
              <a:t>What preference do affected families have for receiving shelter assistance?</a:t>
            </a:r>
          </a:p>
          <a:p>
            <a:pPr marL="803275" indent="-355600">
              <a:buClrTx/>
              <a:buFont typeface="+mj-lt"/>
              <a:buAutoNum type="arabicPeriod"/>
            </a:pPr>
            <a:endParaRPr lang="en-GB" sz="2400" dirty="0" smtClean="0">
              <a:latin typeface="Corbel"/>
              <a:cs typeface="Corbel"/>
            </a:endParaRPr>
          </a:p>
          <a:p>
            <a:pPr eaLnBrk="1" hangingPunct="1">
              <a:spcAft>
                <a:spcPts val="1800"/>
              </a:spcAft>
            </a:pPr>
            <a:r>
              <a:rPr lang="en-GB" dirty="0" smtClean="0">
                <a:latin typeface="Corbel"/>
                <a:cs typeface="Corbel"/>
              </a:rPr>
              <a:t>Liberia - </a:t>
            </a:r>
            <a:r>
              <a:rPr lang="en-US" sz="2800" b="1" dirty="0" smtClean="0">
                <a:latin typeface="Corbel"/>
                <a:cs typeface="Corbel"/>
              </a:rPr>
              <a:t>Imported rice market system</a:t>
            </a:r>
            <a:r>
              <a:rPr lang="en-US" sz="1800" dirty="0" smtClean="0">
                <a:latin typeface="Corbel"/>
                <a:cs typeface="Corbel"/>
              </a:rPr>
              <a:t> </a:t>
            </a:r>
          </a:p>
          <a:p>
            <a:pPr marL="803275" indent="-355600" eaLnBrk="1" hangingPunct="1">
              <a:spcAft>
                <a:spcPts val="1800"/>
              </a:spcAft>
              <a:buClrTx/>
              <a:buSzPct val="100000"/>
              <a:buFont typeface="+mj-lt"/>
              <a:buAutoNum type="arabicPeriod"/>
            </a:pPr>
            <a:r>
              <a:rPr lang="en-US" sz="2400" dirty="0" smtClean="0">
                <a:latin typeface="Corbel"/>
                <a:cs typeface="Corbel"/>
              </a:rPr>
              <a:t>Has there been any change in consumer demand as a result of the refugee influx? </a:t>
            </a:r>
          </a:p>
          <a:p>
            <a:pPr marL="803275" indent="-355600" eaLnBrk="1" hangingPunct="1">
              <a:spcAft>
                <a:spcPts val="1800"/>
              </a:spcAft>
              <a:buClrTx/>
              <a:buSzPct val="100000"/>
              <a:buFont typeface="+mj-lt"/>
              <a:buAutoNum type="arabicPeriod"/>
            </a:pPr>
            <a:r>
              <a:rPr lang="en-US" sz="2400" dirty="0" smtClean="0">
                <a:latin typeface="Corbel"/>
                <a:cs typeface="Corbel"/>
              </a:rPr>
              <a:t>What capacity does the imported rice market system have to supply the vulnerable host communities and refugees? </a:t>
            </a:r>
          </a:p>
          <a:p>
            <a:pPr marL="803275" indent="-355600">
              <a:buClrTx/>
              <a:buSzPct val="100000"/>
              <a:buFont typeface="+mj-lt"/>
              <a:buAutoNum type="arabicPeriod"/>
            </a:pPr>
            <a:r>
              <a:rPr lang="en-US" sz="2400" dirty="0" smtClean="0">
                <a:latin typeface="Corbel"/>
                <a:cs typeface="Corbel"/>
              </a:rPr>
              <a:t>What are the main constraints affecting host communities and refugees access to imported rice? </a:t>
            </a:r>
          </a:p>
          <a:p>
            <a:pPr eaLnBrk="1" hangingPunct="1">
              <a:spcAft>
                <a:spcPts val="1800"/>
              </a:spcAft>
            </a:pPr>
            <a:endParaRPr lang="en-GB" dirty="0" smtClean="0">
              <a:latin typeface="Corbel"/>
              <a:cs typeface="Corbel"/>
            </a:endParaRP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29698" y="37938"/>
            <a:ext cx="8674470" cy="1143000"/>
          </a:xfrm>
        </p:spPr>
        <p:txBody>
          <a:bodyPr/>
          <a:lstStyle/>
          <a:p>
            <a:r>
              <a:rPr lang="en-GB" dirty="0" smtClean="0"/>
              <a:t>Key points</a:t>
            </a:r>
            <a:endParaRPr lang="en-GB" dirty="0"/>
          </a:p>
        </p:txBody>
      </p:sp>
      <p:sp>
        <p:nvSpPr>
          <p:cNvPr id="3" name="Content Placeholder 2"/>
          <p:cNvSpPr>
            <a:spLocks noGrp="1"/>
          </p:cNvSpPr>
          <p:nvPr>
            <p:ph idx="1"/>
          </p:nvPr>
        </p:nvSpPr>
        <p:spPr>
          <a:xfrm>
            <a:off x="229698" y="1346195"/>
            <a:ext cx="8674470" cy="5480494"/>
          </a:xfrm>
        </p:spPr>
        <p:txBody>
          <a:bodyPr>
            <a:normAutofit/>
          </a:bodyPr>
          <a:lstStyle/>
          <a:p>
            <a:pPr lvl="0">
              <a:spcAft>
                <a:spcPts val="1800"/>
              </a:spcAft>
            </a:pPr>
            <a:r>
              <a:rPr lang="en-GB" dirty="0" smtClean="0"/>
              <a:t>Selecting critical marketplaces and markets is essential.</a:t>
            </a:r>
          </a:p>
          <a:p>
            <a:pPr lvl="0">
              <a:spcAft>
                <a:spcPts val="1800"/>
              </a:spcAft>
            </a:pPr>
            <a:r>
              <a:rPr lang="en-GB" dirty="0" smtClean="0"/>
              <a:t>We need to distinguish between critical markets for survival and for livelihoods.</a:t>
            </a:r>
          </a:p>
          <a:p>
            <a:pPr lvl="0">
              <a:spcAft>
                <a:spcPts val="1800"/>
              </a:spcAft>
            </a:pPr>
            <a:r>
              <a:rPr lang="en-GB" dirty="0" smtClean="0"/>
              <a:t>We also need to distinguish between critical markets for supply and for income.</a:t>
            </a:r>
            <a:endParaRPr lang="en-US" dirty="0" smtClean="0"/>
          </a:p>
          <a:p>
            <a:pPr lvl="0">
              <a:spcAft>
                <a:spcPts val="1800"/>
              </a:spcAft>
            </a:pPr>
            <a:r>
              <a:rPr lang="en-GB" dirty="0" smtClean="0"/>
              <a:t>Critical markets must be tightly defined.</a:t>
            </a:r>
            <a:endParaRPr lang="en-US" dirty="0" smtClean="0"/>
          </a:p>
          <a:p>
            <a:pPr lvl="0">
              <a:spcAft>
                <a:spcPts val="1800"/>
              </a:spcAft>
            </a:pPr>
            <a:r>
              <a:rPr lang="en-GB" dirty="0" smtClean="0"/>
              <a:t>Every crop, item, service, etc has a unique market system for separate analysis.</a:t>
            </a:r>
            <a:endParaRPr lang="en-US" dirty="0" smtClean="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Markets and market systems</a:t>
            </a:r>
            <a:endParaRPr lang="en-US" dirty="0"/>
          </a:p>
        </p:txBody>
      </p:sp>
      <p:sp>
        <p:nvSpPr>
          <p:cNvPr id="3" name="Text Placeholder 2"/>
          <p:cNvSpPr>
            <a:spLocks noGrp="1"/>
          </p:cNvSpPr>
          <p:nvPr>
            <p:ph type="body" idx="1"/>
          </p:nvPr>
        </p:nvSpPr>
        <p:spPr>
          <a:xfrm>
            <a:off x="740664" y="1828800"/>
            <a:ext cx="8022336" cy="685800"/>
          </a:xfrm>
        </p:spPr>
        <p:txBody>
          <a:bodyPr>
            <a:normAutofit/>
          </a:bodyPr>
          <a:lstStyle/>
          <a:p>
            <a:r>
              <a:rPr lang="en-US" sz="3600" dirty="0" smtClean="0"/>
              <a:t>Session 1</a:t>
            </a:r>
            <a:endParaRPr lang="en-US" sz="36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445917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2533" name="Picture 4" descr="Mahimani Map"/>
          <p:cNvPicPr>
            <a:picLocks noChangeAspect="1" noChangeArrowheads="1"/>
          </p:cNvPicPr>
          <p:nvPr/>
        </p:nvPicPr>
        <p:blipFill>
          <a:blip r:embed="rId3"/>
          <a:srcRect/>
          <a:stretch>
            <a:fillRect/>
          </a:stretch>
        </p:blipFill>
        <p:spPr bwMode="auto">
          <a:xfrm>
            <a:off x="-9043" y="0"/>
            <a:ext cx="9153043" cy="6858000"/>
          </a:xfrm>
          <a:prstGeom prst="rect">
            <a:avLst/>
          </a:prstGeom>
          <a:noFill/>
          <a:ln w="9525">
            <a:noFill/>
            <a:miter lim="800000"/>
            <a:headEnd/>
            <a:tailEnd/>
          </a:ln>
        </p:spPr>
      </p:pic>
      <p:sp>
        <p:nvSpPr>
          <p:cNvPr id="98306" name="Rectangle 2"/>
          <p:cNvSpPr>
            <a:spLocks noGrp="1" noChangeArrowheads="1"/>
          </p:cNvSpPr>
          <p:nvPr>
            <p:ph type="title" idx="4294967295"/>
          </p:nvPr>
        </p:nvSpPr>
        <p:spPr>
          <a:xfrm>
            <a:off x="0" y="-19050"/>
            <a:ext cx="6097588" cy="946150"/>
          </a:xfrm>
        </p:spPr>
        <p:txBody>
          <a:bodyPr/>
          <a:lstStyle/>
          <a:p>
            <a:pPr algn="ctr" eaLnBrk="1" hangingPunct="1">
              <a:defRPr/>
            </a:pPr>
            <a:r>
              <a:rPr lang="en-US" dirty="0" err="1">
                <a:solidFill>
                  <a:schemeClr val="tx1"/>
                </a:solidFill>
                <a:latin typeface="+mj-lt"/>
                <a:ea typeface="+mj-ea"/>
                <a:cs typeface="+mj-cs"/>
              </a:rPr>
              <a:t>Mahimani</a:t>
            </a:r>
            <a:endParaRPr lang="en-US" dirty="0">
              <a:solidFill>
                <a:schemeClr val="tx1"/>
              </a:solidFill>
              <a:latin typeface="+mj-lt"/>
              <a:ea typeface="+mj-ea"/>
              <a:cs typeface="+mj-cs"/>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6629" name="Picture 5" descr="Lake_Victoria"/>
          <p:cNvPicPr>
            <a:picLocks noChangeAspect="1" noChangeArrowheads="1"/>
          </p:cNvPicPr>
          <p:nvPr/>
        </p:nvPicPr>
        <p:blipFill>
          <a:blip r:embed="rId3"/>
          <a:srcRect/>
          <a:stretch>
            <a:fillRect/>
          </a:stretch>
        </p:blipFill>
        <p:spPr bwMode="auto">
          <a:xfrm>
            <a:off x="1657" y="18694"/>
            <a:ext cx="9157804" cy="6839306"/>
          </a:xfrm>
          <a:prstGeom prst="rect">
            <a:avLst/>
          </a:prstGeom>
          <a:noFill/>
          <a:ln w="9525">
            <a:noFill/>
            <a:miter lim="800000"/>
            <a:headEnd/>
            <a:tailEnd/>
          </a:ln>
        </p:spPr>
      </p:pic>
      <p:sp>
        <p:nvSpPr>
          <p:cNvPr id="69634" name="Rectangle 2"/>
          <p:cNvSpPr>
            <a:spLocks noGrp="1" noChangeArrowheads="1"/>
          </p:cNvSpPr>
          <p:nvPr>
            <p:ph type="title" idx="4294967295"/>
          </p:nvPr>
        </p:nvSpPr>
        <p:spPr>
          <a:xfrm>
            <a:off x="0" y="146050"/>
            <a:ext cx="8674100" cy="1143000"/>
          </a:xfrm>
        </p:spPr>
        <p:txBody>
          <a:bodyPr/>
          <a:lstStyle/>
          <a:p>
            <a:pPr algn="ctr" eaLnBrk="1" hangingPunct="1">
              <a:defRPr/>
            </a:pPr>
            <a:r>
              <a:rPr lang="en-US" dirty="0" smtClean="0">
                <a:solidFill>
                  <a:srgbClr val="000000"/>
                </a:solidFill>
                <a:latin typeface="+mj-lt"/>
                <a:ea typeface="+mj-ea"/>
                <a:cs typeface="+mj-cs"/>
              </a:rPr>
              <a:t>Lake </a:t>
            </a:r>
            <a:r>
              <a:rPr lang="en-US" dirty="0">
                <a:solidFill>
                  <a:srgbClr val="000000"/>
                </a:solidFill>
                <a:latin typeface="+mj-lt"/>
                <a:ea typeface="+mj-ea"/>
                <a:cs typeface="+mj-cs"/>
              </a:rPr>
              <a:t>Josephine</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4" name="Rectangle 2"/>
          <p:cNvSpPr>
            <a:spLocks noGrp="1" noChangeArrowheads="1"/>
          </p:cNvSpPr>
          <p:nvPr>
            <p:ph type="title" idx="4294967295"/>
          </p:nvPr>
        </p:nvSpPr>
        <p:spPr>
          <a:xfrm>
            <a:off x="0" y="6350"/>
            <a:ext cx="8674100" cy="846138"/>
          </a:xfrm>
        </p:spPr>
        <p:txBody>
          <a:bodyPr>
            <a:normAutofit/>
          </a:bodyPr>
          <a:lstStyle/>
          <a:p>
            <a:pPr algn="ctr" eaLnBrk="1" hangingPunct="1">
              <a:defRPr/>
            </a:pPr>
            <a:r>
              <a:rPr lang="en-US" dirty="0" smtClean="0">
                <a:solidFill>
                  <a:srgbClr val="000000"/>
                </a:solidFill>
                <a:latin typeface="+mj-lt"/>
                <a:ea typeface="+mj-ea"/>
                <a:cs typeface="+mj-cs"/>
              </a:rPr>
              <a:t>Earthquake</a:t>
            </a:r>
            <a:endParaRPr lang="en-US" dirty="0">
              <a:solidFill>
                <a:srgbClr val="000000"/>
              </a:solidFill>
              <a:latin typeface="+mj-lt"/>
              <a:ea typeface="+mj-ea"/>
              <a:cs typeface="+mj-cs"/>
            </a:endParaRPr>
          </a:p>
        </p:txBody>
      </p:sp>
      <p:pic>
        <p:nvPicPr>
          <p:cNvPr id="28677" name="Picture 4" descr="GD7256755@Captions-to-followEar-7804"/>
          <p:cNvPicPr>
            <a:picLocks noChangeAspect="1" noChangeArrowheads="1"/>
          </p:cNvPicPr>
          <p:nvPr/>
        </p:nvPicPr>
        <p:blipFill>
          <a:blip r:embed="rId3"/>
          <a:srcRect/>
          <a:stretch>
            <a:fillRect/>
          </a:stretch>
        </p:blipFill>
        <p:spPr bwMode="auto">
          <a:xfrm>
            <a:off x="0" y="852892"/>
            <a:ext cx="9161438" cy="60178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Rectangle 2"/>
          <p:cNvSpPr>
            <a:spLocks noGrp="1" noChangeArrowheads="1"/>
          </p:cNvSpPr>
          <p:nvPr>
            <p:ph type="title" idx="4294967295"/>
          </p:nvPr>
        </p:nvSpPr>
        <p:spPr>
          <a:xfrm>
            <a:off x="0" y="-25400"/>
            <a:ext cx="8674100" cy="723900"/>
          </a:xfrm>
        </p:spPr>
        <p:txBody>
          <a:bodyPr>
            <a:noAutofit/>
          </a:bodyPr>
          <a:lstStyle/>
          <a:p>
            <a:pPr algn="ctr" eaLnBrk="1" hangingPunct="1">
              <a:defRPr/>
            </a:pPr>
            <a:r>
              <a:rPr lang="en-US" dirty="0" smtClean="0">
                <a:solidFill>
                  <a:srgbClr val="000000"/>
                </a:solidFill>
                <a:latin typeface="+mj-lt"/>
                <a:ea typeface="+mj-ea"/>
                <a:cs typeface="+mj-cs"/>
              </a:rPr>
              <a:t>Rioting and conflict</a:t>
            </a:r>
            <a:endParaRPr lang="en-US" dirty="0">
              <a:solidFill>
                <a:srgbClr val="000000"/>
              </a:solidFill>
              <a:latin typeface="+mj-lt"/>
              <a:ea typeface="+mj-ea"/>
              <a:cs typeface="+mj-cs"/>
            </a:endParaRPr>
          </a:p>
        </p:txBody>
      </p:sp>
      <p:pic>
        <p:nvPicPr>
          <p:cNvPr id="40965" name="Picture 5" descr="indo_riot_fire_BM_B_575565g"/>
          <p:cNvPicPr>
            <a:picLocks noChangeAspect="1" noChangeArrowheads="1"/>
          </p:cNvPicPr>
          <p:nvPr/>
        </p:nvPicPr>
        <p:blipFill>
          <a:blip r:embed="rId3"/>
          <a:srcRect/>
          <a:stretch>
            <a:fillRect/>
          </a:stretch>
        </p:blipFill>
        <p:spPr bwMode="auto">
          <a:xfrm>
            <a:off x="11941" y="723900"/>
            <a:ext cx="9101351" cy="615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9698" y="24098"/>
            <a:ext cx="8674470" cy="1143000"/>
          </a:xfrm>
        </p:spPr>
        <p:txBody>
          <a:bodyPr>
            <a:normAutofit/>
          </a:bodyPr>
          <a:lstStyle/>
          <a:p>
            <a:pPr>
              <a:defRPr/>
            </a:pPr>
            <a:r>
              <a:rPr lang="en-US" dirty="0" smtClean="0">
                <a:solidFill>
                  <a:srgbClr val="FFC800"/>
                </a:solidFill>
                <a:ea typeface="ＭＳ Ｐゴシック" charset="0"/>
              </a:rPr>
              <a:t>Scenario 1: Critical markets</a:t>
            </a:r>
            <a:endParaRPr lang="en-US" dirty="0">
              <a:solidFill>
                <a:srgbClr val="FFC800"/>
              </a:solidFill>
              <a:ea typeface="ＭＳ Ｐゴシック" charset="0"/>
            </a:endParaRPr>
          </a:p>
        </p:txBody>
      </p:sp>
      <p:sp>
        <p:nvSpPr>
          <p:cNvPr id="3" name="Content Placeholder 2"/>
          <p:cNvSpPr>
            <a:spLocks noGrp="1"/>
          </p:cNvSpPr>
          <p:nvPr>
            <p:ph idx="1"/>
          </p:nvPr>
        </p:nvSpPr>
        <p:spPr>
          <a:xfrm>
            <a:off x="229698" y="1344523"/>
            <a:ext cx="8674470" cy="5393268"/>
          </a:xfrm>
        </p:spPr>
        <p:txBody>
          <a:bodyPr>
            <a:normAutofit fontScale="92500" lnSpcReduction="10000"/>
          </a:bodyPr>
          <a:lstStyle/>
          <a:p>
            <a:pPr marL="514350" indent="-514350">
              <a:spcAft>
                <a:spcPts val="2400"/>
              </a:spcAft>
              <a:buNone/>
              <a:defRPr/>
            </a:pPr>
            <a:r>
              <a:rPr lang="en-US" sz="3027" b="1" dirty="0" smtClean="0">
                <a:ea typeface="ＭＳ Ｐゴシック" charset="0"/>
              </a:rPr>
              <a:t>Refer to the task sheet ‘Critical Market Selection’:</a:t>
            </a:r>
          </a:p>
          <a:p>
            <a:pPr marL="514350" indent="-514350">
              <a:spcAft>
                <a:spcPts val="2400"/>
              </a:spcAft>
              <a:buFont typeface="+mj-lt"/>
              <a:buAutoNum type="arabicPeriod"/>
              <a:defRPr/>
            </a:pPr>
            <a:r>
              <a:rPr lang="en-US" dirty="0" smtClean="0">
                <a:ea typeface="ＭＳ Ｐゴシック" charset="0"/>
              </a:rPr>
              <a:t>Which critical markets could be considered in response to this crisis? List them.</a:t>
            </a:r>
          </a:p>
          <a:p>
            <a:pPr marL="514350" indent="-514350">
              <a:spcAft>
                <a:spcPts val="2400"/>
              </a:spcAft>
              <a:buFont typeface="+mj-lt"/>
              <a:buAutoNum type="arabicPeriod"/>
              <a:defRPr/>
            </a:pPr>
            <a:r>
              <a:rPr lang="en-US" sz="3027" dirty="0" smtClean="0">
                <a:ea typeface="ＭＳ Ｐゴシック" charset="0"/>
              </a:rPr>
              <a:t>Using the criteria for critical market selection, which one critical market will your agency respond to? (Add your own criteria too!)</a:t>
            </a:r>
          </a:p>
          <a:p>
            <a:pPr marL="514350" indent="-514350">
              <a:spcAft>
                <a:spcPts val="2400"/>
              </a:spcAft>
              <a:buFont typeface="+mj-lt"/>
              <a:buAutoNum type="arabicPeriod"/>
              <a:defRPr/>
            </a:pPr>
            <a:r>
              <a:rPr lang="en-US" sz="3027" dirty="0" smtClean="0">
                <a:ea typeface="ＭＳ Ｐゴシック" charset="0"/>
              </a:rPr>
              <a:t>What is the key analytical question for the critical market system you selected?</a:t>
            </a:r>
          </a:p>
          <a:p>
            <a:pPr marL="514350" indent="-514350">
              <a:spcAft>
                <a:spcPts val="2400"/>
              </a:spcAft>
              <a:buFont typeface="+mj-lt"/>
              <a:buAutoNum type="arabicPeriod"/>
              <a:defRPr/>
            </a:pPr>
            <a:r>
              <a:rPr lang="en-US" sz="3027" dirty="0" smtClean="0">
                <a:ea typeface="ＭＳ Ｐゴシック" charset="0"/>
              </a:rPr>
              <a:t>Who could be interviewed to learn more about your selected critical market system?</a:t>
            </a: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market mapping</a:t>
            </a:r>
            <a:endParaRPr lang="en-US" dirty="0"/>
          </a:p>
        </p:txBody>
      </p:sp>
      <p:sp>
        <p:nvSpPr>
          <p:cNvPr id="3" name="Text Placeholder 2"/>
          <p:cNvSpPr>
            <a:spLocks noGrp="1"/>
          </p:cNvSpPr>
          <p:nvPr>
            <p:ph type="body" idx="1"/>
          </p:nvPr>
        </p:nvSpPr>
        <p:spPr/>
        <p:txBody>
          <a:bodyPr>
            <a:normAutofit/>
          </a:bodyPr>
          <a:lstStyle/>
          <a:p>
            <a:r>
              <a:rPr lang="en-US" sz="2800" dirty="0" smtClean="0"/>
              <a:t>Session 7</a:t>
            </a:r>
            <a:endParaRPr lang="en-US" sz="2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53949895"/>
      </p:ext>
    </p:extLst>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Session guide</a:t>
            </a:r>
            <a:endParaRPr lang="en-GB" dirty="0"/>
          </a:p>
        </p:txBody>
      </p:sp>
      <p:graphicFrame>
        <p:nvGraphicFramePr>
          <p:cNvPr id="4" name="Content Placeholder 3"/>
          <p:cNvGraphicFramePr>
            <a:graphicFrameLocks noGrp="1"/>
          </p:cNvGraphicFramePr>
          <p:nvPr>
            <p:ph idx="1"/>
          </p:nvPr>
        </p:nvGraphicFramePr>
        <p:xfrm>
          <a:off x="230188" y="1519238"/>
          <a:ext cx="8674101" cy="4466887"/>
        </p:xfrm>
        <a:graphic>
          <a:graphicData uri="http://schemas.openxmlformats.org/drawingml/2006/table">
            <a:tbl>
              <a:tblPr firstRow="1" bandRow="1">
                <a:tableStyleId>{616DA210-FB5B-4158-B5E0-FEB733F419BA}</a:tableStyleId>
              </a:tblPr>
              <a:tblGrid>
                <a:gridCol w="3031274"/>
                <a:gridCol w="1399831"/>
                <a:gridCol w="4242996"/>
              </a:tblGrid>
              <a:tr h="861761">
                <a:tc>
                  <a:txBody>
                    <a:bodyPr/>
                    <a:lstStyle/>
                    <a:p>
                      <a:pPr algn="ctr"/>
                      <a:r>
                        <a:rPr lang="en-GB" sz="2800" dirty="0" smtClean="0"/>
                        <a:t>Section</a:t>
                      </a:r>
                      <a:endParaRPr lang="en-GB" sz="2800" b="1" dirty="0"/>
                    </a:p>
                  </a:txBody>
                  <a:tcPr anchor="ctr"/>
                </a:tc>
                <a:tc>
                  <a:txBody>
                    <a:bodyPr/>
                    <a:lstStyle/>
                    <a:p>
                      <a:pPr algn="ctr"/>
                      <a:r>
                        <a:rPr lang="en-GB" sz="2800" dirty="0" smtClean="0"/>
                        <a:t>Timing</a:t>
                      </a:r>
                      <a:endParaRPr lang="en-GB" sz="2800" b="1" dirty="0"/>
                    </a:p>
                  </a:txBody>
                  <a:tcPr anchor="ctr"/>
                </a:tc>
                <a:tc>
                  <a:txBody>
                    <a:bodyPr/>
                    <a:lstStyle/>
                    <a:p>
                      <a:pPr algn="ctr"/>
                      <a:r>
                        <a:rPr lang="en-GB" sz="2800" dirty="0" smtClean="0"/>
                        <a:t>Comments</a:t>
                      </a:r>
                      <a:endParaRPr lang="en-GB" sz="2800" b="1" dirty="0"/>
                    </a:p>
                  </a:txBody>
                  <a:tcPr anchor="ctr"/>
                </a:tc>
              </a:tr>
              <a:tr h="886749">
                <a:tc>
                  <a:txBody>
                    <a:bodyPr/>
                    <a:lstStyle/>
                    <a:p>
                      <a:r>
                        <a:rPr lang="en-GB" sz="2800" dirty="0" smtClean="0"/>
                        <a:t>Scenario 2: Initial</a:t>
                      </a:r>
                      <a:r>
                        <a:rPr lang="en-GB" sz="2800" baseline="0" dirty="0" smtClean="0"/>
                        <a:t> mapping</a:t>
                      </a:r>
                      <a:endParaRPr lang="en-GB" sz="2800" dirty="0"/>
                    </a:p>
                  </a:txBody>
                  <a:tcPr/>
                </a:tc>
                <a:tc>
                  <a:txBody>
                    <a:bodyPr/>
                    <a:lstStyle/>
                    <a:p>
                      <a:r>
                        <a:rPr lang="en-GB" sz="2800" dirty="0" smtClean="0"/>
                        <a:t>80</a:t>
                      </a:r>
                      <a:endParaRPr lang="en-GB" sz="2800" dirty="0"/>
                    </a:p>
                  </a:txBody>
                  <a:tcPr/>
                </a:tc>
                <a:tc>
                  <a:txBody>
                    <a:bodyPr/>
                    <a:lstStyle/>
                    <a:p>
                      <a:endParaRPr lang="en-GB" sz="2800" dirty="0"/>
                    </a:p>
                  </a:txBody>
                  <a:tcPr/>
                </a:tc>
              </a:tr>
              <a:tr h="886749">
                <a:tc>
                  <a:txBody>
                    <a:bodyPr/>
                    <a:lstStyle/>
                    <a:p>
                      <a:r>
                        <a:rPr lang="en-GB" sz="2800" dirty="0" smtClean="0"/>
                        <a:t>Debrief</a:t>
                      </a:r>
                      <a:endParaRPr lang="en-GB" sz="2800" dirty="0"/>
                    </a:p>
                  </a:txBody>
                  <a:tcPr/>
                </a:tc>
                <a:tc>
                  <a:txBody>
                    <a:bodyPr/>
                    <a:lstStyle/>
                    <a:p>
                      <a:r>
                        <a:rPr lang="en-GB" sz="2800" dirty="0" smtClean="0"/>
                        <a:t>10</a:t>
                      </a:r>
                      <a:endParaRPr lang="en-GB" sz="2800" dirty="0"/>
                    </a:p>
                  </a:txBody>
                  <a:tcPr/>
                </a:tc>
                <a:tc>
                  <a:txBody>
                    <a:bodyPr/>
                    <a:lstStyle/>
                    <a:p>
                      <a:endParaRPr lang="en-GB" sz="2800" dirty="0"/>
                    </a:p>
                  </a:txBody>
                  <a:tcPr/>
                </a:tc>
              </a:tr>
              <a:tr h="886749">
                <a:tc>
                  <a:txBody>
                    <a:bodyPr/>
                    <a:lstStyle/>
                    <a:p>
                      <a:endParaRPr lang="en-GB" sz="2800" dirty="0"/>
                    </a:p>
                  </a:txBody>
                  <a:tcPr/>
                </a:tc>
                <a:tc>
                  <a:txBody>
                    <a:bodyPr/>
                    <a:lstStyle/>
                    <a:p>
                      <a:endParaRPr lang="en-GB" sz="2800" dirty="0"/>
                    </a:p>
                  </a:txBody>
                  <a:tcPr/>
                </a:tc>
                <a:tc>
                  <a:txBody>
                    <a:bodyPr/>
                    <a:lstStyle/>
                    <a:p>
                      <a:endParaRPr lang="en-GB" sz="2800" dirty="0"/>
                    </a:p>
                  </a:txBody>
                  <a:tcPr/>
                </a:tc>
              </a:tr>
              <a:tr h="886749">
                <a:tc>
                  <a:txBody>
                    <a:bodyPr/>
                    <a:lstStyle/>
                    <a:p>
                      <a:endParaRPr lang="en-GB" sz="2800" dirty="0"/>
                    </a:p>
                  </a:txBody>
                  <a:tcPr/>
                </a:tc>
                <a:tc>
                  <a:txBody>
                    <a:bodyPr/>
                    <a:lstStyle/>
                    <a:p>
                      <a:endParaRPr lang="en-GB" sz="2800" dirty="0"/>
                    </a:p>
                  </a:txBody>
                  <a:tcPr/>
                </a:tc>
                <a:tc>
                  <a:txBody>
                    <a:bodyPr/>
                    <a:lstStyle/>
                    <a:p>
                      <a:endParaRPr lang="en-GB" sz="2800" dirty="0"/>
                    </a:p>
                  </a:txBody>
                  <a:tcPr/>
                </a:tc>
              </a:tr>
            </a:tbl>
          </a:graphicData>
        </a:graphic>
      </p:graphicFrame>
    </p:spTree>
  </p:cSld>
  <p:clrMapOvr>
    <a:masterClrMapping/>
  </p:clrMapOvr>
  <p:transition/>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29698" y="24073"/>
            <a:ext cx="8674470" cy="1143000"/>
          </a:xfrm>
        </p:spPr>
        <p:txBody>
          <a:bodyPr/>
          <a:lstStyle/>
          <a:p>
            <a:r>
              <a:rPr lang="en-GB" dirty="0" smtClean="0"/>
              <a:t>Session outcomes</a:t>
            </a:r>
            <a:endParaRPr lang="en-GB" dirty="0"/>
          </a:p>
        </p:txBody>
      </p:sp>
      <p:sp>
        <p:nvSpPr>
          <p:cNvPr id="3" name="Content Placeholder 2"/>
          <p:cNvSpPr>
            <a:spLocks noGrp="1"/>
          </p:cNvSpPr>
          <p:nvPr>
            <p:ph idx="1"/>
          </p:nvPr>
        </p:nvSpPr>
        <p:spPr>
          <a:xfrm>
            <a:off x="229698" y="1461044"/>
            <a:ext cx="8674470" cy="5019687"/>
          </a:xfrm>
        </p:spPr>
        <p:txBody>
          <a:bodyPr>
            <a:noAutofit/>
          </a:bodyPr>
          <a:lstStyle/>
          <a:p>
            <a:pPr>
              <a:spcAft>
                <a:spcPts val="1200"/>
              </a:spcAft>
            </a:pPr>
            <a:r>
              <a:rPr lang="en-GB" dirty="0" smtClean="0"/>
              <a:t>Apply the iterative process of developing market system maps from primary and secondary sources.</a:t>
            </a:r>
          </a:p>
          <a:p>
            <a:pPr>
              <a:spcAft>
                <a:spcPts val="1200"/>
              </a:spcAft>
            </a:pPr>
            <a:r>
              <a:rPr lang="en-GB" dirty="0" smtClean="0"/>
              <a:t>Illustrate changes to market systems.</a:t>
            </a:r>
          </a:p>
          <a:p>
            <a:pPr>
              <a:spcAft>
                <a:spcPts val="1200"/>
              </a:spcAft>
            </a:pPr>
            <a:r>
              <a:rPr lang="en-GB" dirty="0" smtClean="0"/>
              <a:t>Interpret initial changes against a baseline.</a:t>
            </a:r>
          </a:p>
          <a:p>
            <a:pPr lvl="0">
              <a:spcAft>
                <a:spcPts val="1200"/>
              </a:spcAft>
            </a:pPr>
            <a:r>
              <a:rPr lang="en-GB" dirty="0" smtClean="0"/>
              <a:t>Understand the importance of a relevant baseline.</a:t>
            </a:r>
            <a:endParaRPr lang="en-US" dirty="0" smtClean="0"/>
          </a:p>
        </p:txBody>
      </p:sp>
    </p:spTree>
  </p:cSld>
  <p:clrMapOvr>
    <a:masterClrMapping/>
  </p:clrMapOvr>
  <p:transition/>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29698" y="69495"/>
            <a:ext cx="8674470" cy="1143000"/>
          </a:xfrm>
        </p:spPr>
        <p:txBody>
          <a:bodyPr>
            <a:normAutofit fontScale="90000"/>
          </a:bodyPr>
          <a:lstStyle/>
          <a:p>
            <a:r>
              <a:rPr lang="en-GB" dirty="0" smtClean="0"/>
              <a:t>When is your baseline? What is a ‘normal’ time?</a:t>
            </a:r>
            <a:endParaRPr lang="en-GB" dirty="0"/>
          </a:p>
        </p:txBody>
      </p:sp>
      <p:sp>
        <p:nvSpPr>
          <p:cNvPr id="3" name="Content Placeholder 2"/>
          <p:cNvSpPr>
            <a:spLocks noGrp="1"/>
          </p:cNvSpPr>
          <p:nvPr>
            <p:ph idx="1"/>
          </p:nvPr>
        </p:nvSpPr>
        <p:spPr>
          <a:xfrm>
            <a:off x="128100" y="1332877"/>
            <a:ext cx="8914302" cy="5338860"/>
          </a:xfrm>
        </p:spPr>
        <p:txBody>
          <a:bodyPr>
            <a:normAutofit/>
          </a:bodyPr>
          <a:lstStyle/>
          <a:p>
            <a:r>
              <a:rPr lang="en-GB" dirty="0" smtClean="0"/>
              <a:t>Should be same time for each critical market, but this has problems.</a:t>
            </a:r>
          </a:p>
          <a:p>
            <a:r>
              <a:rPr lang="en-GB" dirty="0" smtClean="0"/>
              <a:t>When is </a:t>
            </a:r>
            <a:r>
              <a:rPr lang="en-GB" b="1" i="1" dirty="0" smtClean="0"/>
              <a:t>normal?</a:t>
            </a:r>
          </a:p>
          <a:p>
            <a:pPr lvl="1"/>
            <a:r>
              <a:rPr lang="en-GB" dirty="0" smtClean="0"/>
              <a:t>Protracted conflict</a:t>
            </a:r>
          </a:p>
          <a:p>
            <a:pPr lvl="1"/>
            <a:r>
              <a:rPr lang="en-GB" dirty="0" smtClean="0"/>
              <a:t>Political repression</a:t>
            </a:r>
          </a:p>
          <a:p>
            <a:pPr lvl="1"/>
            <a:r>
              <a:rPr lang="en-GB" dirty="0" smtClean="0"/>
              <a:t>Chronic seasonal shocks</a:t>
            </a:r>
          </a:p>
          <a:p>
            <a:pPr lvl="1"/>
            <a:r>
              <a:rPr lang="en-GB" dirty="0" smtClean="0"/>
              <a:t>Urban centre</a:t>
            </a:r>
          </a:p>
          <a:p>
            <a:pPr lvl="1"/>
            <a:r>
              <a:rPr lang="en-GB" dirty="0" smtClean="0"/>
              <a:t>Etc…</a:t>
            </a:r>
          </a:p>
          <a:p>
            <a:r>
              <a:rPr lang="en-GB" dirty="0" smtClean="0"/>
              <a:t>Realistically it has to be in specific recent memory.</a:t>
            </a:r>
            <a:endParaRPr lang="en-GB" dirty="0"/>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9698" y="-10039"/>
            <a:ext cx="8674470" cy="1296971"/>
          </a:xfrm>
        </p:spPr>
        <p:txBody>
          <a:bodyPr>
            <a:noAutofit/>
          </a:bodyPr>
          <a:lstStyle/>
          <a:p>
            <a:r>
              <a:rPr lang="en-GB" dirty="0" smtClean="0"/>
              <a:t>Scenario 2: Initial mapping</a:t>
            </a:r>
            <a:endParaRPr lang="en-GB" dirty="0"/>
          </a:p>
        </p:txBody>
      </p:sp>
      <p:sp>
        <p:nvSpPr>
          <p:cNvPr id="3" name="Content Placeholder 2"/>
          <p:cNvSpPr>
            <a:spLocks noGrp="1"/>
          </p:cNvSpPr>
          <p:nvPr>
            <p:ph idx="1"/>
          </p:nvPr>
        </p:nvSpPr>
        <p:spPr>
          <a:xfrm>
            <a:off x="229698" y="1510133"/>
            <a:ext cx="8674470" cy="5380703"/>
          </a:xfrm>
        </p:spPr>
        <p:txBody>
          <a:bodyPr/>
          <a:lstStyle/>
          <a:p>
            <a:pPr marL="514350" indent="-514350">
              <a:spcAft>
                <a:spcPts val="3600"/>
              </a:spcAft>
              <a:buNone/>
            </a:pPr>
            <a:r>
              <a:rPr lang="en-US" b="1" dirty="0" smtClean="0">
                <a:ea typeface="ＭＳ Ｐゴシック" charset="0"/>
              </a:rPr>
              <a:t>Refer to the task sheet ‘Initial Mapping’:</a:t>
            </a:r>
            <a:endParaRPr lang="en-GB" dirty="0" smtClean="0"/>
          </a:p>
          <a:p>
            <a:pPr marL="514350" indent="-514350">
              <a:spcAft>
                <a:spcPts val="3600"/>
              </a:spcAft>
              <a:buFont typeface="+mj-lt"/>
              <a:buAutoNum type="arabicPeriod"/>
            </a:pPr>
            <a:r>
              <a:rPr lang="en-GB" dirty="0" smtClean="0"/>
              <a:t>Prepare initial </a:t>
            </a:r>
            <a:r>
              <a:rPr lang="en-GB" b="1" dirty="0" smtClean="0"/>
              <a:t>baseline </a:t>
            </a:r>
            <a:r>
              <a:rPr lang="en-GB" dirty="0" smtClean="0"/>
              <a:t>and </a:t>
            </a:r>
            <a:r>
              <a:rPr lang="en-GB" b="1" dirty="0" smtClean="0"/>
              <a:t>emergency </a:t>
            </a:r>
            <a:r>
              <a:rPr lang="en-GB" dirty="0" smtClean="0"/>
              <a:t>market system maps for the critical market your group has been assigned.</a:t>
            </a:r>
          </a:p>
          <a:p>
            <a:pPr marL="514350" indent="-514350">
              <a:spcAft>
                <a:spcPts val="3600"/>
              </a:spcAft>
              <a:buFont typeface="+mj-lt"/>
              <a:buAutoNum type="arabicPeriod"/>
            </a:pPr>
            <a:r>
              <a:rPr lang="en-GB" dirty="0" smtClean="0"/>
              <a:t>You have extensive documentation to help.</a:t>
            </a:r>
          </a:p>
        </p:txBody>
      </p:sp>
    </p:spTree>
  </p:cSld>
  <p:clrMapOvr>
    <a:masterClrMapping/>
  </p:clrMapOvr>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22092" y="320548"/>
            <a:ext cx="4534408" cy="978408"/>
          </a:xfrm>
        </p:spPr>
        <p:txBody>
          <a:bodyPr>
            <a:noAutofit/>
          </a:bodyPr>
          <a:lstStyle/>
          <a:p>
            <a:r>
              <a:rPr lang="en-US" sz="4400" dirty="0" smtClean="0"/>
              <a:t>What is a market?</a:t>
            </a:r>
            <a:endParaRPr lang="en-US" sz="4400" dirty="0"/>
          </a:p>
        </p:txBody>
      </p:sp>
      <p:pic>
        <p:nvPicPr>
          <p:cNvPr id="5" name="Picture Placeholder 4" descr="market_machakos_nairobi.JPG"/>
          <p:cNvPicPr>
            <a:picLocks noGrp="1" noChangeAspect="1"/>
          </p:cNvPicPr>
          <p:nvPr>
            <p:ph type="pic"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9878" r="9878"/>
          <a:stretch>
            <a:fillRect/>
          </a:stretch>
        </p:blipFill>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4746842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points</a:t>
            </a:r>
            <a:endParaRPr lang="en-GB" dirty="0"/>
          </a:p>
        </p:txBody>
      </p:sp>
      <p:sp>
        <p:nvSpPr>
          <p:cNvPr id="3" name="Content Placeholder 2"/>
          <p:cNvSpPr>
            <a:spLocks noGrp="1"/>
          </p:cNvSpPr>
          <p:nvPr>
            <p:ph idx="1"/>
          </p:nvPr>
        </p:nvSpPr>
        <p:spPr/>
        <p:txBody>
          <a:bodyPr>
            <a:normAutofit lnSpcReduction="10000"/>
          </a:bodyPr>
          <a:lstStyle/>
          <a:p>
            <a:pPr lvl="0">
              <a:spcAft>
                <a:spcPts val="1200"/>
              </a:spcAft>
            </a:pPr>
            <a:r>
              <a:rPr lang="en-GB" dirty="0" smtClean="0"/>
              <a:t>Need to expand our perspective of respondents and key informants, not just the ‘usual suspects’.</a:t>
            </a:r>
            <a:endParaRPr lang="en-US" dirty="0" smtClean="0"/>
          </a:p>
          <a:p>
            <a:pPr lvl="0">
              <a:spcAft>
                <a:spcPts val="1200"/>
              </a:spcAft>
            </a:pPr>
            <a:r>
              <a:rPr lang="en-GB" dirty="0" smtClean="0"/>
              <a:t>EMMA users must be guided by their key analytical </a:t>
            </a:r>
            <a:r>
              <a:rPr lang="en-GB" dirty="0" err="1" smtClean="0"/>
              <a:t>question(s</a:t>
            </a:r>
            <a:r>
              <a:rPr lang="en-GB" dirty="0" smtClean="0"/>
              <a:t>).</a:t>
            </a:r>
          </a:p>
          <a:p>
            <a:pPr>
              <a:spcAft>
                <a:spcPts val="1200"/>
              </a:spcAft>
            </a:pPr>
            <a:r>
              <a:rPr lang="en-GB" dirty="0" smtClean="0"/>
              <a:t>Practicalities of ‘before’ date selection for baseline.</a:t>
            </a:r>
            <a:endParaRPr lang="en-US" dirty="0" smtClean="0"/>
          </a:p>
          <a:p>
            <a:pPr>
              <a:spcAft>
                <a:spcPts val="1200"/>
              </a:spcAft>
            </a:pPr>
            <a:r>
              <a:rPr lang="en-GB" dirty="0" smtClean="0"/>
              <a:t>Keep it simple: maps usually start basic but expand iteratively</a:t>
            </a:r>
            <a:r>
              <a:rPr lang="en-US" dirty="0" smtClean="0"/>
              <a:t>.</a:t>
            </a:r>
            <a:endParaRPr lang="en-GB" dirty="0"/>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market mapping</a:t>
            </a:r>
            <a:endParaRPr lang="en-US" dirty="0"/>
          </a:p>
        </p:txBody>
      </p:sp>
      <p:sp>
        <p:nvSpPr>
          <p:cNvPr id="3" name="Text Placeholder 2"/>
          <p:cNvSpPr>
            <a:spLocks noGrp="1"/>
          </p:cNvSpPr>
          <p:nvPr>
            <p:ph type="body" idx="1"/>
          </p:nvPr>
        </p:nvSpPr>
        <p:spPr/>
        <p:txBody>
          <a:bodyPr>
            <a:normAutofit/>
          </a:bodyPr>
          <a:lstStyle/>
          <a:p>
            <a:r>
              <a:rPr lang="en-US" sz="3200" dirty="0" smtClean="0"/>
              <a:t>Session 8</a:t>
            </a:r>
            <a:endParaRPr lang="en-US" sz="32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71540848"/>
      </p:ext>
    </p:extLst>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Session guide</a:t>
            </a:r>
            <a:endParaRPr lang="en-GB" dirty="0"/>
          </a:p>
        </p:txBody>
      </p:sp>
      <p:graphicFrame>
        <p:nvGraphicFramePr>
          <p:cNvPr id="4" name="Content Placeholder 3"/>
          <p:cNvGraphicFramePr>
            <a:graphicFrameLocks noGrp="1"/>
          </p:cNvGraphicFramePr>
          <p:nvPr>
            <p:ph idx="1"/>
          </p:nvPr>
        </p:nvGraphicFramePr>
        <p:xfrm>
          <a:off x="230188" y="1519238"/>
          <a:ext cx="8674101" cy="4466887"/>
        </p:xfrm>
        <a:graphic>
          <a:graphicData uri="http://schemas.openxmlformats.org/drawingml/2006/table">
            <a:tbl>
              <a:tblPr firstRow="1" bandRow="1">
                <a:tableStyleId>{616DA210-FB5B-4158-B5E0-FEB733F419BA}</a:tableStyleId>
              </a:tblPr>
              <a:tblGrid>
                <a:gridCol w="3031274"/>
                <a:gridCol w="1399831"/>
                <a:gridCol w="4242996"/>
              </a:tblGrid>
              <a:tr h="861761">
                <a:tc>
                  <a:txBody>
                    <a:bodyPr/>
                    <a:lstStyle/>
                    <a:p>
                      <a:pPr algn="ctr"/>
                      <a:r>
                        <a:rPr lang="en-GB" sz="2800" dirty="0" smtClean="0"/>
                        <a:t>Section</a:t>
                      </a:r>
                      <a:endParaRPr lang="en-GB" sz="2800" b="1" dirty="0"/>
                    </a:p>
                  </a:txBody>
                  <a:tcPr anchor="ctr"/>
                </a:tc>
                <a:tc>
                  <a:txBody>
                    <a:bodyPr/>
                    <a:lstStyle/>
                    <a:p>
                      <a:pPr algn="ctr"/>
                      <a:r>
                        <a:rPr lang="en-GB" sz="2800" dirty="0" smtClean="0"/>
                        <a:t>Timing</a:t>
                      </a:r>
                      <a:endParaRPr lang="en-GB" sz="2800" b="1" dirty="0"/>
                    </a:p>
                  </a:txBody>
                  <a:tcPr anchor="ctr"/>
                </a:tc>
                <a:tc>
                  <a:txBody>
                    <a:bodyPr/>
                    <a:lstStyle/>
                    <a:p>
                      <a:pPr algn="ctr"/>
                      <a:r>
                        <a:rPr lang="en-GB" sz="2800" dirty="0" smtClean="0"/>
                        <a:t>Comments</a:t>
                      </a:r>
                      <a:endParaRPr lang="en-GB" sz="2800" b="1" dirty="0"/>
                    </a:p>
                  </a:txBody>
                  <a:tcPr anchor="ctr"/>
                </a:tc>
              </a:tr>
              <a:tr h="886749">
                <a:tc>
                  <a:txBody>
                    <a:bodyPr/>
                    <a:lstStyle/>
                    <a:p>
                      <a:r>
                        <a:rPr lang="en-GB" sz="2800" dirty="0" smtClean="0"/>
                        <a:t>Scenario 3: Final mapping</a:t>
                      </a:r>
                      <a:endParaRPr lang="en-GB" sz="2800" dirty="0"/>
                    </a:p>
                  </a:txBody>
                  <a:tcPr/>
                </a:tc>
                <a:tc>
                  <a:txBody>
                    <a:bodyPr/>
                    <a:lstStyle/>
                    <a:p>
                      <a:r>
                        <a:rPr lang="en-GB" sz="2800" dirty="0" smtClean="0"/>
                        <a:t>75</a:t>
                      </a:r>
                      <a:endParaRPr lang="en-GB" sz="2800" dirty="0"/>
                    </a:p>
                  </a:txBody>
                  <a:tcPr/>
                </a:tc>
                <a:tc>
                  <a:txBody>
                    <a:bodyPr/>
                    <a:lstStyle/>
                    <a:p>
                      <a:endParaRPr lang="en-GB" sz="2800" dirty="0"/>
                    </a:p>
                  </a:txBody>
                  <a:tcPr/>
                </a:tc>
              </a:tr>
              <a:tr h="886749">
                <a:tc>
                  <a:txBody>
                    <a:bodyPr/>
                    <a:lstStyle/>
                    <a:p>
                      <a:r>
                        <a:rPr lang="en-GB" sz="2800" dirty="0" smtClean="0"/>
                        <a:t>Debrief</a:t>
                      </a:r>
                      <a:endParaRPr lang="en-GB" sz="2800" dirty="0"/>
                    </a:p>
                  </a:txBody>
                  <a:tcPr/>
                </a:tc>
                <a:tc>
                  <a:txBody>
                    <a:bodyPr/>
                    <a:lstStyle/>
                    <a:p>
                      <a:r>
                        <a:rPr lang="en-GB" sz="2800" dirty="0" smtClean="0"/>
                        <a:t>15</a:t>
                      </a:r>
                      <a:endParaRPr lang="en-GB" sz="2800" dirty="0"/>
                    </a:p>
                  </a:txBody>
                  <a:tcPr/>
                </a:tc>
                <a:tc>
                  <a:txBody>
                    <a:bodyPr/>
                    <a:lstStyle/>
                    <a:p>
                      <a:endParaRPr lang="en-GB" sz="2800" dirty="0"/>
                    </a:p>
                  </a:txBody>
                  <a:tcPr/>
                </a:tc>
              </a:tr>
              <a:tr h="886749">
                <a:tc>
                  <a:txBody>
                    <a:bodyPr/>
                    <a:lstStyle/>
                    <a:p>
                      <a:endParaRPr lang="en-GB" sz="2800" dirty="0"/>
                    </a:p>
                  </a:txBody>
                  <a:tcPr/>
                </a:tc>
                <a:tc>
                  <a:txBody>
                    <a:bodyPr/>
                    <a:lstStyle/>
                    <a:p>
                      <a:endParaRPr lang="en-GB" sz="2800" dirty="0"/>
                    </a:p>
                  </a:txBody>
                  <a:tcPr/>
                </a:tc>
                <a:tc>
                  <a:txBody>
                    <a:bodyPr/>
                    <a:lstStyle/>
                    <a:p>
                      <a:endParaRPr lang="en-GB" sz="2800" dirty="0"/>
                    </a:p>
                  </a:txBody>
                  <a:tcPr/>
                </a:tc>
              </a:tr>
              <a:tr h="886749">
                <a:tc>
                  <a:txBody>
                    <a:bodyPr/>
                    <a:lstStyle/>
                    <a:p>
                      <a:endParaRPr lang="en-GB" sz="2800" dirty="0"/>
                    </a:p>
                  </a:txBody>
                  <a:tcPr/>
                </a:tc>
                <a:tc>
                  <a:txBody>
                    <a:bodyPr/>
                    <a:lstStyle/>
                    <a:p>
                      <a:endParaRPr lang="en-GB" sz="2800" dirty="0"/>
                    </a:p>
                  </a:txBody>
                  <a:tcPr/>
                </a:tc>
                <a:tc>
                  <a:txBody>
                    <a:bodyPr/>
                    <a:lstStyle/>
                    <a:p>
                      <a:endParaRPr lang="en-GB" sz="2800" dirty="0"/>
                    </a:p>
                  </a:txBody>
                  <a:tcPr/>
                </a:tc>
              </a:tr>
            </a:tbl>
          </a:graphicData>
        </a:graphic>
      </p:graphicFrame>
    </p:spTree>
  </p:cSld>
  <p:clrMapOvr>
    <a:masterClrMapping/>
  </p:clrMapOvr>
  <p:transition/>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Session outcomes</a:t>
            </a:r>
            <a:endParaRPr lang="en-GB" dirty="0"/>
          </a:p>
        </p:txBody>
      </p:sp>
      <p:sp>
        <p:nvSpPr>
          <p:cNvPr id="3" name="Content Placeholder 2"/>
          <p:cNvSpPr>
            <a:spLocks noGrp="1"/>
          </p:cNvSpPr>
          <p:nvPr>
            <p:ph idx="1"/>
          </p:nvPr>
        </p:nvSpPr>
        <p:spPr/>
        <p:txBody>
          <a:bodyPr/>
          <a:lstStyle/>
          <a:p>
            <a:pPr lvl="0">
              <a:spcAft>
                <a:spcPts val="1800"/>
              </a:spcAft>
            </a:pPr>
            <a:r>
              <a:rPr lang="en-GB" dirty="0" smtClean="0"/>
              <a:t>Complete baseline and emergency maps.</a:t>
            </a:r>
            <a:endParaRPr lang="en-US" dirty="0" smtClean="0"/>
          </a:p>
          <a:p>
            <a:pPr>
              <a:spcAft>
                <a:spcPts val="1800"/>
              </a:spcAft>
            </a:pPr>
            <a:r>
              <a:rPr lang="en-GB" dirty="0" smtClean="0"/>
              <a:t>Indicate changes in P, N, V and interpret their implications on the market system and household access</a:t>
            </a:r>
            <a:r>
              <a:rPr lang="en-US" dirty="0" smtClean="0"/>
              <a:t>.</a:t>
            </a:r>
            <a:endParaRPr lang="en-GB" dirty="0"/>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9698" y="-10039"/>
            <a:ext cx="8674470" cy="1296971"/>
          </a:xfrm>
        </p:spPr>
        <p:txBody>
          <a:bodyPr>
            <a:noAutofit/>
          </a:bodyPr>
          <a:lstStyle/>
          <a:p>
            <a:r>
              <a:rPr lang="en-GB" dirty="0" smtClean="0"/>
              <a:t>Scenario 3: Final mapping</a:t>
            </a:r>
            <a:endParaRPr lang="en-GB" dirty="0"/>
          </a:p>
        </p:txBody>
      </p:sp>
      <p:sp>
        <p:nvSpPr>
          <p:cNvPr id="3" name="Content Placeholder 2"/>
          <p:cNvSpPr>
            <a:spLocks noGrp="1"/>
          </p:cNvSpPr>
          <p:nvPr>
            <p:ph idx="1"/>
          </p:nvPr>
        </p:nvSpPr>
        <p:spPr>
          <a:xfrm>
            <a:off x="229698" y="1244600"/>
            <a:ext cx="8674470" cy="5435599"/>
          </a:xfrm>
        </p:spPr>
        <p:txBody>
          <a:bodyPr/>
          <a:lstStyle/>
          <a:p>
            <a:pPr marL="514350" indent="-514350">
              <a:spcAft>
                <a:spcPts val="3000"/>
              </a:spcAft>
              <a:buNone/>
            </a:pPr>
            <a:r>
              <a:rPr lang="en-US" sz="3600" b="1" dirty="0" smtClean="0">
                <a:ea typeface="ＭＳ Ｐゴシック" charset="0"/>
              </a:rPr>
              <a:t>Refer to the task sheet ‘Final maps’:</a:t>
            </a:r>
            <a:endParaRPr lang="en-GB" sz="3600" dirty="0" smtClean="0"/>
          </a:p>
          <a:p>
            <a:pPr marL="514350" indent="-514350">
              <a:spcAft>
                <a:spcPts val="3000"/>
              </a:spcAft>
              <a:buFont typeface="+mj-lt"/>
              <a:buAutoNum type="arabicPeriod"/>
            </a:pPr>
            <a:r>
              <a:rPr lang="en-GB" dirty="0" smtClean="0"/>
              <a:t>Review the additional information you have collected in the field.</a:t>
            </a:r>
          </a:p>
          <a:p>
            <a:pPr marL="514350" indent="-514350">
              <a:spcAft>
                <a:spcPts val="3000"/>
              </a:spcAft>
              <a:buFont typeface="+mj-lt"/>
              <a:buAutoNum type="arabicPeriod"/>
            </a:pPr>
            <a:r>
              <a:rPr lang="en-GB" dirty="0" smtClean="0"/>
              <a:t>Update your baseline map.</a:t>
            </a:r>
          </a:p>
          <a:p>
            <a:pPr marL="514350" indent="-514350">
              <a:spcAft>
                <a:spcPts val="3000"/>
              </a:spcAft>
              <a:buFont typeface="+mj-lt"/>
              <a:buAutoNum type="arabicPeriod"/>
            </a:pPr>
            <a:r>
              <a:rPr lang="en-GB" dirty="0" smtClean="0"/>
              <a:t>Update your emergency map.</a:t>
            </a:r>
          </a:p>
          <a:p>
            <a:pPr marL="514350" indent="-514350">
              <a:spcAft>
                <a:spcPts val="3000"/>
              </a:spcAft>
              <a:buFont typeface="+mj-lt"/>
              <a:buAutoNum type="arabicPeriod"/>
            </a:pPr>
            <a:r>
              <a:rPr lang="en-GB" b="1" dirty="0" smtClean="0"/>
              <a:t>Try to include PRICE, NUMBER, VOLUME</a:t>
            </a:r>
          </a:p>
        </p:txBody>
      </p:sp>
    </p:spTree>
  </p:cSld>
  <p:clrMapOvr>
    <a:masterClrMapping/>
  </p:clrMapOvr>
  <p:transition/>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311" name="Text Box 38"/>
          <p:cNvSpPr txBox="1">
            <a:spLocks noChangeArrowheads="1"/>
          </p:cNvSpPr>
          <p:nvPr/>
        </p:nvSpPr>
        <p:spPr bwMode="auto">
          <a:xfrm>
            <a:off x="152397" y="22755"/>
            <a:ext cx="8782579" cy="769441"/>
          </a:xfrm>
          <a:prstGeom prst="rect">
            <a:avLst/>
          </a:prstGeom>
          <a:noFill/>
          <a:ln w="9525">
            <a:noFill/>
            <a:miter lim="800000"/>
            <a:headEnd/>
            <a:tailEnd/>
          </a:ln>
        </p:spPr>
        <p:txBody>
          <a:bodyPr wrap="square">
            <a:prstTxWarp prst="textNoShape">
              <a:avLst/>
            </a:prstTxWarp>
            <a:spAutoFit/>
          </a:bodyPr>
          <a:lstStyle/>
          <a:p>
            <a:pPr>
              <a:spcBef>
                <a:spcPct val="50000"/>
              </a:spcBef>
            </a:pPr>
            <a:r>
              <a:rPr lang="en-GB" sz="4400" b="1" dirty="0">
                <a:solidFill>
                  <a:srgbClr val="FFC800"/>
                </a:solidFill>
              </a:rPr>
              <a:t>Firewood in </a:t>
            </a:r>
            <a:r>
              <a:rPr lang="en-GB" sz="4400" b="1" dirty="0" err="1">
                <a:solidFill>
                  <a:srgbClr val="FFC800"/>
                </a:solidFill>
              </a:rPr>
              <a:t>Mahimani</a:t>
            </a:r>
            <a:r>
              <a:rPr lang="en-GB" sz="4400" b="1" dirty="0">
                <a:solidFill>
                  <a:srgbClr val="FFC800"/>
                </a:solidFill>
              </a:rPr>
              <a:t>: </a:t>
            </a:r>
            <a:r>
              <a:rPr lang="en-GB" sz="4400" b="1" dirty="0" smtClean="0">
                <a:solidFill>
                  <a:srgbClr val="FFC800"/>
                </a:solidFill>
              </a:rPr>
              <a:t>baseline</a:t>
            </a:r>
            <a:endParaRPr lang="en-GB" sz="4400" b="1" dirty="0">
              <a:solidFill>
                <a:srgbClr val="FFC800"/>
              </a:solidFill>
            </a:endParaRPr>
          </a:p>
        </p:txBody>
      </p:sp>
      <p:grpSp>
        <p:nvGrpSpPr>
          <p:cNvPr id="2" name="Group 45"/>
          <p:cNvGrpSpPr/>
          <p:nvPr/>
        </p:nvGrpSpPr>
        <p:grpSpPr>
          <a:xfrm>
            <a:off x="67732" y="1040327"/>
            <a:ext cx="9144000" cy="5757342"/>
            <a:chOff x="67732" y="1281627"/>
            <a:chExt cx="9144000" cy="5757342"/>
          </a:xfrm>
        </p:grpSpPr>
        <p:sp>
          <p:nvSpPr>
            <p:cNvPr id="124930" name="Line 2"/>
            <p:cNvSpPr>
              <a:spLocks noChangeShapeType="1"/>
            </p:cNvSpPr>
            <p:nvPr/>
          </p:nvSpPr>
          <p:spPr bwMode="auto">
            <a:xfrm>
              <a:off x="247120" y="5605457"/>
              <a:ext cx="8964612" cy="0"/>
            </a:xfrm>
            <a:prstGeom prst="line">
              <a:avLst/>
            </a:prstGeom>
            <a:noFill/>
            <a:ln w="9525">
              <a:solidFill>
                <a:schemeClr val="tx1"/>
              </a:solidFill>
              <a:prstDash val="lgDash"/>
              <a:round/>
              <a:headEnd/>
              <a:tailEnd/>
            </a:ln>
          </p:spPr>
          <p:txBody>
            <a:bodyPr>
              <a:prstTxWarp prst="textNoShape">
                <a:avLst/>
              </a:prstTxWarp>
            </a:bodyPr>
            <a:lstStyle/>
            <a:p>
              <a:endParaRPr lang="en-GB"/>
            </a:p>
          </p:txBody>
        </p:sp>
        <p:sp>
          <p:nvSpPr>
            <p:cNvPr id="124931" name="Line 3"/>
            <p:cNvSpPr>
              <a:spLocks noChangeShapeType="1"/>
            </p:cNvSpPr>
            <p:nvPr/>
          </p:nvSpPr>
          <p:spPr bwMode="auto">
            <a:xfrm>
              <a:off x="247120" y="2438394"/>
              <a:ext cx="8964612" cy="0"/>
            </a:xfrm>
            <a:prstGeom prst="line">
              <a:avLst/>
            </a:prstGeom>
            <a:noFill/>
            <a:ln w="9525">
              <a:solidFill>
                <a:schemeClr val="tx1"/>
              </a:solidFill>
              <a:prstDash val="lgDash"/>
              <a:round/>
              <a:headEnd/>
              <a:tailEnd/>
            </a:ln>
          </p:spPr>
          <p:txBody>
            <a:bodyPr>
              <a:prstTxWarp prst="textNoShape">
                <a:avLst/>
              </a:prstTxWarp>
            </a:bodyPr>
            <a:lstStyle/>
            <a:p>
              <a:endParaRPr lang="en-GB"/>
            </a:p>
          </p:txBody>
        </p:sp>
        <p:sp>
          <p:nvSpPr>
            <p:cNvPr id="124932" name="Line 4"/>
            <p:cNvSpPr>
              <a:spLocks noChangeShapeType="1"/>
            </p:cNvSpPr>
            <p:nvPr/>
          </p:nvSpPr>
          <p:spPr bwMode="auto">
            <a:xfrm>
              <a:off x="1326620" y="1281627"/>
              <a:ext cx="0" cy="5576373"/>
            </a:xfrm>
            <a:prstGeom prst="line">
              <a:avLst/>
            </a:prstGeom>
            <a:noFill/>
            <a:ln w="28575">
              <a:solidFill>
                <a:schemeClr val="tx1"/>
              </a:solidFill>
              <a:round/>
              <a:headEnd/>
              <a:tailEnd/>
            </a:ln>
          </p:spPr>
          <p:txBody>
            <a:bodyPr>
              <a:prstTxWarp prst="textNoShape">
                <a:avLst/>
              </a:prstTxWarp>
            </a:bodyPr>
            <a:lstStyle/>
            <a:p>
              <a:endParaRPr lang="en-GB"/>
            </a:p>
          </p:txBody>
        </p:sp>
        <p:sp>
          <p:nvSpPr>
            <p:cNvPr id="124933" name="Text Box 5"/>
            <p:cNvSpPr txBox="1">
              <a:spLocks noChangeArrowheads="1"/>
            </p:cNvSpPr>
            <p:nvPr/>
          </p:nvSpPr>
          <p:spPr bwMode="auto">
            <a:xfrm>
              <a:off x="67732" y="1281628"/>
              <a:ext cx="1258888" cy="1416050"/>
            </a:xfrm>
            <a:prstGeom prst="rect">
              <a:avLst/>
            </a:prstGeom>
            <a:noFill/>
            <a:ln w="9525">
              <a:noFill/>
              <a:miter lim="800000"/>
              <a:headEnd/>
              <a:tailEnd/>
            </a:ln>
          </p:spPr>
          <p:txBody>
            <a:bodyPr>
              <a:prstTxWarp prst="textNoShape">
                <a:avLst/>
              </a:prstTxWarp>
              <a:spAutoFit/>
            </a:bodyPr>
            <a:lstStyle/>
            <a:p>
              <a:pPr>
                <a:spcBef>
                  <a:spcPct val="50000"/>
                </a:spcBef>
              </a:pPr>
              <a:r>
                <a:rPr lang="en-GB" sz="1200" b="1" dirty="0"/>
                <a:t>Market Environment:</a:t>
              </a:r>
            </a:p>
            <a:p>
              <a:pPr>
                <a:spcBef>
                  <a:spcPct val="50000"/>
                </a:spcBef>
              </a:pPr>
              <a:r>
                <a:rPr lang="en-GB" sz="1200" b="1" dirty="0"/>
                <a:t>Institutions, Rules, Norms, Trends</a:t>
              </a:r>
              <a:endParaRPr lang="en-GB" sz="1400" dirty="0"/>
            </a:p>
            <a:p>
              <a:pPr>
                <a:spcBef>
                  <a:spcPct val="50000"/>
                </a:spcBef>
              </a:pPr>
              <a:endParaRPr lang="en-GB" sz="1400" dirty="0"/>
            </a:p>
          </p:txBody>
        </p:sp>
        <p:sp>
          <p:nvSpPr>
            <p:cNvPr id="124934" name="Text Box 6"/>
            <p:cNvSpPr txBox="1">
              <a:spLocks noChangeArrowheads="1"/>
            </p:cNvSpPr>
            <p:nvPr/>
          </p:nvSpPr>
          <p:spPr bwMode="auto">
            <a:xfrm>
              <a:off x="67732" y="2654294"/>
              <a:ext cx="1187450" cy="1509713"/>
            </a:xfrm>
            <a:prstGeom prst="rect">
              <a:avLst/>
            </a:prstGeom>
            <a:noFill/>
            <a:ln w="9525">
              <a:noFill/>
              <a:miter lim="800000"/>
              <a:headEnd/>
              <a:tailEnd/>
            </a:ln>
          </p:spPr>
          <p:txBody>
            <a:bodyPr>
              <a:prstTxWarp prst="textNoShape">
                <a:avLst/>
              </a:prstTxWarp>
              <a:spAutoFit/>
            </a:bodyPr>
            <a:lstStyle/>
            <a:p>
              <a:pPr>
                <a:spcBef>
                  <a:spcPct val="50000"/>
                </a:spcBef>
              </a:pPr>
              <a:r>
                <a:rPr lang="en-GB" sz="1200" b="1"/>
                <a:t>The Market Chain:</a:t>
              </a:r>
            </a:p>
            <a:p>
              <a:pPr>
                <a:spcBef>
                  <a:spcPct val="50000"/>
                </a:spcBef>
              </a:pPr>
              <a:r>
                <a:rPr lang="en-GB" sz="1200" b="1"/>
                <a:t>Market Actors &amp;their Linkages</a:t>
              </a:r>
              <a:endParaRPr lang="en-GB" sz="1800"/>
            </a:p>
            <a:p>
              <a:pPr>
                <a:spcBef>
                  <a:spcPct val="50000"/>
                </a:spcBef>
              </a:pPr>
              <a:endParaRPr lang="en-GB" sz="1800"/>
            </a:p>
          </p:txBody>
        </p:sp>
        <p:sp>
          <p:nvSpPr>
            <p:cNvPr id="124935" name="Text Box 7"/>
            <p:cNvSpPr txBox="1">
              <a:spLocks noChangeArrowheads="1"/>
            </p:cNvSpPr>
            <p:nvPr/>
          </p:nvSpPr>
          <p:spPr bwMode="auto">
            <a:xfrm>
              <a:off x="67732" y="5714994"/>
              <a:ext cx="1295400" cy="1323975"/>
            </a:xfrm>
            <a:prstGeom prst="rect">
              <a:avLst/>
            </a:prstGeom>
            <a:noFill/>
            <a:ln w="9525">
              <a:noFill/>
              <a:miter lim="800000"/>
              <a:headEnd/>
              <a:tailEnd/>
            </a:ln>
          </p:spPr>
          <p:txBody>
            <a:bodyPr>
              <a:prstTxWarp prst="textNoShape">
                <a:avLst/>
              </a:prstTxWarp>
              <a:spAutoFit/>
            </a:bodyPr>
            <a:lstStyle/>
            <a:p>
              <a:pPr>
                <a:spcBef>
                  <a:spcPct val="50000"/>
                </a:spcBef>
              </a:pPr>
              <a:r>
                <a:rPr lang="en-GB" sz="1200" b="1"/>
                <a:t>Key Infrastructure &amp; Market Support Services</a:t>
              </a:r>
              <a:endParaRPr lang="en-GB" sz="1400"/>
            </a:p>
            <a:p>
              <a:pPr>
                <a:spcBef>
                  <a:spcPct val="50000"/>
                </a:spcBef>
              </a:pPr>
              <a:endParaRPr lang="en-GB" sz="1400"/>
            </a:p>
          </p:txBody>
        </p:sp>
        <p:sp>
          <p:nvSpPr>
            <p:cNvPr id="124936" name="Oval 8"/>
            <p:cNvSpPr>
              <a:spLocks noChangeArrowheads="1"/>
            </p:cNvSpPr>
            <p:nvPr/>
          </p:nvSpPr>
          <p:spPr bwMode="auto">
            <a:xfrm>
              <a:off x="1439332" y="2654294"/>
              <a:ext cx="1111250" cy="995363"/>
            </a:xfrm>
            <a:prstGeom prst="ellipse">
              <a:avLst/>
            </a:prstGeom>
            <a:solidFill>
              <a:schemeClr val="accent1"/>
            </a:solidFill>
            <a:ln w="9525">
              <a:solidFill>
                <a:schemeClr val="tx1"/>
              </a:solidFill>
              <a:round/>
              <a:headEnd/>
              <a:tailEnd/>
            </a:ln>
          </p:spPr>
          <p:txBody>
            <a:bodyPr anchor="ctr">
              <a:prstTxWarp prst="textNoShape">
                <a:avLst/>
              </a:prstTxWarp>
              <a:spAutoFit/>
            </a:bodyPr>
            <a:lstStyle/>
            <a:p>
              <a:pPr algn="ctr"/>
              <a:r>
                <a:rPr lang="en-GB" sz="1000"/>
                <a:t>Private wood producers</a:t>
              </a:r>
            </a:p>
            <a:p>
              <a:pPr algn="ctr"/>
              <a:endParaRPr lang="en-GB" sz="1000"/>
            </a:p>
          </p:txBody>
        </p:sp>
        <p:sp>
          <p:nvSpPr>
            <p:cNvPr id="124937" name="Oval 9"/>
            <p:cNvSpPr>
              <a:spLocks noChangeArrowheads="1"/>
            </p:cNvSpPr>
            <p:nvPr/>
          </p:nvSpPr>
          <p:spPr bwMode="auto">
            <a:xfrm>
              <a:off x="1544107" y="4403719"/>
              <a:ext cx="1081088" cy="749300"/>
            </a:xfrm>
            <a:prstGeom prst="ellipse">
              <a:avLst/>
            </a:prstGeom>
            <a:solidFill>
              <a:schemeClr val="accent1"/>
            </a:solidFill>
            <a:ln w="9525">
              <a:solidFill>
                <a:schemeClr val="tx1"/>
              </a:solidFill>
              <a:round/>
              <a:headEnd/>
              <a:tailEnd/>
            </a:ln>
          </p:spPr>
          <p:txBody>
            <a:bodyPr anchor="ctr">
              <a:prstTxWarp prst="textNoShape">
                <a:avLst/>
              </a:prstTxWarp>
              <a:spAutoFit/>
            </a:bodyPr>
            <a:lstStyle/>
            <a:p>
              <a:pPr algn="ctr"/>
              <a:r>
                <a:rPr lang="en-GB" sz="1000"/>
                <a:t>Illegal harvesting</a:t>
              </a:r>
            </a:p>
            <a:p>
              <a:pPr algn="ctr"/>
              <a:endParaRPr lang="en-GB" sz="1000"/>
            </a:p>
          </p:txBody>
        </p:sp>
        <p:sp>
          <p:nvSpPr>
            <p:cNvPr id="124938" name="Oval 10"/>
            <p:cNvSpPr>
              <a:spLocks noChangeArrowheads="1"/>
            </p:cNvSpPr>
            <p:nvPr/>
          </p:nvSpPr>
          <p:spPr bwMode="auto">
            <a:xfrm>
              <a:off x="2887132" y="3805232"/>
              <a:ext cx="1249363" cy="561975"/>
            </a:xfrm>
            <a:prstGeom prst="ellipse">
              <a:avLst/>
            </a:prstGeom>
            <a:solidFill>
              <a:schemeClr val="accent1"/>
            </a:solidFill>
            <a:ln w="9525">
              <a:solidFill>
                <a:schemeClr val="tx1"/>
              </a:solidFill>
              <a:round/>
              <a:headEnd/>
              <a:tailEnd/>
            </a:ln>
          </p:spPr>
          <p:txBody>
            <a:bodyPr anchor="ctr">
              <a:prstTxWarp prst="textNoShape">
                <a:avLst/>
              </a:prstTxWarp>
              <a:spAutoFit/>
            </a:bodyPr>
            <a:lstStyle/>
            <a:p>
              <a:pPr algn="ctr"/>
              <a:r>
                <a:rPr lang="en-GB" sz="1000"/>
                <a:t>Contractors</a:t>
              </a:r>
            </a:p>
            <a:p>
              <a:pPr algn="ctr"/>
              <a:endParaRPr lang="en-GB" sz="1000"/>
            </a:p>
          </p:txBody>
        </p:sp>
        <p:sp>
          <p:nvSpPr>
            <p:cNvPr id="124939" name="Oval 11"/>
            <p:cNvSpPr>
              <a:spLocks noChangeArrowheads="1"/>
            </p:cNvSpPr>
            <p:nvPr/>
          </p:nvSpPr>
          <p:spPr bwMode="auto">
            <a:xfrm>
              <a:off x="4857220" y="2581269"/>
              <a:ext cx="1004887" cy="965200"/>
            </a:xfrm>
            <a:prstGeom prst="ellipse">
              <a:avLst/>
            </a:prstGeom>
            <a:solidFill>
              <a:schemeClr val="accent1"/>
            </a:solidFill>
            <a:ln w="9525">
              <a:solidFill>
                <a:schemeClr val="tx1"/>
              </a:solidFill>
              <a:round/>
              <a:headEnd/>
              <a:tailEnd/>
            </a:ln>
          </p:spPr>
          <p:txBody>
            <a:bodyPr anchor="ctr">
              <a:prstTxWarp prst="textNoShape">
                <a:avLst/>
              </a:prstTxWarp>
              <a:spAutoFit/>
            </a:bodyPr>
            <a:lstStyle/>
            <a:p>
              <a:pPr algn="ctr"/>
              <a:r>
                <a:rPr lang="en-GB" sz="1000"/>
                <a:t>Large KUMANI retailers</a:t>
              </a:r>
            </a:p>
            <a:p>
              <a:pPr algn="ctr"/>
              <a:endParaRPr lang="en-GB" sz="1000"/>
            </a:p>
          </p:txBody>
        </p:sp>
        <p:sp>
          <p:nvSpPr>
            <p:cNvPr id="124940" name="Oval 12"/>
            <p:cNvSpPr>
              <a:spLocks noChangeArrowheads="1"/>
            </p:cNvSpPr>
            <p:nvPr/>
          </p:nvSpPr>
          <p:spPr bwMode="auto">
            <a:xfrm>
              <a:off x="4857220" y="3878257"/>
              <a:ext cx="1004887" cy="749300"/>
            </a:xfrm>
            <a:prstGeom prst="ellipse">
              <a:avLst/>
            </a:prstGeom>
            <a:solidFill>
              <a:schemeClr val="accent1"/>
            </a:solidFill>
            <a:ln w="9525">
              <a:solidFill>
                <a:schemeClr val="tx1"/>
              </a:solidFill>
              <a:round/>
              <a:headEnd/>
              <a:tailEnd/>
            </a:ln>
          </p:spPr>
          <p:txBody>
            <a:bodyPr anchor="ctr">
              <a:prstTxWarp prst="textNoShape">
                <a:avLst/>
              </a:prstTxWarp>
              <a:spAutoFit/>
            </a:bodyPr>
            <a:lstStyle/>
            <a:p>
              <a:pPr algn="ctr"/>
              <a:r>
                <a:rPr lang="en-GB" sz="1000"/>
                <a:t>Small retailers</a:t>
              </a:r>
            </a:p>
            <a:p>
              <a:pPr algn="ctr"/>
              <a:endParaRPr lang="en-GB" sz="1000"/>
            </a:p>
          </p:txBody>
        </p:sp>
        <p:sp>
          <p:nvSpPr>
            <p:cNvPr id="124941" name="Oval 13"/>
            <p:cNvSpPr>
              <a:spLocks noChangeArrowheads="1"/>
            </p:cNvSpPr>
            <p:nvPr/>
          </p:nvSpPr>
          <p:spPr bwMode="auto">
            <a:xfrm>
              <a:off x="4715932" y="4886319"/>
              <a:ext cx="1292225" cy="561975"/>
            </a:xfrm>
            <a:prstGeom prst="ellipse">
              <a:avLst/>
            </a:prstGeom>
            <a:solidFill>
              <a:schemeClr val="accent1"/>
            </a:solidFill>
            <a:ln w="9525">
              <a:solidFill>
                <a:schemeClr val="tx1"/>
              </a:solidFill>
              <a:round/>
              <a:headEnd/>
              <a:tailEnd/>
            </a:ln>
          </p:spPr>
          <p:txBody>
            <a:bodyPr anchor="ctr">
              <a:prstTxWarp prst="textNoShape">
                <a:avLst/>
              </a:prstTxWarp>
              <a:spAutoFit/>
            </a:bodyPr>
            <a:lstStyle/>
            <a:p>
              <a:pPr algn="ctr"/>
              <a:r>
                <a:rPr lang="en-GB" sz="1000"/>
                <a:t>Scavenging</a:t>
              </a:r>
            </a:p>
            <a:p>
              <a:pPr algn="ctr"/>
              <a:endParaRPr lang="en-GB" sz="1000"/>
            </a:p>
          </p:txBody>
        </p:sp>
        <p:sp>
          <p:nvSpPr>
            <p:cNvPr id="124942" name="Oval 14"/>
            <p:cNvSpPr>
              <a:spLocks noChangeArrowheads="1"/>
            </p:cNvSpPr>
            <p:nvPr/>
          </p:nvSpPr>
          <p:spPr bwMode="auto">
            <a:xfrm>
              <a:off x="7016220" y="2725732"/>
              <a:ext cx="1008062" cy="533400"/>
            </a:xfrm>
            <a:prstGeom prst="ellipse">
              <a:avLst/>
            </a:prstGeom>
            <a:solidFill>
              <a:schemeClr val="accent1"/>
            </a:solidFill>
            <a:ln w="9525">
              <a:solidFill>
                <a:schemeClr val="tx1"/>
              </a:solidFill>
              <a:round/>
              <a:headEnd/>
              <a:tailEnd/>
            </a:ln>
          </p:spPr>
          <p:txBody>
            <a:bodyPr anchor="ctr">
              <a:prstTxWarp prst="textNoShape">
                <a:avLst/>
              </a:prstTxWarp>
              <a:spAutoFit/>
            </a:bodyPr>
            <a:lstStyle/>
            <a:p>
              <a:pPr algn="ctr"/>
              <a:r>
                <a:rPr lang="en-GB" sz="1000"/>
                <a:t>Exports</a:t>
              </a:r>
            </a:p>
            <a:p>
              <a:pPr algn="ctr"/>
              <a:endParaRPr lang="en-GB" sz="1000"/>
            </a:p>
          </p:txBody>
        </p:sp>
        <p:sp>
          <p:nvSpPr>
            <p:cNvPr id="124943" name="Oval 15"/>
            <p:cNvSpPr>
              <a:spLocks noChangeArrowheads="1"/>
            </p:cNvSpPr>
            <p:nvPr/>
          </p:nvSpPr>
          <p:spPr bwMode="auto">
            <a:xfrm>
              <a:off x="7089245" y="3589332"/>
              <a:ext cx="1004887" cy="749300"/>
            </a:xfrm>
            <a:prstGeom prst="ellipse">
              <a:avLst/>
            </a:prstGeom>
            <a:solidFill>
              <a:schemeClr val="accent1"/>
            </a:solidFill>
            <a:ln w="9525">
              <a:solidFill>
                <a:schemeClr val="tx1"/>
              </a:solidFill>
              <a:round/>
              <a:headEnd/>
              <a:tailEnd/>
            </a:ln>
          </p:spPr>
          <p:txBody>
            <a:bodyPr anchor="ctr">
              <a:prstTxWarp prst="textNoShape">
                <a:avLst/>
              </a:prstTxWarp>
              <a:spAutoFit/>
            </a:bodyPr>
            <a:lstStyle/>
            <a:p>
              <a:pPr algn="ctr"/>
              <a:r>
                <a:rPr lang="en-GB" sz="1000"/>
                <a:t>Local Industry</a:t>
              </a:r>
            </a:p>
            <a:p>
              <a:pPr algn="ctr"/>
              <a:endParaRPr lang="en-GB" sz="1000"/>
            </a:p>
          </p:txBody>
        </p:sp>
        <p:sp>
          <p:nvSpPr>
            <p:cNvPr id="124944" name="Oval 16"/>
            <p:cNvSpPr>
              <a:spLocks noChangeArrowheads="1"/>
            </p:cNvSpPr>
            <p:nvPr/>
          </p:nvSpPr>
          <p:spPr bwMode="auto">
            <a:xfrm>
              <a:off x="6946370" y="4670419"/>
              <a:ext cx="1220787" cy="749300"/>
            </a:xfrm>
            <a:prstGeom prst="ellipse">
              <a:avLst/>
            </a:prstGeom>
            <a:solidFill>
              <a:schemeClr val="accent1"/>
            </a:solidFill>
            <a:ln w="9525">
              <a:solidFill>
                <a:schemeClr val="tx1"/>
              </a:solidFill>
              <a:round/>
              <a:headEnd/>
              <a:tailEnd/>
            </a:ln>
          </p:spPr>
          <p:txBody>
            <a:bodyPr anchor="ctr">
              <a:prstTxWarp prst="textNoShape">
                <a:avLst/>
              </a:prstTxWarp>
              <a:spAutoFit/>
            </a:bodyPr>
            <a:lstStyle/>
            <a:p>
              <a:pPr algn="ctr"/>
              <a:r>
                <a:rPr lang="en-GB" sz="1000"/>
                <a:t>Urban Households</a:t>
              </a:r>
            </a:p>
            <a:p>
              <a:pPr algn="ctr"/>
              <a:endParaRPr lang="en-GB" sz="1000"/>
            </a:p>
          </p:txBody>
        </p:sp>
        <p:sp>
          <p:nvSpPr>
            <p:cNvPr id="124945" name="Line 17"/>
            <p:cNvSpPr>
              <a:spLocks noChangeShapeType="1"/>
            </p:cNvSpPr>
            <p:nvPr/>
          </p:nvSpPr>
          <p:spPr bwMode="auto">
            <a:xfrm flipV="1">
              <a:off x="2479145" y="4267194"/>
              <a:ext cx="560387" cy="258763"/>
            </a:xfrm>
            <a:prstGeom prst="line">
              <a:avLst/>
            </a:prstGeom>
            <a:noFill/>
            <a:ln w="38100" cmpd="dbl">
              <a:solidFill>
                <a:schemeClr val="tx1"/>
              </a:solidFill>
              <a:round/>
              <a:headEnd/>
              <a:tailEnd type="triangle" w="med" len="med"/>
            </a:ln>
          </p:spPr>
          <p:txBody>
            <a:bodyPr>
              <a:prstTxWarp prst="textNoShape">
                <a:avLst/>
              </a:prstTxWarp>
            </a:bodyPr>
            <a:lstStyle/>
            <a:p>
              <a:endParaRPr lang="en-GB"/>
            </a:p>
          </p:txBody>
        </p:sp>
        <p:sp>
          <p:nvSpPr>
            <p:cNvPr id="124946" name="Line 18"/>
            <p:cNvSpPr>
              <a:spLocks noChangeShapeType="1"/>
            </p:cNvSpPr>
            <p:nvPr/>
          </p:nvSpPr>
          <p:spPr bwMode="auto">
            <a:xfrm>
              <a:off x="2552170" y="3228969"/>
              <a:ext cx="563562" cy="581025"/>
            </a:xfrm>
            <a:prstGeom prst="line">
              <a:avLst/>
            </a:prstGeom>
            <a:noFill/>
            <a:ln w="38100" cmpd="dbl">
              <a:solidFill>
                <a:schemeClr val="tx1"/>
              </a:solidFill>
              <a:round/>
              <a:headEnd/>
              <a:tailEnd type="triangle" w="med" len="med"/>
            </a:ln>
          </p:spPr>
          <p:txBody>
            <a:bodyPr>
              <a:prstTxWarp prst="textNoShape">
                <a:avLst/>
              </a:prstTxWarp>
            </a:bodyPr>
            <a:lstStyle/>
            <a:p>
              <a:endParaRPr lang="en-GB"/>
            </a:p>
          </p:txBody>
        </p:sp>
        <p:sp>
          <p:nvSpPr>
            <p:cNvPr id="124947" name="Line 19"/>
            <p:cNvSpPr>
              <a:spLocks noChangeShapeType="1"/>
            </p:cNvSpPr>
            <p:nvPr/>
          </p:nvSpPr>
          <p:spPr bwMode="auto">
            <a:xfrm flipV="1">
              <a:off x="3992032" y="3228969"/>
              <a:ext cx="863600" cy="649288"/>
            </a:xfrm>
            <a:prstGeom prst="line">
              <a:avLst/>
            </a:prstGeom>
            <a:noFill/>
            <a:ln w="38100" cmpd="dbl">
              <a:solidFill>
                <a:schemeClr val="tx1"/>
              </a:solidFill>
              <a:round/>
              <a:headEnd/>
              <a:tailEnd type="triangle" w="med" len="med"/>
            </a:ln>
          </p:spPr>
          <p:txBody>
            <a:bodyPr>
              <a:prstTxWarp prst="textNoShape">
                <a:avLst/>
              </a:prstTxWarp>
            </a:bodyPr>
            <a:lstStyle/>
            <a:p>
              <a:endParaRPr lang="en-GB"/>
            </a:p>
          </p:txBody>
        </p:sp>
        <p:sp>
          <p:nvSpPr>
            <p:cNvPr id="124948" name="Line 20"/>
            <p:cNvSpPr>
              <a:spLocks noChangeShapeType="1"/>
            </p:cNvSpPr>
            <p:nvPr/>
          </p:nvSpPr>
          <p:spPr bwMode="auto">
            <a:xfrm>
              <a:off x="4134907" y="4165594"/>
              <a:ext cx="720725" cy="144463"/>
            </a:xfrm>
            <a:prstGeom prst="line">
              <a:avLst/>
            </a:prstGeom>
            <a:noFill/>
            <a:ln w="38100" cmpd="dbl">
              <a:solidFill>
                <a:schemeClr val="tx1"/>
              </a:solidFill>
              <a:round/>
              <a:headEnd/>
              <a:tailEnd type="triangle" w="med" len="med"/>
            </a:ln>
          </p:spPr>
          <p:txBody>
            <a:bodyPr>
              <a:prstTxWarp prst="textNoShape">
                <a:avLst/>
              </a:prstTxWarp>
            </a:bodyPr>
            <a:lstStyle/>
            <a:p>
              <a:endParaRPr lang="en-GB"/>
            </a:p>
          </p:txBody>
        </p:sp>
        <p:sp>
          <p:nvSpPr>
            <p:cNvPr id="124949" name="Line 21"/>
            <p:cNvSpPr>
              <a:spLocks noChangeShapeType="1"/>
            </p:cNvSpPr>
            <p:nvPr/>
          </p:nvSpPr>
          <p:spPr bwMode="auto">
            <a:xfrm>
              <a:off x="5360457" y="3589332"/>
              <a:ext cx="0" cy="288925"/>
            </a:xfrm>
            <a:prstGeom prst="line">
              <a:avLst/>
            </a:prstGeom>
            <a:noFill/>
            <a:ln w="38100" cmpd="dbl">
              <a:solidFill>
                <a:schemeClr val="tx1"/>
              </a:solidFill>
              <a:round/>
              <a:headEnd/>
              <a:tailEnd type="triangle" w="med" len="med"/>
            </a:ln>
          </p:spPr>
          <p:txBody>
            <a:bodyPr>
              <a:prstTxWarp prst="textNoShape">
                <a:avLst/>
              </a:prstTxWarp>
            </a:bodyPr>
            <a:lstStyle/>
            <a:p>
              <a:endParaRPr lang="en-GB"/>
            </a:p>
          </p:txBody>
        </p:sp>
        <p:sp>
          <p:nvSpPr>
            <p:cNvPr id="124950" name="Line 22"/>
            <p:cNvSpPr>
              <a:spLocks noChangeShapeType="1"/>
            </p:cNvSpPr>
            <p:nvPr/>
          </p:nvSpPr>
          <p:spPr bwMode="auto">
            <a:xfrm>
              <a:off x="5989107" y="5173657"/>
              <a:ext cx="1008063" cy="0"/>
            </a:xfrm>
            <a:prstGeom prst="line">
              <a:avLst/>
            </a:prstGeom>
            <a:noFill/>
            <a:ln w="38100" cmpd="dbl">
              <a:solidFill>
                <a:schemeClr val="tx1"/>
              </a:solidFill>
              <a:round/>
              <a:headEnd/>
              <a:tailEnd type="triangle" w="med" len="med"/>
            </a:ln>
          </p:spPr>
          <p:txBody>
            <a:bodyPr>
              <a:prstTxWarp prst="textNoShape">
                <a:avLst/>
              </a:prstTxWarp>
            </a:bodyPr>
            <a:lstStyle/>
            <a:p>
              <a:endParaRPr lang="en-GB"/>
            </a:p>
          </p:txBody>
        </p:sp>
        <p:sp>
          <p:nvSpPr>
            <p:cNvPr id="124951" name="Line 23"/>
            <p:cNvSpPr>
              <a:spLocks noChangeShapeType="1"/>
            </p:cNvSpPr>
            <p:nvPr/>
          </p:nvSpPr>
          <p:spPr bwMode="auto">
            <a:xfrm>
              <a:off x="5863695" y="4310057"/>
              <a:ext cx="1152525" cy="503237"/>
            </a:xfrm>
            <a:prstGeom prst="line">
              <a:avLst/>
            </a:prstGeom>
            <a:noFill/>
            <a:ln w="38100" cmpd="dbl">
              <a:solidFill>
                <a:schemeClr val="tx1"/>
              </a:solidFill>
              <a:round/>
              <a:headEnd/>
              <a:tailEnd type="triangle" w="med" len="med"/>
            </a:ln>
          </p:spPr>
          <p:txBody>
            <a:bodyPr>
              <a:prstTxWarp prst="textNoShape">
                <a:avLst/>
              </a:prstTxWarp>
            </a:bodyPr>
            <a:lstStyle/>
            <a:p>
              <a:endParaRPr lang="en-GB"/>
            </a:p>
          </p:txBody>
        </p:sp>
        <p:sp>
          <p:nvSpPr>
            <p:cNvPr id="124952" name="Line 24"/>
            <p:cNvSpPr>
              <a:spLocks noChangeShapeType="1"/>
            </p:cNvSpPr>
            <p:nvPr/>
          </p:nvSpPr>
          <p:spPr bwMode="auto">
            <a:xfrm>
              <a:off x="5863695" y="2941632"/>
              <a:ext cx="1152525" cy="0"/>
            </a:xfrm>
            <a:prstGeom prst="line">
              <a:avLst/>
            </a:prstGeom>
            <a:noFill/>
            <a:ln w="38100" cmpd="dbl">
              <a:solidFill>
                <a:schemeClr val="tx1"/>
              </a:solidFill>
              <a:round/>
              <a:headEnd/>
              <a:tailEnd type="triangle" w="med" len="med"/>
            </a:ln>
          </p:spPr>
          <p:txBody>
            <a:bodyPr>
              <a:prstTxWarp prst="textNoShape">
                <a:avLst/>
              </a:prstTxWarp>
            </a:bodyPr>
            <a:lstStyle/>
            <a:p>
              <a:endParaRPr lang="en-GB"/>
            </a:p>
          </p:txBody>
        </p:sp>
        <p:sp>
          <p:nvSpPr>
            <p:cNvPr id="124953" name="Line 25"/>
            <p:cNvSpPr>
              <a:spLocks noChangeShapeType="1"/>
            </p:cNvSpPr>
            <p:nvPr/>
          </p:nvSpPr>
          <p:spPr bwMode="auto">
            <a:xfrm>
              <a:off x="5863695" y="3228969"/>
              <a:ext cx="1296987" cy="504825"/>
            </a:xfrm>
            <a:prstGeom prst="line">
              <a:avLst/>
            </a:prstGeom>
            <a:noFill/>
            <a:ln w="38100" cmpd="dbl">
              <a:solidFill>
                <a:schemeClr val="tx1"/>
              </a:solidFill>
              <a:round/>
              <a:headEnd/>
              <a:tailEnd type="triangle" w="med" len="med"/>
            </a:ln>
          </p:spPr>
          <p:txBody>
            <a:bodyPr>
              <a:prstTxWarp prst="textNoShape">
                <a:avLst/>
              </a:prstTxWarp>
            </a:bodyPr>
            <a:lstStyle/>
            <a:p>
              <a:endParaRPr lang="en-GB"/>
            </a:p>
          </p:txBody>
        </p:sp>
        <p:sp>
          <p:nvSpPr>
            <p:cNvPr id="124955" name="Rectangle 27"/>
            <p:cNvSpPr>
              <a:spLocks noChangeArrowheads="1"/>
            </p:cNvSpPr>
            <p:nvPr/>
          </p:nvSpPr>
          <p:spPr bwMode="auto">
            <a:xfrm>
              <a:off x="1972732" y="6172194"/>
              <a:ext cx="1152525" cy="284163"/>
            </a:xfrm>
            <a:prstGeom prst="rect">
              <a:avLst/>
            </a:prstGeom>
            <a:solidFill>
              <a:srgbClr val="FFFF00"/>
            </a:solidFill>
            <a:ln w="9525">
              <a:solidFill>
                <a:schemeClr val="tx1"/>
              </a:solidFill>
              <a:miter lim="800000"/>
              <a:headEnd/>
              <a:tailEnd/>
            </a:ln>
          </p:spPr>
          <p:txBody>
            <a:bodyPr anchor="ctr">
              <a:prstTxWarp prst="textNoShape">
                <a:avLst/>
              </a:prstTxWarp>
              <a:spAutoFit/>
            </a:bodyPr>
            <a:lstStyle/>
            <a:p>
              <a:pPr algn="ctr"/>
              <a:r>
                <a:rPr lang="en-GB" sz="1200"/>
                <a:t>Warehousing</a:t>
              </a:r>
            </a:p>
          </p:txBody>
        </p:sp>
        <p:sp>
          <p:nvSpPr>
            <p:cNvPr id="124956" name="Rectangle 28"/>
            <p:cNvSpPr>
              <a:spLocks noChangeArrowheads="1"/>
            </p:cNvSpPr>
            <p:nvPr/>
          </p:nvSpPr>
          <p:spPr bwMode="auto">
            <a:xfrm>
              <a:off x="3344332" y="5943594"/>
              <a:ext cx="863600" cy="466725"/>
            </a:xfrm>
            <a:prstGeom prst="rect">
              <a:avLst/>
            </a:prstGeom>
            <a:solidFill>
              <a:srgbClr val="FFFF00"/>
            </a:solidFill>
            <a:ln w="9525">
              <a:solidFill>
                <a:schemeClr val="tx1"/>
              </a:solidFill>
              <a:miter lim="800000"/>
              <a:headEnd/>
              <a:tailEnd/>
            </a:ln>
          </p:spPr>
          <p:txBody>
            <a:bodyPr anchor="ctr">
              <a:prstTxWarp prst="textNoShape">
                <a:avLst/>
              </a:prstTxWarp>
              <a:spAutoFit/>
            </a:bodyPr>
            <a:lstStyle/>
            <a:p>
              <a:pPr algn="ctr"/>
              <a:r>
                <a:rPr lang="en-GB" sz="1200"/>
                <a:t>Daily </a:t>
              </a:r>
            </a:p>
            <a:p>
              <a:pPr algn="ctr"/>
              <a:r>
                <a:rPr lang="en-GB" sz="1200"/>
                <a:t>Labour</a:t>
              </a:r>
            </a:p>
          </p:txBody>
        </p:sp>
        <p:sp>
          <p:nvSpPr>
            <p:cNvPr id="124957" name="Rectangle 29"/>
            <p:cNvSpPr>
              <a:spLocks noChangeArrowheads="1"/>
            </p:cNvSpPr>
            <p:nvPr/>
          </p:nvSpPr>
          <p:spPr bwMode="auto">
            <a:xfrm>
              <a:off x="4639732" y="5791194"/>
              <a:ext cx="1152525" cy="831850"/>
            </a:xfrm>
            <a:prstGeom prst="rect">
              <a:avLst/>
            </a:prstGeom>
            <a:solidFill>
              <a:srgbClr val="FFFF00"/>
            </a:solidFill>
            <a:ln w="9525">
              <a:solidFill>
                <a:schemeClr val="tx1"/>
              </a:solidFill>
              <a:miter lim="800000"/>
              <a:headEnd/>
              <a:tailEnd/>
            </a:ln>
          </p:spPr>
          <p:txBody>
            <a:bodyPr anchor="ctr">
              <a:prstTxWarp prst="textNoShape">
                <a:avLst/>
              </a:prstTxWarp>
              <a:spAutoFit/>
            </a:bodyPr>
            <a:lstStyle/>
            <a:p>
              <a:pPr algn="ctr"/>
              <a:r>
                <a:rPr lang="en-GB" sz="1200"/>
                <a:t>Transport from D1 &amp; D4 to KUMANI market</a:t>
              </a:r>
            </a:p>
          </p:txBody>
        </p:sp>
        <p:sp>
          <p:nvSpPr>
            <p:cNvPr id="124958" name="Rectangle 30"/>
            <p:cNvSpPr>
              <a:spLocks noChangeArrowheads="1"/>
            </p:cNvSpPr>
            <p:nvPr/>
          </p:nvSpPr>
          <p:spPr bwMode="auto">
            <a:xfrm>
              <a:off x="6011332" y="6019794"/>
              <a:ext cx="1152525" cy="649288"/>
            </a:xfrm>
            <a:prstGeom prst="rect">
              <a:avLst/>
            </a:prstGeom>
            <a:solidFill>
              <a:srgbClr val="FFFF00"/>
            </a:solidFill>
            <a:ln w="9525">
              <a:solidFill>
                <a:schemeClr val="tx1"/>
              </a:solidFill>
              <a:miter lim="800000"/>
              <a:headEnd/>
              <a:tailEnd/>
            </a:ln>
          </p:spPr>
          <p:txBody>
            <a:bodyPr anchor="ctr">
              <a:prstTxWarp prst="textNoShape">
                <a:avLst/>
              </a:prstTxWarp>
              <a:spAutoFit/>
            </a:bodyPr>
            <a:lstStyle/>
            <a:p>
              <a:pPr algn="ctr"/>
              <a:r>
                <a:rPr lang="en-GB" sz="1200"/>
                <a:t>Transport from KUMANI to all Districts</a:t>
              </a:r>
            </a:p>
          </p:txBody>
        </p:sp>
        <p:sp>
          <p:nvSpPr>
            <p:cNvPr id="124959" name="Rectangle 31"/>
            <p:cNvSpPr>
              <a:spLocks noChangeArrowheads="1"/>
            </p:cNvSpPr>
            <p:nvPr/>
          </p:nvSpPr>
          <p:spPr bwMode="auto">
            <a:xfrm>
              <a:off x="7306732" y="5943594"/>
              <a:ext cx="1152525" cy="649288"/>
            </a:xfrm>
            <a:prstGeom prst="rect">
              <a:avLst/>
            </a:prstGeom>
            <a:solidFill>
              <a:srgbClr val="FFFF00"/>
            </a:solidFill>
            <a:ln w="9525">
              <a:solidFill>
                <a:schemeClr val="tx1"/>
              </a:solidFill>
              <a:miter lim="800000"/>
              <a:headEnd/>
              <a:tailEnd/>
            </a:ln>
          </p:spPr>
          <p:txBody>
            <a:bodyPr anchor="ctr">
              <a:prstTxWarp prst="textNoShape">
                <a:avLst/>
              </a:prstTxWarp>
              <a:spAutoFit/>
            </a:bodyPr>
            <a:lstStyle/>
            <a:p>
              <a:pPr algn="ctr"/>
              <a:r>
                <a:rPr lang="en-GB" sz="1200"/>
                <a:t>Transport from KUMANI to St. Thomas</a:t>
              </a:r>
            </a:p>
          </p:txBody>
        </p:sp>
        <p:sp>
          <p:nvSpPr>
            <p:cNvPr id="124960" name="Rectangle 32"/>
            <p:cNvSpPr>
              <a:spLocks noChangeArrowheads="1"/>
            </p:cNvSpPr>
            <p:nvPr/>
          </p:nvSpPr>
          <p:spPr bwMode="auto">
            <a:xfrm>
              <a:off x="1538814" y="1639347"/>
              <a:ext cx="1439863" cy="485775"/>
            </a:xfrm>
            <a:prstGeom prst="rect">
              <a:avLst/>
            </a:prstGeom>
            <a:solidFill>
              <a:srgbClr val="99CC00"/>
            </a:solidFill>
            <a:ln w="28575">
              <a:solidFill>
                <a:schemeClr val="tx1"/>
              </a:solidFill>
              <a:prstDash val="sysDot"/>
              <a:miter lim="800000"/>
              <a:headEnd/>
              <a:tailEnd/>
            </a:ln>
          </p:spPr>
          <p:txBody>
            <a:bodyPr anchor="ctr">
              <a:prstTxWarp prst="textNoShape">
                <a:avLst/>
              </a:prstTxWarp>
              <a:spAutoFit/>
            </a:bodyPr>
            <a:lstStyle/>
            <a:p>
              <a:pPr algn="ctr"/>
              <a:r>
                <a:rPr lang="en-GB" sz="1200" dirty="0"/>
                <a:t>Permits for harvesting</a:t>
              </a:r>
            </a:p>
          </p:txBody>
        </p:sp>
        <p:sp>
          <p:nvSpPr>
            <p:cNvPr id="124961" name="Rectangle 33"/>
            <p:cNvSpPr>
              <a:spLocks noChangeArrowheads="1"/>
            </p:cNvSpPr>
            <p:nvPr/>
          </p:nvSpPr>
          <p:spPr bwMode="auto">
            <a:xfrm>
              <a:off x="2835802" y="1340897"/>
              <a:ext cx="1439862" cy="485775"/>
            </a:xfrm>
            <a:prstGeom prst="rect">
              <a:avLst/>
            </a:prstGeom>
            <a:solidFill>
              <a:srgbClr val="99CC00"/>
            </a:solidFill>
            <a:ln w="28575">
              <a:solidFill>
                <a:schemeClr val="tx1"/>
              </a:solidFill>
              <a:prstDash val="sysDot"/>
              <a:miter lim="800000"/>
              <a:headEnd/>
              <a:tailEnd/>
            </a:ln>
          </p:spPr>
          <p:txBody>
            <a:bodyPr anchor="ctr">
              <a:prstTxWarp prst="textNoShape">
                <a:avLst/>
              </a:prstTxWarp>
              <a:spAutoFit/>
            </a:bodyPr>
            <a:lstStyle/>
            <a:p>
              <a:pPr algn="ctr"/>
              <a:r>
                <a:rPr lang="en-GB" sz="1200"/>
                <a:t>Bribes / corruption</a:t>
              </a:r>
            </a:p>
          </p:txBody>
        </p:sp>
        <p:sp>
          <p:nvSpPr>
            <p:cNvPr id="124962" name="Rectangle 34"/>
            <p:cNvSpPr>
              <a:spLocks noChangeArrowheads="1"/>
            </p:cNvSpPr>
            <p:nvPr/>
          </p:nvSpPr>
          <p:spPr bwMode="auto">
            <a:xfrm>
              <a:off x="4131202" y="1701260"/>
              <a:ext cx="1368425" cy="668337"/>
            </a:xfrm>
            <a:prstGeom prst="rect">
              <a:avLst/>
            </a:prstGeom>
            <a:solidFill>
              <a:schemeClr val="folHlink"/>
            </a:solidFill>
            <a:ln w="28575">
              <a:solidFill>
                <a:schemeClr val="tx1"/>
              </a:solidFill>
              <a:prstDash val="sysDot"/>
              <a:miter lim="800000"/>
              <a:headEnd/>
              <a:tailEnd/>
            </a:ln>
          </p:spPr>
          <p:txBody>
            <a:bodyPr anchor="ctr">
              <a:prstTxWarp prst="textNoShape">
                <a:avLst/>
              </a:prstTxWarp>
              <a:spAutoFit/>
            </a:bodyPr>
            <a:lstStyle/>
            <a:p>
              <a:pPr algn="ctr"/>
              <a:r>
                <a:rPr lang="en-GB" sz="1200"/>
                <a:t>Forestry dept. Ecological Policies</a:t>
              </a:r>
            </a:p>
          </p:txBody>
        </p:sp>
        <p:sp>
          <p:nvSpPr>
            <p:cNvPr id="124963" name="Rectangle 35"/>
            <p:cNvSpPr>
              <a:spLocks noChangeArrowheads="1"/>
            </p:cNvSpPr>
            <p:nvPr/>
          </p:nvSpPr>
          <p:spPr bwMode="auto">
            <a:xfrm>
              <a:off x="5355164" y="1340897"/>
              <a:ext cx="1439863" cy="485775"/>
            </a:xfrm>
            <a:prstGeom prst="rect">
              <a:avLst/>
            </a:prstGeom>
            <a:solidFill>
              <a:schemeClr val="folHlink"/>
            </a:solidFill>
            <a:ln w="28575">
              <a:solidFill>
                <a:schemeClr val="tx1"/>
              </a:solidFill>
              <a:prstDash val="sysDot"/>
              <a:miter lim="800000"/>
              <a:headEnd/>
              <a:tailEnd/>
            </a:ln>
          </p:spPr>
          <p:txBody>
            <a:bodyPr anchor="ctr">
              <a:prstTxWarp prst="textNoShape">
                <a:avLst/>
              </a:prstTxWarp>
              <a:spAutoFit/>
            </a:bodyPr>
            <a:lstStyle/>
            <a:p>
              <a:pPr algn="ctr"/>
              <a:r>
                <a:rPr lang="en-GB" sz="1200"/>
                <a:t>Growing use of LPG</a:t>
              </a:r>
            </a:p>
          </p:txBody>
        </p:sp>
        <p:sp>
          <p:nvSpPr>
            <p:cNvPr id="124964" name="Rectangle 36"/>
            <p:cNvSpPr>
              <a:spLocks noChangeArrowheads="1"/>
            </p:cNvSpPr>
            <p:nvPr/>
          </p:nvSpPr>
          <p:spPr bwMode="auto">
            <a:xfrm>
              <a:off x="6652152" y="1701260"/>
              <a:ext cx="1295400" cy="668337"/>
            </a:xfrm>
            <a:prstGeom prst="rect">
              <a:avLst/>
            </a:prstGeom>
            <a:solidFill>
              <a:schemeClr val="folHlink"/>
            </a:solidFill>
            <a:ln w="28575">
              <a:solidFill>
                <a:schemeClr val="tx1"/>
              </a:solidFill>
              <a:prstDash val="sysDot"/>
              <a:miter lim="800000"/>
              <a:headEnd/>
              <a:tailEnd/>
            </a:ln>
          </p:spPr>
          <p:txBody>
            <a:bodyPr anchor="ctr">
              <a:prstTxWarp prst="textNoShape">
                <a:avLst/>
              </a:prstTxWarp>
              <a:spAutoFit/>
            </a:bodyPr>
            <a:lstStyle/>
            <a:p>
              <a:pPr algn="ctr"/>
              <a:r>
                <a:rPr lang="en-GB" sz="1200"/>
                <a:t>Seasonal demand variations</a:t>
              </a:r>
            </a:p>
          </p:txBody>
        </p:sp>
        <p:sp>
          <p:nvSpPr>
            <p:cNvPr id="124967" name="Text Box 39"/>
            <p:cNvSpPr txBox="1">
              <a:spLocks noChangeArrowheads="1"/>
            </p:cNvSpPr>
            <p:nvPr/>
          </p:nvSpPr>
          <p:spPr bwMode="auto">
            <a:xfrm>
              <a:off x="2623607" y="3157532"/>
              <a:ext cx="935038" cy="244475"/>
            </a:xfrm>
            <a:prstGeom prst="rect">
              <a:avLst/>
            </a:prstGeom>
            <a:noFill/>
            <a:ln w="9525">
              <a:noFill/>
              <a:miter lim="800000"/>
              <a:headEnd/>
              <a:tailEnd/>
            </a:ln>
          </p:spPr>
          <p:txBody>
            <a:bodyPr>
              <a:prstTxWarp prst="textNoShape">
                <a:avLst/>
              </a:prstTxWarp>
              <a:spAutoFit/>
            </a:bodyPr>
            <a:lstStyle/>
            <a:p>
              <a:pPr>
                <a:spcBef>
                  <a:spcPct val="50000"/>
                </a:spcBef>
              </a:pPr>
              <a:r>
                <a:rPr lang="en-GB" sz="1000" b="1">
                  <a:solidFill>
                    <a:srgbClr val="0000FF"/>
                  </a:solidFill>
                </a:rPr>
                <a:t>$1.5 / BB</a:t>
              </a:r>
            </a:p>
          </p:txBody>
        </p:sp>
        <p:sp>
          <p:nvSpPr>
            <p:cNvPr id="124968" name="Text Box 40"/>
            <p:cNvSpPr txBox="1">
              <a:spLocks noChangeArrowheads="1"/>
            </p:cNvSpPr>
            <p:nvPr/>
          </p:nvSpPr>
          <p:spPr bwMode="auto">
            <a:xfrm>
              <a:off x="2336270" y="4165594"/>
              <a:ext cx="1079500" cy="244475"/>
            </a:xfrm>
            <a:prstGeom prst="rect">
              <a:avLst/>
            </a:prstGeom>
            <a:noFill/>
            <a:ln w="9525">
              <a:noFill/>
              <a:miter lim="800000"/>
              <a:headEnd/>
              <a:tailEnd/>
            </a:ln>
          </p:spPr>
          <p:txBody>
            <a:bodyPr>
              <a:prstTxWarp prst="textNoShape">
                <a:avLst/>
              </a:prstTxWarp>
              <a:spAutoFit/>
            </a:bodyPr>
            <a:lstStyle/>
            <a:p>
              <a:pPr>
                <a:spcBef>
                  <a:spcPct val="50000"/>
                </a:spcBef>
              </a:pPr>
              <a:r>
                <a:rPr lang="en-GB" sz="1000" b="1">
                  <a:solidFill>
                    <a:srgbClr val="0000FF"/>
                  </a:solidFill>
                </a:rPr>
                <a:t>$1 / BB</a:t>
              </a:r>
            </a:p>
          </p:txBody>
        </p:sp>
        <p:sp>
          <p:nvSpPr>
            <p:cNvPr id="124969" name="Text Box 41"/>
            <p:cNvSpPr txBox="1">
              <a:spLocks noChangeArrowheads="1"/>
            </p:cNvSpPr>
            <p:nvPr/>
          </p:nvSpPr>
          <p:spPr bwMode="auto">
            <a:xfrm>
              <a:off x="3776132" y="3373432"/>
              <a:ext cx="1152525" cy="244475"/>
            </a:xfrm>
            <a:prstGeom prst="rect">
              <a:avLst/>
            </a:prstGeom>
            <a:noFill/>
            <a:ln w="9525">
              <a:noFill/>
              <a:miter lim="800000"/>
              <a:headEnd/>
              <a:tailEnd/>
            </a:ln>
          </p:spPr>
          <p:txBody>
            <a:bodyPr>
              <a:prstTxWarp prst="textNoShape">
                <a:avLst/>
              </a:prstTxWarp>
              <a:spAutoFit/>
            </a:bodyPr>
            <a:lstStyle/>
            <a:p>
              <a:pPr>
                <a:spcBef>
                  <a:spcPct val="50000"/>
                </a:spcBef>
              </a:pPr>
              <a:r>
                <a:rPr lang="en-GB" sz="1000" b="1">
                  <a:solidFill>
                    <a:srgbClr val="0000FF"/>
                  </a:solidFill>
                </a:rPr>
                <a:t>$2.5 / BB</a:t>
              </a:r>
            </a:p>
          </p:txBody>
        </p:sp>
        <p:sp>
          <p:nvSpPr>
            <p:cNvPr id="124970" name="Text Box 42"/>
            <p:cNvSpPr txBox="1">
              <a:spLocks noChangeArrowheads="1"/>
            </p:cNvSpPr>
            <p:nvPr/>
          </p:nvSpPr>
          <p:spPr bwMode="auto">
            <a:xfrm>
              <a:off x="3992032" y="4267194"/>
              <a:ext cx="1152525" cy="244475"/>
            </a:xfrm>
            <a:prstGeom prst="rect">
              <a:avLst/>
            </a:prstGeom>
            <a:noFill/>
            <a:ln w="9525">
              <a:noFill/>
              <a:miter lim="800000"/>
              <a:headEnd/>
              <a:tailEnd/>
            </a:ln>
          </p:spPr>
          <p:txBody>
            <a:bodyPr>
              <a:prstTxWarp prst="textNoShape">
                <a:avLst/>
              </a:prstTxWarp>
              <a:spAutoFit/>
            </a:bodyPr>
            <a:lstStyle/>
            <a:p>
              <a:pPr>
                <a:spcBef>
                  <a:spcPct val="50000"/>
                </a:spcBef>
              </a:pPr>
              <a:r>
                <a:rPr lang="en-GB" sz="1000" b="1">
                  <a:solidFill>
                    <a:srgbClr val="0000FF"/>
                  </a:solidFill>
                </a:rPr>
                <a:t>$2.8 / BB</a:t>
              </a:r>
            </a:p>
          </p:txBody>
        </p:sp>
        <p:sp>
          <p:nvSpPr>
            <p:cNvPr id="124971" name="Text Box 43"/>
            <p:cNvSpPr txBox="1">
              <a:spLocks noChangeArrowheads="1"/>
            </p:cNvSpPr>
            <p:nvPr/>
          </p:nvSpPr>
          <p:spPr bwMode="auto">
            <a:xfrm>
              <a:off x="4715932" y="3589332"/>
              <a:ext cx="1008063" cy="244475"/>
            </a:xfrm>
            <a:prstGeom prst="rect">
              <a:avLst/>
            </a:prstGeom>
            <a:noFill/>
            <a:ln w="9525">
              <a:noFill/>
              <a:miter lim="800000"/>
              <a:headEnd/>
              <a:tailEnd/>
            </a:ln>
          </p:spPr>
          <p:txBody>
            <a:bodyPr>
              <a:prstTxWarp prst="textNoShape">
                <a:avLst/>
              </a:prstTxWarp>
              <a:spAutoFit/>
            </a:bodyPr>
            <a:lstStyle/>
            <a:p>
              <a:pPr>
                <a:spcBef>
                  <a:spcPct val="50000"/>
                </a:spcBef>
              </a:pPr>
              <a:r>
                <a:rPr lang="en-GB" sz="1000" b="1">
                  <a:solidFill>
                    <a:srgbClr val="0000FF"/>
                  </a:solidFill>
                </a:rPr>
                <a:t>$3 / BB</a:t>
              </a:r>
            </a:p>
          </p:txBody>
        </p:sp>
        <p:sp>
          <p:nvSpPr>
            <p:cNvPr id="124972" name="Text Box 44"/>
            <p:cNvSpPr txBox="1">
              <a:spLocks noChangeArrowheads="1"/>
            </p:cNvSpPr>
            <p:nvPr/>
          </p:nvSpPr>
          <p:spPr bwMode="auto">
            <a:xfrm>
              <a:off x="6295495" y="4310057"/>
              <a:ext cx="865187" cy="244475"/>
            </a:xfrm>
            <a:prstGeom prst="rect">
              <a:avLst/>
            </a:prstGeom>
            <a:noFill/>
            <a:ln w="9525">
              <a:noFill/>
              <a:miter lim="800000"/>
              <a:headEnd/>
              <a:tailEnd/>
            </a:ln>
          </p:spPr>
          <p:txBody>
            <a:bodyPr>
              <a:prstTxWarp prst="textNoShape">
                <a:avLst/>
              </a:prstTxWarp>
              <a:spAutoFit/>
            </a:bodyPr>
            <a:lstStyle/>
            <a:p>
              <a:pPr>
                <a:spcBef>
                  <a:spcPct val="50000"/>
                </a:spcBef>
              </a:pPr>
              <a:r>
                <a:rPr lang="en-GB" sz="1000" b="1">
                  <a:solidFill>
                    <a:srgbClr val="0000FF"/>
                  </a:solidFill>
                </a:rPr>
                <a:t>$4 / BB</a:t>
              </a:r>
            </a:p>
          </p:txBody>
        </p:sp>
        <p:sp>
          <p:nvSpPr>
            <p:cNvPr id="124975" name="Text Box 47"/>
            <p:cNvSpPr txBox="1">
              <a:spLocks noChangeArrowheads="1"/>
            </p:cNvSpPr>
            <p:nvPr/>
          </p:nvSpPr>
          <p:spPr bwMode="auto">
            <a:xfrm>
              <a:off x="6008157" y="2941632"/>
              <a:ext cx="1008063" cy="244475"/>
            </a:xfrm>
            <a:prstGeom prst="rect">
              <a:avLst/>
            </a:prstGeom>
            <a:noFill/>
            <a:ln w="9525">
              <a:noFill/>
              <a:miter lim="800000"/>
              <a:headEnd/>
              <a:tailEnd/>
            </a:ln>
          </p:spPr>
          <p:txBody>
            <a:bodyPr>
              <a:prstTxWarp prst="textNoShape">
                <a:avLst/>
              </a:prstTxWarp>
              <a:spAutoFit/>
            </a:bodyPr>
            <a:lstStyle/>
            <a:p>
              <a:pPr>
                <a:spcBef>
                  <a:spcPct val="50000"/>
                </a:spcBef>
              </a:pPr>
              <a:r>
                <a:rPr lang="en-GB" sz="1000" b="1">
                  <a:solidFill>
                    <a:srgbClr val="0000FF"/>
                  </a:solidFill>
                </a:rPr>
                <a:t>$2.9 / BB</a:t>
              </a:r>
            </a:p>
          </p:txBody>
        </p:sp>
        <p:sp>
          <p:nvSpPr>
            <p:cNvPr id="124976" name="Text Box 48"/>
            <p:cNvSpPr txBox="1">
              <a:spLocks noChangeArrowheads="1"/>
            </p:cNvSpPr>
            <p:nvPr/>
          </p:nvSpPr>
          <p:spPr bwMode="auto">
            <a:xfrm>
              <a:off x="5935132" y="3446457"/>
              <a:ext cx="1008063" cy="244475"/>
            </a:xfrm>
            <a:prstGeom prst="rect">
              <a:avLst/>
            </a:prstGeom>
            <a:noFill/>
            <a:ln w="9525">
              <a:noFill/>
              <a:miter lim="800000"/>
              <a:headEnd/>
              <a:tailEnd/>
            </a:ln>
          </p:spPr>
          <p:txBody>
            <a:bodyPr>
              <a:prstTxWarp prst="textNoShape">
                <a:avLst/>
              </a:prstTxWarp>
              <a:spAutoFit/>
            </a:bodyPr>
            <a:lstStyle/>
            <a:p>
              <a:pPr>
                <a:spcBef>
                  <a:spcPct val="50000"/>
                </a:spcBef>
              </a:pPr>
              <a:r>
                <a:rPr lang="en-GB" sz="1000" b="1">
                  <a:solidFill>
                    <a:srgbClr val="0000FF"/>
                  </a:solidFill>
                </a:rPr>
                <a:t>$2.9 / BB</a:t>
              </a:r>
            </a:p>
          </p:txBody>
        </p:sp>
      </p:grpSp>
    </p:spTree>
  </p:cSld>
  <p:clrMapOvr>
    <a:masterClrMapping/>
  </p:clrMapOvr>
  <p:transition>
    <p:pull dir="d"/>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61"/>
          <p:cNvGrpSpPr/>
          <p:nvPr/>
        </p:nvGrpSpPr>
        <p:grpSpPr>
          <a:xfrm>
            <a:off x="33866" y="482587"/>
            <a:ext cx="9144000" cy="6581775"/>
            <a:chOff x="33866" y="863586"/>
            <a:chExt cx="9144000" cy="6581775"/>
          </a:xfrm>
        </p:grpSpPr>
        <p:sp>
          <p:nvSpPr>
            <p:cNvPr id="62468" name="Line 2"/>
            <p:cNvSpPr>
              <a:spLocks noChangeShapeType="1"/>
            </p:cNvSpPr>
            <p:nvPr/>
          </p:nvSpPr>
          <p:spPr bwMode="auto">
            <a:xfrm>
              <a:off x="213254" y="6011849"/>
              <a:ext cx="8964612" cy="0"/>
            </a:xfrm>
            <a:prstGeom prst="line">
              <a:avLst/>
            </a:prstGeom>
            <a:noFill/>
            <a:ln w="9525">
              <a:solidFill>
                <a:schemeClr val="tx1"/>
              </a:solidFill>
              <a:prstDash val="lgDash"/>
              <a:round/>
              <a:headEnd/>
              <a:tailEnd/>
            </a:ln>
          </p:spPr>
          <p:txBody>
            <a:bodyPr>
              <a:prstTxWarp prst="textNoShape">
                <a:avLst/>
              </a:prstTxWarp>
            </a:bodyPr>
            <a:lstStyle/>
            <a:p>
              <a:endParaRPr lang="en-GB"/>
            </a:p>
          </p:txBody>
        </p:sp>
        <p:sp>
          <p:nvSpPr>
            <p:cNvPr id="62469" name="Line 3"/>
            <p:cNvSpPr>
              <a:spLocks noChangeShapeType="1"/>
            </p:cNvSpPr>
            <p:nvPr/>
          </p:nvSpPr>
          <p:spPr bwMode="auto">
            <a:xfrm>
              <a:off x="213254" y="2844786"/>
              <a:ext cx="8964612" cy="0"/>
            </a:xfrm>
            <a:prstGeom prst="line">
              <a:avLst/>
            </a:prstGeom>
            <a:noFill/>
            <a:ln w="9525">
              <a:solidFill>
                <a:schemeClr val="tx1"/>
              </a:solidFill>
              <a:prstDash val="lgDash"/>
              <a:round/>
              <a:headEnd/>
              <a:tailEnd/>
            </a:ln>
          </p:spPr>
          <p:txBody>
            <a:bodyPr>
              <a:prstTxWarp prst="textNoShape">
                <a:avLst/>
              </a:prstTxWarp>
            </a:bodyPr>
            <a:lstStyle/>
            <a:p>
              <a:endParaRPr lang="en-GB"/>
            </a:p>
          </p:txBody>
        </p:sp>
        <p:sp>
          <p:nvSpPr>
            <p:cNvPr id="62470" name="Line 4"/>
            <p:cNvSpPr>
              <a:spLocks noChangeShapeType="1"/>
            </p:cNvSpPr>
            <p:nvPr/>
          </p:nvSpPr>
          <p:spPr bwMode="auto">
            <a:xfrm>
              <a:off x="1292754" y="1277394"/>
              <a:ext cx="0" cy="5580606"/>
            </a:xfrm>
            <a:prstGeom prst="line">
              <a:avLst/>
            </a:prstGeom>
            <a:noFill/>
            <a:ln w="28575">
              <a:solidFill>
                <a:schemeClr val="tx1"/>
              </a:solidFill>
              <a:round/>
              <a:headEnd/>
              <a:tailEnd/>
            </a:ln>
          </p:spPr>
          <p:txBody>
            <a:bodyPr>
              <a:prstTxWarp prst="textNoShape">
                <a:avLst/>
              </a:prstTxWarp>
            </a:bodyPr>
            <a:lstStyle/>
            <a:p>
              <a:endParaRPr lang="en-GB"/>
            </a:p>
          </p:txBody>
        </p:sp>
        <p:sp>
          <p:nvSpPr>
            <p:cNvPr id="62471" name="Text Box 5"/>
            <p:cNvSpPr txBox="1">
              <a:spLocks noChangeArrowheads="1"/>
            </p:cNvSpPr>
            <p:nvPr/>
          </p:nvSpPr>
          <p:spPr bwMode="auto">
            <a:xfrm>
              <a:off x="33866" y="1289036"/>
              <a:ext cx="1258888" cy="1416050"/>
            </a:xfrm>
            <a:prstGeom prst="rect">
              <a:avLst/>
            </a:prstGeom>
            <a:noFill/>
            <a:ln w="9525">
              <a:noFill/>
              <a:miter lim="800000"/>
              <a:headEnd/>
              <a:tailEnd/>
            </a:ln>
          </p:spPr>
          <p:txBody>
            <a:bodyPr>
              <a:prstTxWarp prst="textNoShape">
                <a:avLst/>
              </a:prstTxWarp>
              <a:spAutoFit/>
            </a:bodyPr>
            <a:lstStyle/>
            <a:p>
              <a:pPr>
                <a:spcBef>
                  <a:spcPct val="50000"/>
                </a:spcBef>
              </a:pPr>
              <a:r>
                <a:rPr lang="en-GB" sz="1200" b="1"/>
                <a:t>Market Environment:</a:t>
              </a:r>
            </a:p>
            <a:p>
              <a:pPr>
                <a:spcBef>
                  <a:spcPct val="50000"/>
                </a:spcBef>
              </a:pPr>
              <a:r>
                <a:rPr lang="en-GB" sz="1200" b="1"/>
                <a:t>Institutions, Rules, Norms, Trends</a:t>
              </a:r>
              <a:endParaRPr lang="en-GB" sz="1400"/>
            </a:p>
            <a:p>
              <a:pPr>
                <a:spcBef>
                  <a:spcPct val="50000"/>
                </a:spcBef>
              </a:pPr>
              <a:endParaRPr lang="en-GB" sz="1400"/>
            </a:p>
          </p:txBody>
        </p:sp>
        <p:sp>
          <p:nvSpPr>
            <p:cNvPr id="62472" name="Text Box 6"/>
            <p:cNvSpPr txBox="1">
              <a:spLocks noChangeArrowheads="1"/>
            </p:cNvSpPr>
            <p:nvPr/>
          </p:nvSpPr>
          <p:spPr bwMode="auto">
            <a:xfrm>
              <a:off x="33866" y="3060686"/>
              <a:ext cx="1187450" cy="1509713"/>
            </a:xfrm>
            <a:prstGeom prst="rect">
              <a:avLst/>
            </a:prstGeom>
            <a:noFill/>
            <a:ln w="9525">
              <a:noFill/>
              <a:miter lim="800000"/>
              <a:headEnd/>
              <a:tailEnd/>
            </a:ln>
          </p:spPr>
          <p:txBody>
            <a:bodyPr>
              <a:prstTxWarp prst="textNoShape">
                <a:avLst/>
              </a:prstTxWarp>
              <a:spAutoFit/>
            </a:bodyPr>
            <a:lstStyle/>
            <a:p>
              <a:pPr>
                <a:spcBef>
                  <a:spcPct val="50000"/>
                </a:spcBef>
              </a:pPr>
              <a:r>
                <a:rPr lang="en-GB" sz="1200" b="1"/>
                <a:t>The Market Chain:</a:t>
              </a:r>
            </a:p>
            <a:p>
              <a:pPr>
                <a:spcBef>
                  <a:spcPct val="50000"/>
                </a:spcBef>
              </a:pPr>
              <a:r>
                <a:rPr lang="en-GB" sz="1200" b="1"/>
                <a:t>Market Actors &amp;their Linkages</a:t>
              </a:r>
              <a:endParaRPr lang="en-GB" sz="1800"/>
            </a:p>
            <a:p>
              <a:pPr>
                <a:spcBef>
                  <a:spcPct val="50000"/>
                </a:spcBef>
              </a:pPr>
              <a:endParaRPr lang="en-GB" sz="1800"/>
            </a:p>
          </p:txBody>
        </p:sp>
        <p:sp>
          <p:nvSpPr>
            <p:cNvPr id="62473" name="Text Box 7"/>
            <p:cNvSpPr txBox="1">
              <a:spLocks noChangeArrowheads="1"/>
            </p:cNvSpPr>
            <p:nvPr/>
          </p:nvSpPr>
          <p:spPr bwMode="auto">
            <a:xfrm>
              <a:off x="33866" y="6121386"/>
              <a:ext cx="1295400" cy="1323975"/>
            </a:xfrm>
            <a:prstGeom prst="rect">
              <a:avLst/>
            </a:prstGeom>
            <a:noFill/>
            <a:ln w="9525">
              <a:noFill/>
              <a:miter lim="800000"/>
              <a:headEnd/>
              <a:tailEnd/>
            </a:ln>
          </p:spPr>
          <p:txBody>
            <a:bodyPr>
              <a:prstTxWarp prst="textNoShape">
                <a:avLst/>
              </a:prstTxWarp>
              <a:spAutoFit/>
            </a:bodyPr>
            <a:lstStyle/>
            <a:p>
              <a:pPr>
                <a:spcBef>
                  <a:spcPct val="50000"/>
                </a:spcBef>
              </a:pPr>
              <a:r>
                <a:rPr lang="en-GB" sz="1200" b="1"/>
                <a:t>Key Infrastructure &amp; Market Support Services</a:t>
              </a:r>
              <a:endParaRPr lang="en-GB" sz="1400"/>
            </a:p>
            <a:p>
              <a:pPr>
                <a:spcBef>
                  <a:spcPct val="50000"/>
                </a:spcBef>
              </a:pPr>
              <a:endParaRPr lang="en-GB" sz="1400"/>
            </a:p>
          </p:txBody>
        </p:sp>
        <p:sp>
          <p:nvSpPr>
            <p:cNvPr id="62474" name="Oval 8"/>
            <p:cNvSpPr>
              <a:spLocks noChangeArrowheads="1"/>
            </p:cNvSpPr>
            <p:nvPr/>
          </p:nvSpPr>
          <p:spPr bwMode="auto">
            <a:xfrm>
              <a:off x="1507064" y="3009887"/>
              <a:ext cx="1111250" cy="995363"/>
            </a:xfrm>
            <a:prstGeom prst="ellipse">
              <a:avLst/>
            </a:prstGeom>
            <a:solidFill>
              <a:schemeClr val="accent1"/>
            </a:solidFill>
            <a:ln w="9525">
              <a:solidFill>
                <a:schemeClr val="tx1"/>
              </a:solidFill>
              <a:round/>
              <a:headEnd/>
              <a:tailEnd/>
            </a:ln>
          </p:spPr>
          <p:txBody>
            <a:bodyPr anchor="ctr">
              <a:prstTxWarp prst="textNoShape">
                <a:avLst/>
              </a:prstTxWarp>
              <a:spAutoFit/>
            </a:bodyPr>
            <a:lstStyle/>
            <a:p>
              <a:pPr algn="ctr"/>
              <a:r>
                <a:rPr lang="en-GB" sz="1000"/>
                <a:t>Private wood producers</a:t>
              </a:r>
            </a:p>
            <a:p>
              <a:pPr algn="ctr"/>
              <a:endParaRPr lang="en-GB" sz="1000"/>
            </a:p>
          </p:txBody>
        </p:sp>
        <p:sp>
          <p:nvSpPr>
            <p:cNvPr id="62475" name="Oval 9"/>
            <p:cNvSpPr>
              <a:spLocks noChangeArrowheads="1"/>
            </p:cNvSpPr>
            <p:nvPr/>
          </p:nvSpPr>
          <p:spPr bwMode="auto">
            <a:xfrm>
              <a:off x="1611839" y="4759312"/>
              <a:ext cx="1081088" cy="749300"/>
            </a:xfrm>
            <a:prstGeom prst="ellipse">
              <a:avLst/>
            </a:prstGeom>
            <a:solidFill>
              <a:schemeClr val="accent1"/>
            </a:solidFill>
            <a:ln w="9525">
              <a:solidFill>
                <a:schemeClr val="tx1"/>
              </a:solidFill>
              <a:round/>
              <a:headEnd/>
              <a:tailEnd/>
            </a:ln>
          </p:spPr>
          <p:txBody>
            <a:bodyPr anchor="ctr">
              <a:prstTxWarp prst="textNoShape">
                <a:avLst/>
              </a:prstTxWarp>
              <a:spAutoFit/>
            </a:bodyPr>
            <a:lstStyle/>
            <a:p>
              <a:pPr algn="ctr"/>
              <a:r>
                <a:rPr lang="en-GB" sz="1000"/>
                <a:t>Illegal harvesting</a:t>
              </a:r>
            </a:p>
            <a:p>
              <a:pPr algn="ctr"/>
              <a:endParaRPr lang="en-GB" sz="1000"/>
            </a:p>
          </p:txBody>
        </p:sp>
        <p:sp>
          <p:nvSpPr>
            <p:cNvPr id="62476" name="Oval 10"/>
            <p:cNvSpPr>
              <a:spLocks noChangeArrowheads="1"/>
            </p:cNvSpPr>
            <p:nvPr/>
          </p:nvSpPr>
          <p:spPr bwMode="auto">
            <a:xfrm>
              <a:off x="2954864" y="4160825"/>
              <a:ext cx="1249363" cy="561975"/>
            </a:xfrm>
            <a:prstGeom prst="ellipse">
              <a:avLst/>
            </a:prstGeom>
            <a:solidFill>
              <a:schemeClr val="accent1"/>
            </a:solidFill>
            <a:ln w="9525">
              <a:solidFill>
                <a:schemeClr val="tx1"/>
              </a:solidFill>
              <a:round/>
              <a:headEnd/>
              <a:tailEnd/>
            </a:ln>
          </p:spPr>
          <p:txBody>
            <a:bodyPr anchor="ctr">
              <a:prstTxWarp prst="textNoShape">
                <a:avLst/>
              </a:prstTxWarp>
              <a:spAutoFit/>
            </a:bodyPr>
            <a:lstStyle/>
            <a:p>
              <a:pPr algn="ctr"/>
              <a:r>
                <a:rPr lang="en-GB" sz="1000"/>
                <a:t>Contractors</a:t>
              </a:r>
            </a:p>
            <a:p>
              <a:pPr algn="ctr"/>
              <a:r>
                <a:rPr lang="en-GB" sz="1000"/>
                <a:t>n = 10</a:t>
              </a:r>
            </a:p>
          </p:txBody>
        </p:sp>
        <p:sp>
          <p:nvSpPr>
            <p:cNvPr id="62477" name="Oval 11"/>
            <p:cNvSpPr>
              <a:spLocks noChangeArrowheads="1"/>
            </p:cNvSpPr>
            <p:nvPr/>
          </p:nvSpPr>
          <p:spPr bwMode="auto">
            <a:xfrm>
              <a:off x="4924952" y="2936862"/>
              <a:ext cx="1004887" cy="965200"/>
            </a:xfrm>
            <a:prstGeom prst="ellipse">
              <a:avLst/>
            </a:prstGeom>
            <a:solidFill>
              <a:schemeClr val="accent1"/>
            </a:solidFill>
            <a:ln w="9525">
              <a:solidFill>
                <a:schemeClr val="tx1"/>
              </a:solidFill>
              <a:round/>
              <a:headEnd/>
              <a:tailEnd/>
            </a:ln>
          </p:spPr>
          <p:txBody>
            <a:bodyPr anchor="ctr">
              <a:prstTxWarp prst="textNoShape">
                <a:avLst/>
              </a:prstTxWarp>
              <a:spAutoFit/>
            </a:bodyPr>
            <a:lstStyle/>
            <a:p>
              <a:pPr algn="ctr"/>
              <a:r>
                <a:rPr lang="en-GB" sz="1000"/>
                <a:t>Large KUMANI retailers</a:t>
              </a:r>
            </a:p>
            <a:p>
              <a:pPr algn="ctr"/>
              <a:r>
                <a:rPr lang="en-GB" sz="1000"/>
                <a:t>n = 2</a:t>
              </a:r>
            </a:p>
          </p:txBody>
        </p:sp>
        <p:sp>
          <p:nvSpPr>
            <p:cNvPr id="62478" name="Oval 12"/>
            <p:cNvSpPr>
              <a:spLocks noChangeArrowheads="1"/>
            </p:cNvSpPr>
            <p:nvPr/>
          </p:nvSpPr>
          <p:spPr bwMode="auto">
            <a:xfrm>
              <a:off x="4853514" y="4233850"/>
              <a:ext cx="1004888" cy="965200"/>
            </a:xfrm>
            <a:prstGeom prst="ellipse">
              <a:avLst/>
            </a:prstGeom>
            <a:solidFill>
              <a:schemeClr val="accent1"/>
            </a:solidFill>
            <a:ln w="9525">
              <a:solidFill>
                <a:schemeClr val="tx1"/>
              </a:solidFill>
              <a:round/>
              <a:headEnd/>
              <a:tailEnd/>
            </a:ln>
          </p:spPr>
          <p:txBody>
            <a:bodyPr anchor="ctr">
              <a:prstTxWarp prst="textNoShape">
                <a:avLst/>
              </a:prstTxWarp>
              <a:spAutoFit/>
            </a:bodyPr>
            <a:lstStyle/>
            <a:p>
              <a:pPr algn="ctr"/>
              <a:r>
                <a:rPr lang="en-GB" sz="1000"/>
                <a:t>Small retailers</a:t>
              </a:r>
            </a:p>
            <a:p>
              <a:pPr algn="ctr"/>
              <a:r>
                <a:rPr lang="en-GB" sz="1000"/>
                <a:t>n = 3 / village</a:t>
              </a:r>
            </a:p>
          </p:txBody>
        </p:sp>
        <p:sp>
          <p:nvSpPr>
            <p:cNvPr id="62479" name="Oval 13"/>
            <p:cNvSpPr>
              <a:spLocks noChangeArrowheads="1"/>
            </p:cNvSpPr>
            <p:nvPr/>
          </p:nvSpPr>
          <p:spPr bwMode="auto">
            <a:xfrm>
              <a:off x="4859864" y="5313350"/>
              <a:ext cx="1216025" cy="561975"/>
            </a:xfrm>
            <a:prstGeom prst="ellipse">
              <a:avLst/>
            </a:prstGeom>
            <a:solidFill>
              <a:schemeClr val="accent1"/>
            </a:solidFill>
            <a:ln w="9525">
              <a:solidFill>
                <a:schemeClr val="tx1"/>
              </a:solidFill>
              <a:round/>
              <a:headEnd/>
              <a:tailEnd/>
            </a:ln>
          </p:spPr>
          <p:txBody>
            <a:bodyPr anchor="ctr">
              <a:prstTxWarp prst="textNoShape">
                <a:avLst/>
              </a:prstTxWarp>
              <a:spAutoFit/>
            </a:bodyPr>
            <a:lstStyle/>
            <a:p>
              <a:pPr algn="ctr"/>
              <a:r>
                <a:rPr lang="en-GB" sz="1000"/>
                <a:t>Scavenging</a:t>
              </a:r>
            </a:p>
            <a:p>
              <a:pPr algn="ctr"/>
              <a:endParaRPr lang="en-GB" sz="1000"/>
            </a:p>
          </p:txBody>
        </p:sp>
        <p:sp>
          <p:nvSpPr>
            <p:cNvPr id="62480" name="Oval 14"/>
            <p:cNvSpPr>
              <a:spLocks noChangeArrowheads="1"/>
            </p:cNvSpPr>
            <p:nvPr/>
          </p:nvSpPr>
          <p:spPr bwMode="auto">
            <a:xfrm>
              <a:off x="7064902" y="2908287"/>
              <a:ext cx="1008062" cy="533400"/>
            </a:xfrm>
            <a:prstGeom prst="ellipse">
              <a:avLst/>
            </a:prstGeom>
            <a:solidFill>
              <a:schemeClr val="accent1"/>
            </a:solidFill>
            <a:ln w="9525">
              <a:solidFill>
                <a:schemeClr val="tx1"/>
              </a:solidFill>
              <a:round/>
              <a:headEnd/>
              <a:tailEnd/>
            </a:ln>
          </p:spPr>
          <p:txBody>
            <a:bodyPr anchor="ctr">
              <a:prstTxWarp prst="textNoShape">
                <a:avLst/>
              </a:prstTxWarp>
              <a:spAutoFit/>
            </a:bodyPr>
            <a:lstStyle/>
            <a:p>
              <a:pPr algn="ctr"/>
              <a:r>
                <a:rPr lang="en-GB" sz="1000"/>
                <a:t>Exports</a:t>
              </a:r>
            </a:p>
            <a:p>
              <a:pPr algn="ctr"/>
              <a:endParaRPr lang="en-GB" sz="1000"/>
            </a:p>
          </p:txBody>
        </p:sp>
        <p:sp>
          <p:nvSpPr>
            <p:cNvPr id="62481" name="Oval 15"/>
            <p:cNvSpPr>
              <a:spLocks noChangeArrowheads="1"/>
            </p:cNvSpPr>
            <p:nvPr/>
          </p:nvSpPr>
          <p:spPr bwMode="auto">
            <a:xfrm>
              <a:off x="7191902" y="3513125"/>
              <a:ext cx="1004887" cy="749300"/>
            </a:xfrm>
            <a:prstGeom prst="ellipse">
              <a:avLst/>
            </a:prstGeom>
            <a:solidFill>
              <a:schemeClr val="accent1"/>
            </a:solidFill>
            <a:ln w="9525">
              <a:solidFill>
                <a:schemeClr val="tx1"/>
              </a:solidFill>
              <a:round/>
              <a:headEnd/>
              <a:tailEnd/>
            </a:ln>
          </p:spPr>
          <p:txBody>
            <a:bodyPr anchor="ctr">
              <a:prstTxWarp prst="textNoShape">
                <a:avLst/>
              </a:prstTxWarp>
              <a:spAutoFit/>
            </a:bodyPr>
            <a:lstStyle/>
            <a:p>
              <a:pPr algn="ctr"/>
              <a:r>
                <a:rPr lang="en-GB" sz="1000"/>
                <a:t>Local Industry</a:t>
              </a:r>
            </a:p>
            <a:p>
              <a:pPr algn="ctr"/>
              <a:endParaRPr lang="en-GB" sz="1000"/>
            </a:p>
          </p:txBody>
        </p:sp>
        <p:sp>
          <p:nvSpPr>
            <p:cNvPr id="62482" name="Oval 16"/>
            <p:cNvSpPr>
              <a:spLocks noChangeArrowheads="1"/>
            </p:cNvSpPr>
            <p:nvPr/>
          </p:nvSpPr>
          <p:spPr bwMode="auto">
            <a:xfrm>
              <a:off x="7155389" y="4462450"/>
              <a:ext cx="1223963" cy="533400"/>
            </a:xfrm>
            <a:prstGeom prst="ellipse">
              <a:avLst/>
            </a:prstGeom>
            <a:solidFill>
              <a:schemeClr val="accent1"/>
            </a:solidFill>
            <a:ln w="9525">
              <a:solidFill>
                <a:schemeClr val="tx1"/>
              </a:solidFill>
              <a:round/>
              <a:headEnd/>
              <a:tailEnd/>
            </a:ln>
          </p:spPr>
          <p:txBody>
            <a:bodyPr anchor="ctr">
              <a:prstTxWarp prst="textNoShape">
                <a:avLst/>
              </a:prstTxWarp>
              <a:spAutoFit/>
            </a:bodyPr>
            <a:lstStyle/>
            <a:p>
              <a:pPr algn="ctr"/>
              <a:r>
                <a:rPr lang="en-GB" sz="1000"/>
                <a:t>Households</a:t>
              </a:r>
            </a:p>
            <a:p>
              <a:pPr algn="ctr"/>
              <a:endParaRPr lang="en-GB" sz="1000"/>
            </a:p>
          </p:txBody>
        </p:sp>
        <p:sp>
          <p:nvSpPr>
            <p:cNvPr id="62483" name="Line 17"/>
            <p:cNvSpPr>
              <a:spLocks noChangeShapeType="1"/>
            </p:cNvSpPr>
            <p:nvPr/>
          </p:nvSpPr>
          <p:spPr bwMode="auto">
            <a:xfrm flipV="1">
              <a:off x="2546877" y="4622787"/>
              <a:ext cx="560387" cy="258763"/>
            </a:xfrm>
            <a:prstGeom prst="line">
              <a:avLst/>
            </a:prstGeom>
            <a:noFill/>
            <a:ln w="38100" cmpd="dbl">
              <a:solidFill>
                <a:schemeClr val="tx1"/>
              </a:solidFill>
              <a:round/>
              <a:headEnd/>
              <a:tailEnd type="triangle" w="med" len="med"/>
            </a:ln>
          </p:spPr>
          <p:txBody>
            <a:bodyPr>
              <a:prstTxWarp prst="textNoShape">
                <a:avLst/>
              </a:prstTxWarp>
            </a:bodyPr>
            <a:lstStyle/>
            <a:p>
              <a:endParaRPr lang="en-GB"/>
            </a:p>
          </p:txBody>
        </p:sp>
        <p:sp>
          <p:nvSpPr>
            <p:cNvPr id="62484" name="Line 18"/>
            <p:cNvSpPr>
              <a:spLocks noChangeShapeType="1"/>
            </p:cNvSpPr>
            <p:nvPr/>
          </p:nvSpPr>
          <p:spPr bwMode="auto">
            <a:xfrm>
              <a:off x="2619902" y="3584562"/>
              <a:ext cx="639762" cy="581025"/>
            </a:xfrm>
            <a:prstGeom prst="line">
              <a:avLst/>
            </a:prstGeom>
            <a:noFill/>
            <a:ln w="38100" cmpd="dbl">
              <a:solidFill>
                <a:schemeClr val="tx1"/>
              </a:solidFill>
              <a:round/>
              <a:headEnd/>
              <a:tailEnd type="triangle" w="med" len="med"/>
            </a:ln>
          </p:spPr>
          <p:txBody>
            <a:bodyPr>
              <a:prstTxWarp prst="textNoShape">
                <a:avLst/>
              </a:prstTxWarp>
            </a:bodyPr>
            <a:lstStyle/>
            <a:p>
              <a:endParaRPr lang="en-GB"/>
            </a:p>
          </p:txBody>
        </p:sp>
        <p:sp>
          <p:nvSpPr>
            <p:cNvPr id="62485" name="Line 19"/>
            <p:cNvSpPr>
              <a:spLocks noChangeShapeType="1"/>
            </p:cNvSpPr>
            <p:nvPr/>
          </p:nvSpPr>
          <p:spPr bwMode="auto">
            <a:xfrm flipV="1">
              <a:off x="4059764" y="3584562"/>
              <a:ext cx="863600" cy="649288"/>
            </a:xfrm>
            <a:prstGeom prst="line">
              <a:avLst/>
            </a:prstGeom>
            <a:noFill/>
            <a:ln w="38100" cmpd="dbl">
              <a:solidFill>
                <a:schemeClr val="tx1"/>
              </a:solidFill>
              <a:round/>
              <a:headEnd/>
              <a:tailEnd type="triangle" w="med" len="med"/>
            </a:ln>
          </p:spPr>
          <p:txBody>
            <a:bodyPr>
              <a:prstTxWarp prst="textNoShape">
                <a:avLst/>
              </a:prstTxWarp>
            </a:bodyPr>
            <a:lstStyle/>
            <a:p>
              <a:endParaRPr lang="en-GB"/>
            </a:p>
          </p:txBody>
        </p:sp>
        <p:sp>
          <p:nvSpPr>
            <p:cNvPr id="62486" name="Line 20"/>
            <p:cNvSpPr>
              <a:spLocks noChangeShapeType="1"/>
            </p:cNvSpPr>
            <p:nvPr/>
          </p:nvSpPr>
          <p:spPr bwMode="auto">
            <a:xfrm>
              <a:off x="4202639" y="4521187"/>
              <a:ext cx="576263" cy="144463"/>
            </a:xfrm>
            <a:prstGeom prst="line">
              <a:avLst/>
            </a:prstGeom>
            <a:noFill/>
            <a:ln w="38100" cmpd="dbl">
              <a:solidFill>
                <a:schemeClr val="tx1"/>
              </a:solidFill>
              <a:round/>
              <a:headEnd/>
              <a:tailEnd type="triangle" w="med" len="med"/>
            </a:ln>
          </p:spPr>
          <p:txBody>
            <a:bodyPr>
              <a:prstTxWarp prst="textNoShape">
                <a:avLst/>
              </a:prstTxWarp>
            </a:bodyPr>
            <a:lstStyle/>
            <a:p>
              <a:endParaRPr lang="en-GB"/>
            </a:p>
          </p:txBody>
        </p:sp>
        <p:sp>
          <p:nvSpPr>
            <p:cNvPr id="62487" name="Line 21"/>
            <p:cNvSpPr>
              <a:spLocks noChangeShapeType="1"/>
            </p:cNvSpPr>
            <p:nvPr/>
          </p:nvSpPr>
          <p:spPr bwMode="auto">
            <a:xfrm>
              <a:off x="5428189" y="3944925"/>
              <a:ext cx="0" cy="288925"/>
            </a:xfrm>
            <a:prstGeom prst="line">
              <a:avLst/>
            </a:prstGeom>
            <a:noFill/>
            <a:ln w="38100" cmpd="dbl">
              <a:solidFill>
                <a:schemeClr val="tx1"/>
              </a:solidFill>
              <a:round/>
              <a:headEnd/>
              <a:tailEnd type="triangle" w="med" len="med"/>
            </a:ln>
          </p:spPr>
          <p:txBody>
            <a:bodyPr>
              <a:prstTxWarp prst="textNoShape">
                <a:avLst/>
              </a:prstTxWarp>
            </a:bodyPr>
            <a:lstStyle/>
            <a:p>
              <a:endParaRPr lang="en-GB"/>
            </a:p>
          </p:txBody>
        </p:sp>
        <p:sp>
          <p:nvSpPr>
            <p:cNvPr id="62488" name="Line 22"/>
            <p:cNvSpPr>
              <a:spLocks noChangeShapeType="1"/>
            </p:cNvSpPr>
            <p:nvPr/>
          </p:nvSpPr>
          <p:spPr bwMode="auto">
            <a:xfrm>
              <a:off x="6075889" y="5529250"/>
              <a:ext cx="1079500" cy="0"/>
            </a:xfrm>
            <a:prstGeom prst="line">
              <a:avLst/>
            </a:prstGeom>
            <a:noFill/>
            <a:ln w="38100" cmpd="dbl">
              <a:solidFill>
                <a:schemeClr val="tx1"/>
              </a:solidFill>
              <a:round/>
              <a:headEnd/>
              <a:tailEnd type="triangle" w="med" len="med"/>
            </a:ln>
          </p:spPr>
          <p:txBody>
            <a:bodyPr>
              <a:prstTxWarp prst="textNoShape">
                <a:avLst/>
              </a:prstTxWarp>
            </a:bodyPr>
            <a:lstStyle/>
            <a:p>
              <a:endParaRPr lang="en-GB"/>
            </a:p>
          </p:txBody>
        </p:sp>
        <p:sp>
          <p:nvSpPr>
            <p:cNvPr id="62489" name="Line 23"/>
            <p:cNvSpPr>
              <a:spLocks noChangeShapeType="1"/>
            </p:cNvSpPr>
            <p:nvPr/>
          </p:nvSpPr>
          <p:spPr bwMode="auto">
            <a:xfrm>
              <a:off x="5931427" y="3297225"/>
              <a:ext cx="1152525" cy="0"/>
            </a:xfrm>
            <a:prstGeom prst="line">
              <a:avLst/>
            </a:prstGeom>
            <a:noFill/>
            <a:ln w="38100" cmpd="dbl">
              <a:solidFill>
                <a:schemeClr val="tx1"/>
              </a:solidFill>
              <a:round/>
              <a:headEnd/>
              <a:tailEnd type="triangle" w="med" len="med"/>
            </a:ln>
          </p:spPr>
          <p:txBody>
            <a:bodyPr>
              <a:prstTxWarp prst="textNoShape">
                <a:avLst/>
              </a:prstTxWarp>
            </a:bodyPr>
            <a:lstStyle/>
            <a:p>
              <a:endParaRPr lang="en-GB"/>
            </a:p>
          </p:txBody>
        </p:sp>
        <p:sp>
          <p:nvSpPr>
            <p:cNvPr id="62490" name="Rectangle 24"/>
            <p:cNvSpPr>
              <a:spLocks noChangeArrowheads="1"/>
            </p:cNvSpPr>
            <p:nvPr/>
          </p:nvSpPr>
          <p:spPr bwMode="auto">
            <a:xfrm>
              <a:off x="1408641" y="6178014"/>
              <a:ext cx="1152525" cy="649287"/>
            </a:xfrm>
            <a:prstGeom prst="rect">
              <a:avLst/>
            </a:prstGeom>
            <a:solidFill>
              <a:srgbClr val="FFFF00"/>
            </a:solidFill>
            <a:ln w="9525">
              <a:solidFill>
                <a:schemeClr val="tx1"/>
              </a:solidFill>
              <a:miter lim="800000"/>
              <a:headEnd/>
              <a:tailEnd/>
            </a:ln>
          </p:spPr>
          <p:txBody>
            <a:bodyPr anchor="ctr">
              <a:prstTxWarp prst="textNoShape">
                <a:avLst/>
              </a:prstTxWarp>
              <a:spAutoFit/>
            </a:bodyPr>
            <a:lstStyle/>
            <a:p>
              <a:pPr algn="ctr"/>
              <a:r>
                <a:rPr lang="en-GB" sz="1200"/>
                <a:t>Tendering &amp;</a:t>
              </a:r>
            </a:p>
            <a:p>
              <a:pPr algn="ctr"/>
              <a:r>
                <a:rPr lang="en-GB" sz="1200"/>
                <a:t> bid procedures</a:t>
              </a:r>
            </a:p>
          </p:txBody>
        </p:sp>
        <p:sp>
          <p:nvSpPr>
            <p:cNvPr id="62491" name="Rectangle 25"/>
            <p:cNvSpPr>
              <a:spLocks noChangeArrowheads="1"/>
            </p:cNvSpPr>
            <p:nvPr/>
          </p:nvSpPr>
          <p:spPr bwMode="auto">
            <a:xfrm>
              <a:off x="2638954" y="6322476"/>
              <a:ext cx="1152525" cy="284163"/>
            </a:xfrm>
            <a:prstGeom prst="rect">
              <a:avLst/>
            </a:prstGeom>
            <a:solidFill>
              <a:srgbClr val="FFFF00"/>
            </a:solidFill>
            <a:ln w="9525">
              <a:solidFill>
                <a:schemeClr val="tx1"/>
              </a:solidFill>
              <a:miter lim="800000"/>
              <a:headEnd/>
              <a:tailEnd/>
            </a:ln>
          </p:spPr>
          <p:txBody>
            <a:bodyPr anchor="ctr">
              <a:prstTxWarp prst="textNoShape">
                <a:avLst/>
              </a:prstTxWarp>
              <a:spAutoFit/>
            </a:bodyPr>
            <a:lstStyle/>
            <a:p>
              <a:pPr algn="ctr"/>
              <a:r>
                <a:rPr lang="en-GB" sz="1200"/>
                <a:t>Warehousing</a:t>
              </a:r>
            </a:p>
          </p:txBody>
        </p:sp>
        <p:sp>
          <p:nvSpPr>
            <p:cNvPr id="62492" name="Rectangle 26"/>
            <p:cNvSpPr>
              <a:spLocks noChangeArrowheads="1"/>
            </p:cNvSpPr>
            <p:nvPr/>
          </p:nvSpPr>
          <p:spPr bwMode="auto">
            <a:xfrm>
              <a:off x="3996266" y="6297076"/>
              <a:ext cx="863600" cy="466725"/>
            </a:xfrm>
            <a:prstGeom prst="rect">
              <a:avLst/>
            </a:prstGeom>
            <a:solidFill>
              <a:srgbClr val="FFFF00"/>
            </a:solidFill>
            <a:ln w="9525">
              <a:solidFill>
                <a:schemeClr val="tx1"/>
              </a:solidFill>
              <a:miter lim="800000"/>
              <a:headEnd/>
              <a:tailEnd/>
            </a:ln>
          </p:spPr>
          <p:txBody>
            <a:bodyPr anchor="ctr">
              <a:prstTxWarp prst="textNoShape">
                <a:avLst/>
              </a:prstTxWarp>
              <a:spAutoFit/>
            </a:bodyPr>
            <a:lstStyle/>
            <a:p>
              <a:pPr algn="ctr"/>
              <a:r>
                <a:rPr lang="en-GB" sz="1200"/>
                <a:t>Daily </a:t>
              </a:r>
            </a:p>
            <a:p>
              <a:pPr algn="ctr"/>
              <a:r>
                <a:rPr lang="en-GB" sz="1200"/>
                <a:t>Labour</a:t>
              </a:r>
            </a:p>
          </p:txBody>
        </p:sp>
        <p:sp>
          <p:nvSpPr>
            <p:cNvPr id="62493" name="Rectangle 27"/>
            <p:cNvSpPr>
              <a:spLocks noChangeArrowheads="1"/>
            </p:cNvSpPr>
            <p:nvPr/>
          </p:nvSpPr>
          <p:spPr bwMode="auto">
            <a:xfrm>
              <a:off x="4940829" y="6033551"/>
              <a:ext cx="1152525" cy="831850"/>
            </a:xfrm>
            <a:prstGeom prst="rect">
              <a:avLst/>
            </a:prstGeom>
            <a:solidFill>
              <a:srgbClr val="FFFF00"/>
            </a:solidFill>
            <a:ln w="9525">
              <a:solidFill>
                <a:schemeClr val="tx1"/>
              </a:solidFill>
              <a:miter lim="800000"/>
              <a:headEnd/>
              <a:tailEnd/>
            </a:ln>
          </p:spPr>
          <p:txBody>
            <a:bodyPr anchor="ctr">
              <a:prstTxWarp prst="textNoShape">
                <a:avLst/>
              </a:prstTxWarp>
              <a:spAutoFit/>
            </a:bodyPr>
            <a:lstStyle/>
            <a:p>
              <a:pPr algn="ctr"/>
              <a:r>
                <a:rPr lang="en-GB" sz="1200"/>
                <a:t>Transport from D1 &amp; D4 to KUMANI market</a:t>
              </a:r>
            </a:p>
          </p:txBody>
        </p:sp>
        <p:sp>
          <p:nvSpPr>
            <p:cNvPr id="62494" name="Rectangle 28"/>
            <p:cNvSpPr>
              <a:spLocks noChangeArrowheads="1"/>
            </p:cNvSpPr>
            <p:nvPr/>
          </p:nvSpPr>
          <p:spPr bwMode="auto">
            <a:xfrm>
              <a:off x="6280679" y="6106576"/>
              <a:ext cx="1152525" cy="649288"/>
            </a:xfrm>
            <a:prstGeom prst="rect">
              <a:avLst/>
            </a:prstGeom>
            <a:solidFill>
              <a:srgbClr val="FFFF00"/>
            </a:solidFill>
            <a:ln w="9525">
              <a:solidFill>
                <a:schemeClr val="tx1"/>
              </a:solidFill>
              <a:miter lim="800000"/>
              <a:headEnd/>
              <a:tailEnd/>
            </a:ln>
          </p:spPr>
          <p:txBody>
            <a:bodyPr anchor="ctr">
              <a:prstTxWarp prst="textNoShape">
                <a:avLst/>
              </a:prstTxWarp>
              <a:spAutoFit/>
            </a:bodyPr>
            <a:lstStyle/>
            <a:p>
              <a:pPr algn="ctr"/>
              <a:r>
                <a:rPr lang="en-GB" sz="1200"/>
                <a:t>Transport from KUMANI to all Districts</a:t>
              </a:r>
            </a:p>
          </p:txBody>
        </p:sp>
        <p:sp>
          <p:nvSpPr>
            <p:cNvPr id="62495" name="Rectangle 29"/>
            <p:cNvSpPr>
              <a:spLocks noChangeArrowheads="1"/>
            </p:cNvSpPr>
            <p:nvPr/>
          </p:nvSpPr>
          <p:spPr bwMode="auto">
            <a:xfrm>
              <a:off x="7571316" y="6106576"/>
              <a:ext cx="1152525" cy="649288"/>
            </a:xfrm>
            <a:prstGeom prst="rect">
              <a:avLst/>
            </a:prstGeom>
            <a:solidFill>
              <a:srgbClr val="FFFF00"/>
            </a:solidFill>
            <a:ln w="9525">
              <a:solidFill>
                <a:schemeClr val="tx1"/>
              </a:solidFill>
              <a:miter lim="800000"/>
              <a:headEnd/>
              <a:tailEnd/>
            </a:ln>
          </p:spPr>
          <p:txBody>
            <a:bodyPr anchor="ctr">
              <a:prstTxWarp prst="textNoShape">
                <a:avLst/>
              </a:prstTxWarp>
              <a:spAutoFit/>
            </a:bodyPr>
            <a:lstStyle/>
            <a:p>
              <a:pPr algn="ctr"/>
              <a:r>
                <a:rPr lang="en-GB" sz="1200"/>
                <a:t>Transport from KUMANI to Port City</a:t>
              </a:r>
            </a:p>
          </p:txBody>
        </p:sp>
        <p:sp>
          <p:nvSpPr>
            <p:cNvPr id="62496" name="Rectangle 30"/>
            <p:cNvSpPr>
              <a:spLocks noChangeArrowheads="1"/>
            </p:cNvSpPr>
            <p:nvPr/>
          </p:nvSpPr>
          <p:spPr bwMode="auto">
            <a:xfrm>
              <a:off x="1437216" y="1707079"/>
              <a:ext cx="1223963" cy="485775"/>
            </a:xfrm>
            <a:prstGeom prst="rect">
              <a:avLst/>
            </a:prstGeom>
            <a:solidFill>
              <a:srgbClr val="99CC00"/>
            </a:solidFill>
            <a:ln w="28575">
              <a:solidFill>
                <a:schemeClr val="tx1"/>
              </a:solidFill>
              <a:prstDash val="sysDot"/>
              <a:miter lim="800000"/>
              <a:headEnd/>
              <a:tailEnd/>
            </a:ln>
          </p:spPr>
          <p:txBody>
            <a:bodyPr anchor="ctr">
              <a:prstTxWarp prst="textNoShape">
                <a:avLst/>
              </a:prstTxWarp>
              <a:spAutoFit/>
            </a:bodyPr>
            <a:lstStyle/>
            <a:p>
              <a:pPr algn="ctr"/>
              <a:r>
                <a:rPr lang="en-GB" sz="1200"/>
                <a:t>Permits for harvesting</a:t>
              </a:r>
            </a:p>
          </p:txBody>
        </p:sp>
        <p:sp>
          <p:nvSpPr>
            <p:cNvPr id="62497" name="Rectangle 31"/>
            <p:cNvSpPr>
              <a:spLocks noChangeArrowheads="1"/>
            </p:cNvSpPr>
            <p:nvPr/>
          </p:nvSpPr>
          <p:spPr bwMode="auto">
            <a:xfrm>
              <a:off x="2589741" y="1408629"/>
              <a:ext cx="1223963" cy="485775"/>
            </a:xfrm>
            <a:prstGeom prst="rect">
              <a:avLst/>
            </a:prstGeom>
            <a:solidFill>
              <a:srgbClr val="99CC00"/>
            </a:solidFill>
            <a:ln w="28575">
              <a:solidFill>
                <a:schemeClr val="tx1"/>
              </a:solidFill>
              <a:prstDash val="sysDot"/>
              <a:miter lim="800000"/>
              <a:headEnd/>
              <a:tailEnd/>
            </a:ln>
          </p:spPr>
          <p:txBody>
            <a:bodyPr anchor="ctr">
              <a:prstTxWarp prst="textNoShape">
                <a:avLst/>
              </a:prstTxWarp>
              <a:spAutoFit/>
            </a:bodyPr>
            <a:lstStyle/>
            <a:p>
              <a:pPr algn="ctr"/>
              <a:r>
                <a:rPr lang="en-GB" sz="1200" dirty="0"/>
                <a:t>Bribes / corruption</a:t>
              </a:r>
            </a:p>
          </p:txBody>
        </p:sp>
        <p:sp>
          <p:nvSpPr>
            <p:cNvPr id="62498" name="Rectangle 32"/>
            <p:cNvSpPr>
              <a:spLocks noChangeArrowheads="1"/>
            </p:cNvSpPr>
            <p:nvPr/>
          </p:nvSpPr>
          <p:spPr bwMode="auto">
            <a:xfrm>
              <a:off x="3669241" y="1768992"/>
              <a:ext cx="1152525" cy="668337"/>
            </a:xfrm>
            <a:prstGeom prst="rect">
              <a:avLst/>
            </a:prstGeom>
            <a:solidFill>
              <a:schemeClr val="folHlink"/>
            </a:solidFill>
            <a:ln w="28575">
              <a:solidFill>
                <a:schemeClr val="tx1"/>
              </a:solidFill>
              <a:prstDash val="sysDot"/>
              <a:miter lim="800000"/>
              <a:headEnd/>
              <a:tailEnd/>
            </a:ln>
          </p:spPr>
          <p:txBody>
            <a:bodyPr anchor="ctr">
              <a:prstTxWarp prst="textNoShape">
                <a:avLst/>
              </a:prstTxWarp>
              <a:spAutoFit/>
            </a:bodyPr>
            <a:lstStyle/>
            <a:p>
              <a:pPr algn="ctr"/>
              <a:r>
                <a:rPr lang="en-GB" sz="1200"/>
                <a:t>Forestry dept. Ecological Policies</a:t>
              </a:r>
            </a:p>
          </p:txBody>
        </p:sp>
        <p:sp>
          <p:nvSpPr>
            <p:cNvPr id="62499" name="Rectangle 33"/>
            <p:cNvSpPr>
              <a:spLocks noChangeArrowheads="1"/>
            </p:cNvSpPr>
            <p:nvPr/>
          </p:nvSpPr>
          <p:spPr bwMode="auto">
            <a:xfrm>
              <a:off x="4750329" y="1499117"/>
              <a:ext cx="1223962" cy="303212"/>
            </a:xfrm>
            <a:prstGeom prst="rect">
              <a:avLst/>
            </a:prstGeom>
            <a:solidFill>
              <a:schemeClr val="folHlink"/>
            </a:solidFill>
            <a:ln w="28575">
              <a:solidFill>
                <a:schemeClr val="tx1"/>
              </a:solidFill>
              <a:prstDash val="sysDot"/>
              <a:miter lim="800000"/>
              <a:headEnd/>
              <a:tailEnd/>
            </a:ln>
          </p:spPr>
          <p:txBody>
            <a:bodyPr anchor="ctr">
              <a:prstTxWarp prst="textNoShape">
                <a:avLst/>
              </a:prstTxWarp>
              <a:spAutoFit/>
            </a:bodyPr>
            <a:lstStyle/>
            <a:p>
              <a:pPr algn="ctr"/>
              <a:r>
                <a:rPr lang="en-GB" sz="1200"/>
                <a:t>Use of LPG</a:t>
              </a:r>
            </a:p>
          </p:txBody>
        </p:sp>
        <p:sp>
          <p:nvSpPr>
            <p:cNvPr id="62500" name="Rectangle 34"/>
            <p:cNvSpPr>
              <a:spLocks noChangeArrowheads="1"/>
            </p:cNvSpPr>
            <p:nvPr/>
          </p:nvSpPr>
          <p:spPr bwMode="auto">
            <a:xfrm>
              <a:off x="5829829" y="1768992"/>
              <a:ext cx="1008062" cy="668337"/>
            </a:xfrm>
            <a:prstGeom prst="rect">
              <a:avLst/>
            </a:prstGeom>
            <a:solidFill>
              <a:schemeClr val="folHlink"/>
            </a:solidFill>
            <a:ln w="28575">
              <a:solidFill>
                <a:schemeClr val="tx1"/>
              </a:solidFill>
              <a:prstDash val="sysDot"/>
              <a:miter lim="800000"/>
              <a:headEnd/>
              <a:tailEnd/>
            </a:ln>
          </p:spPr>
          <p:txBody>
            <a:bodyPr anchor="ctr">
              <a:prstTxWarp prst="textNoShape">
                <a:avLst/>
              </a:prstTxWarp>
              <a:spAutoFit/>
            </a:bodyPr>
            <a:lstStyle/>
            <a:p>
              <a:pPr algn="ctr"/>
              <a:r>
                <a:rPr lang="en-GB" sz="1200"/>
                <a:t>Seasonal demand variations</a:t>
              </a:r>
            </a:p>
          </p:txBody>
        </p:sp>
        <p:sp>
          <p:nvSpPr>
            <p:cNvPr id="62501" name="Text Box 35"/>
            <p:cNvSpPr txBox="1">
              <a:spLocks noChangeArrowheads="1"/>
            </p:cNvSpPr>
            <p:nvPr/>
          </p:nvSpPr>
          <p:spPr bwMode="auto">
            <a:xfrm>
              <a:off x="262466" y="863586"/>
              <a:ext cx="8497888" cy="366713"/>
            </a:xfrm>
            <a:prstGeom prst="rect">
              <a:avLst/>
            </a:prstGeom>
            <a:noFill/>
            <a:ln w="9525">
              <a:noFill/>
              <a:miter lim="800000"/>
              <a:headEnd/>
              <a:tailEnd/>
            </a:ln>
          </p:spPr>
          <p:txBody>
            <a:bodyPr>
              <a:prstTxWarp prst="textNoShape">
                <a:avLst/>
              </a:prstTxWarp>
              <a:spAutoFit/>
            </a:bodyPr>
            <a:lstStyle/>
            <a:p>
              <a:endParaRPr lang="en-GB" sz="1800"/>
            </a:p>
          </p:txBody>
        </p:sp>
        <p:sp>
          <p:nvSpPr>
            <p:cNvPr id="62503" name="Rectangle 37"/>
            <p:cNvSpPr>
              <a:spLocks noChangeArrowheads="1"/>
            </p:cNvSpPr>
            <p:nvPr/>
          </p:nvSpPr>
          <p:spPr bwMode="auto">
            <a:xfrm>
              <a:off x="6766454" y="1335604"/>
              <a:ext cx="1366837" cy="668338"/>
            </a:xfrm>
            <a:prstGeom prst="rect">
              <a:avLst/>
            </a:prstGeom>
            <a:solidFill>
              <a:schemeClr val="folHlink"/>
            </a:solidFill>
            <a:ln w="28575">
              <a:solidFill>
                <a:schemeClr val="tx1"/>
              </a:solidFill>
              <a:prstDash val="sysDot"/>
              <a:miter lim="800000"/>
              <a:headEnd/>
              <a:tailEnd/>
            </a:ln>
          </p:spPr>
          <p:txBody>
            <a:bodyPr anchor="ctr">
              <a:prstTxWarp prst="textNoShape">
                <a:avLst/>
              </a:prstTxWarp>
              <a:spAutoFit/>
            </a:bodyPr>
            <a:lstStyle/>
            <a:p>
              <a:pPr algn="ctr"/>
              <a:r>
                <a:rPr lang="en-GB" sz="1200"/>
                <a:t>Child protection issues with scavenging</a:t>
              </a:r>
            </a:p>
          </p:txBody>
        </p:sp>
        <p:sp>
          <p:nvSpPr>
            <p:cNvPr id="62504" name="AutoShape 38"/>
            <p:cNvSpPr>
              <a:spLocks noChangeArrowheads="1"/>
            </p:cNvSpPr>
            <p:nvPr/>
          </p:nvSpPr>
          <p:spPr bwMode="auto">
            <a:xfrm>
              <a:off x="5758391" y="1260461"/>
              <a:ext cx="431800" cy="503238"/>
            </a:xfrm>
            <a:prstGeom prst="irregularSeal1">
              <a:avLst/>
            </a:prstGeom>
            <a:solidFill>
              <a:srgbClr val="FF0000"/>
            </a:solidFill>
            <a:ln w="9525">
              <a:solidFill>
                <a:schemeClr val="tx1"/>
              </a:solidFill>
              <a:miter lim="800000"/>
              <a:headEnd/>
              <a:tailEnd/>
            </a:ln>
          </p:spPr>
          <p:txBody>
            <a:bodyPr wrap="none" anchor="ctr">
              <a:prstTxWarp prst="textNoShape">
                <a:avLst/>
              </a:prstTxWarp>
            </a:bodyPr>
            <a:lstStyle/>
            <a:p>
              <a:pPr eaLnBrk="0" hangingPunct="0"/>
              <a:endParaRPr lang="en-GB"/>
            </a:p>
          </p:txBody>
        </p:sp>
        <p:sp>
          <p:nvSpPr>
            <p:cNvPr id="62505" name="AutoShape 39"/>
            <p:cNvSpPr>
              <a:spLocks noChangeArrowheads="1"/>
            </p:cNvSpPr>
            <p:nvPr/>
          </p:nvSpPr>
          <p:spPr bwMode="auto">
            <a:xfrm>
              <a:off x="7918979" y="1551504"/>
              <a:ext cx="431800" cy="503238"/>
            </a:xfrm>
            <a:prstGeom prst="irregularSeal1">
              <a:avLst/>
            </a:prstGeom>
            <a:solidFill>
              <a:srgbClr val="FF0000"/>
            </a:solidFill>
            <a:ln w="9525">
              <a:solidFill>
                <a:schemeClr val="tx1"/>
              </a:solidFill>
              <a:miter lim="800000"/>
              <a:headEnd/>
              <a:tailEnd/>
            </a:ln>
          </p:spPr>
          <p:txBody>
            <a:bodyPr wrap="none" anchor="ctr">
              <a:prstTxWarp prst="textNoShape">
                <a:avLst/>
              </a:prstTxWarp>
            </a:bodyPr>
            <a:lstStyle/>
            <a:p>
              <a:pPr eaLnBrk="0" hangingPunct="0"/>
              <a:endParaRPr lang="en-GB"/>
            </a:p>
          </p:txBody>
        </p:sp>
        <p:sp>
          <p:nvSpPr>
            <p:cNvPr id="62506" name="AutoShape 40"/>
            <p:cNvSpPr>
              <a:spLocks noChangeArrowheads="1"/>
            </p:cNvSpPr>
            <p:nvPr/>
          </p:nvSpPr>
          <p:spPr bwMode="auto">
            <a:xfrm>
              <a:off x="8595252" y="6249975"/>
              <a:ext cx="431800" cy="503237"/>
            </a:xfrm>
            <a:prstGeom prst="irregularSeal1">
              <a:avLst/>
            </a:prstGeom>
            <a:solidFill>
              <a:srgbClr val="FF0000"/>
            </a:solidFill>
            <a:ln w="9525">
              <a:solidFill>
                <a:schemeClr val="tx1"/>
              </a:solidFill>
              <a:miter lim="800000"/>
              <a:headEnd/>
              <a:tailEnd/>
            </a:ln>
          </p:spPr>
          <p:txBody>
            <a:bodyPr wrap="none" anchor="ctr">
              <a:prstTxWarp prst="textNoShape">
                <a:avLst/>
              </a:prstTxWarp>
            </a:bodyPr>
            <a:lstStyle/>
            <a:p>
              <a:pPr eaLnBrk="0" hangingPunct="0"/>
              <a:endParaRPr lang="en-GB"/>
            </a:p>
          </p:txBody>
        </p:sp>
        <p:sp>
          <p:nvSpPr>
            <p:cNvPr id="62507" name="AutoShape 41"/>
            <p:cNvSpPr>
              <a:spLocks noChangeArrowheads="1"/>
            </p:cNvSpPr>
            <p:nvPr/>
          </p:nvSpPr>
          <p:spPr bwMode="auto">
            <a:xfrm>
              <a:off x="7304614" y="6357393"/>
              <a:ext cx="431800" cy="503238"/>
            </a:xfrm>
            <a:prstGeom prst="irregularSeal1">
              <a:avLst/>
            </a:prstGeom>
            <a:solidFill>
              <a:srgbClr val="FF0000"/>
            </a:solidFill>
            <a:ln w="9525">
              <a:solidFill>
                <a:schemeClr val="tx1"/>
              </a:solidFill>
              <a:miter lim="800000"/>
              <a:headEnd/>
              <a:tailEnd/>
            </a:ln>
          </p:spPr>
          <p:txBody>
            <a:bodyPr wrap="none" anchor="ctr">
              <a:prstTxWarp prst="textNoShape">
                <a:avLst/>
              </a:prstTxWarp>
            </a:bodyPr>
            <a:lstStyle/>
            <a:p>
              <a:pPr eaLnBrk="0" hangingPunct="0"/>
              <a:endParaRPr lang="en-GB"/>
            </a:p>
          </p:txBody>
        </p:sp>
        <p:sp>
          <p:nvSpPr>
            <p:cNvPr id="62508" name="AutoShape 42"/>
            <p:cNvSpPr>
              <a:spLocks noChangeArrowheads="1"/>
            </p:cNvSpPr>
            <p:nvPr/>
          </p:nvSpPr>
          <p:spPr bwMode="auto">
            <a:xfrm>
              <a:off x="5901266" y="6256324"/>
              <a:ext cx="431800" cy="503237"/>
            </a:xfrm>
            <a:prstGeom prst="irregularSeal1">
              <a:avLst/>
            </a:prstGeom>
            <a:solidFill>
              <a:srgbClr val="FF0000"/>
            </a:solidFill>
            <a:ln w="9525">
              <a:solidFill>
                <a:schemeClr val="tx1"/>
              </a:solidFill>
              <a:miter lim="800000"/>
              <a:headEnd/>
              <a:tailEnd/>
            </a:ln>
          </p:spPr>
          <p:txBody>
            <a:bodyPr wrap="none" anchor="ctr">
              <a:prstTxWarp prst="textNoShape">
                <a:avLst/>
              </a:prstTxWarp>
            </a:bodyPr>
            <a:lstStyle/>
            <a:p>
              <a:pPr eaLnBrk="0" hangingPunct="0"/>
              <a:endParaRPr lang="en-GB"/>
            </a:p>
          </p:txBody>
        </p:sp>
        <p:sp>
          <p:nvSpPr>
            <p:cNvPr id="62509" name="AutoShape 43"/>
            <p:cNvSpPr>
              <a:spLocks noChangeArrowheads="1"/>
            </p:cNvSpPr>
            <p:nvPr/>
          </p:nvSpPr>
          <p:spPr bwMode="auto">
            <a:xfrm>
              <a:off x="3588279" y="6066889"/>
              <a:ext cx="431800" cy="503237"/>
            </a:xfrm>
            <a:prstGeom prst="irregularSeal1">
              <a:avLst/>
            </a:prstGeom>
            <a:solidFill>
              <a:srgbClr val="FF0000"/>
            </a:solidFill>
            <a:ln w="9525">
              <a:solidFill>
                <a:schemeClr val="tx1"/>
              </a:solidFill>
              <a:miter lim="800000"/>
              <a:headEnd/>
              <a:tailEnd/>
            </a:ln>
          </p:spPr>
          <p:txBody>
            <a:bodyPr wrap="none" anchor="ctr">
              <a:prstTxWarp prst="textNoShape">
                <a:avLst/>
              </a:prstTxWarp>
            </a:bodyPr>
            <a:lstStyle/>
            <a:p>
              <a:pPr eaLnBrk="0" hangingPunct="0"/>
              <a:endParaRPr lang="en-GB"/>
            </a:p>
          </p:txBody>
        </p:sp>
        <p:sp>
          <p:nvSpPr>
            <p:cNvPr id="62510" name="Oval 44"/>
            <p:cNvSpPr>
              <a:spLocks noChangeArrowheads="1"/>
            </p:cNvSpPr>
            <p:nvPr/>
          </p:nvSpPr>
          <p:spPr bwMode="auto">
            <a:xfrm>
              <a:off x="7185552" y="5159362"/>
              <a:ext cx="1331912" cy="779463"/>
            </a:xfrm>
            <a:prstGeom prst="ellipse">
              <a:avLst/>
            </a:prstGeom>
            <a:solidFill>
              <a:schemeClr val="accent1"/>
            </a:solidFill>
            <a:ln w="9525">
              <a:solidFill>
                <a:schemeClr val="tx1"/>
              </a:solidFill>
              <a:round/>
              <a:headEnd/>
              <a:tailEnd/>
            </a:ln>
          </p:spPr>
          <p:txBody>
            <a:bodyPr anchor="ctr">
              <a:prstTxWarp prst="textNoShape">
                <a:avLst/>
              </a:prstTxWarp>
              <a:spAutoFit/>
            </a:bodyPr>
            <a:lstStyle/>
            <a:p>
              <a:pPr algn="ctr"/>
              <a:r>
                <a:rPr lang="en-GB" sz="1000"/>
                <a:t>IDPs Households</a:t>
              </a:r>
            </a:p>
            <a:p>
              <a:pPr algn="ctr"/>
              <a:endParaRPr lang="en-GB" sz="1000"/>
            </a:p>
          </p:txBody>
        </p:sp>
        <p:sp>
          <p:nvSpPr>
            <p:cNvPr id="62511" name="Line 45"/>
            <p:cNvSpPr>
              <a:spLocks noChangeShapeType="1"/>
            </p:cNvSpPr>
            <p:nvPr/>
          </p:nvSpPr>
          <p:spPr bwMode="auto">
            <a:xfrm>
              <a:off x="5931427" y="3513125"/>
              <a:ext cx="1223962" cy="288925"/>
            </a:xfrm>
            <a:prstGeom prst="line">
              <a:avLst/>
            </a:prstGeom>
            <a:noFill/>
            <a:ln w="38100" cmpd="dbl">
              <a:solidFill>
                <a:schemeClr val="tx1"/>
              </a:solidFill>
              <a:round/>
              <a:headEnd/>
              <a:tailEnd type="triangle" w="med" len="med"/>
            </a:ln>
          </p:spPr>
          <p:txBody>
            <a:bodyPr>
              <a:prstTxWarp prst="textNoShape">
                <a:avLst/>
              </a:prstTxWarp>
            </a:bodyPr>
            <a:lstStyle/>
            <a:p>
              <a:endParaRPr lang="en-GB"/>
            </a:p>
          </p:txBody>
        </p:sp>
        <p:sp>
          <p:nvSpPr>
            <p:cNvPr id="62512" name="Line 46"/>
            <p:cNvSpPr>
              <a:spLocks noChangeShapeType="1"/>
            </p:cNvSpPr>
            <p:nvPr/>
          </p:nvSpPr>
          <p:spPr bwMode="auto">
            <a:xfrm>
              <a:off x="5931427" y="4594212"/>
              <a:ext cx="1223962" cy="71438"/>
            </a:xfrm>
            <a:prstGeom prst="line">
              <a:avLst/>
            </a:prstGeom>
            <a:noFill/>
            <a:ln w="38100" cmpd="dbl">
              <a:solidFill>
                <a:schemeClr val="tx1"/>
              </a:solidFill>
              <a:round/>
              <a:headEnd/>
              <a:tailEnd type="triangle" w="med" len="med"/>
            </a:ln>
          </p:spPr>
          <p:txBody>
            <a:bodyPr>
              <a:prstTxWarp prst="textNoShape">
                <a:avLst/>
              </a:prstTxWarp>
            </a:bodyPr>
            <a:lstStyle/>
            <a:p>
              <a:endParaRPr lang="en-GB"/>
            </a:p>
          </p:txBody>
        </p:sp>
        <p:sp>
          <p:nvSpPr>
            <p:cNvPr id="62513" name="Line 47"/>
            <p:cNvSpPr>
              <a:spLocks noChangeShapeType="1"/>
            </p:cNvSpPr>
            <p:nvPr/>
          </p:nvSpPr>
          <p:spPr bwMode="auto">
            <a:xfrm>
              <a:off x="5931427" y="4665650"/>
              <a:ext cx="1368425" cy="647700"/>
            </a:xfrm>
            <a:prstGeom prst="line">
              <a:avLst/>
            </a:prstGeom>
            <a:noFill/>
            <a:ln w="38100" cmpd="dbl">
              <a:solidFill>
                <a:schemeClr val="tx1"/>
              </a:solidFill>
              <a:round/>
              <a:headEnd/>
              <a:tailEnd type="triangle" w="med" len="med"/>
            </a:ln>
          </p:spPr>
          <p:txBody>
            <a:bodyPr>
              <a:prstTxWarp prst="textNoShape">
                <a:avLst/>
              </a:prstTxWarp>
            </a:bodyPr>
            <a:lstStyle/>
            <a:p>
              <a:endParaRPr lang="en-GB"/>
            </a:p>
          </p:txBody>
        </p:sp>
        <p:sp>
          <p:nvSpPr>
            <p:cNvPr id="62514" name="Line 48"/>
            <p:cNvSpPr>
              <a:spLocks noChangeShapeType="1"/>
            </p:cNvSpPr>
            <p:nvPr/>
          </p:nvSpPr>
          <p:spPr bwMode="auto">
            <a:xfrm flipH="1">
              <a:off x="2762777" y="3729025"/>
              <a:ext cx="215900" cy="215900"/>
            </a:xfrm>
            <a:prstGeom prst="line">
              <a:avLst/>
            </a:prstGeom>
            <a:noFill/>
            <a:ln w="57150">
              <a:solidFill>
                <a:srgbClr val="FF0000"/>
              </a:solidFill>
              <a:round/>
              <a:headEnd/>
              <a:tailEnd/>
            </a:ln>
          </p:spPr>
          <p:txBody>
            <a:bodyPr>
              <a:prstTxWarp prst="textNoShape">
                <a:avLst/>
              </a:prstTxWarp>
            </a:bodyPr>
            <a:lstStyle/>
            <a:p>
              <a:endParaRPr lang="en-GB"/>
            </a:p>
          </p:txBody>
        </p:sp>
        <p:sp>
          <p:nvSpPr>
            <p:cNvPr id="62515" name="Line 49"/>
            <p:cNvSpPr>
              <a:spLocks noChangeShapeType="1"/>
            </p:cNvSpPr>
            <p:nvPr/>
          </p:nvSpPr>
          <p:spPr bwMode="auto">
            <a:xfrm flipH="1">
              <a:off x="2835802" y="3802050"/>
              <a:ext cx="215900" cy="215900"/>
            </a:xfrm>
            <a:prstGeom prst="line">
              <a:avLst/>
            </a:prstGeom>
            <a:noFill/>
            <a:ln w="57150">
              <a:solidFill>
                <a:srgbClr val="FF0000"/>
              </a:solidFill>
              <a:round/>
              <a:headEnd/>
              <a:tailEnd/>
            </a:ln>
          </p:spPr>
          <p:txBody>
            <a:bodyPr>
              <a:prstTxWarp prst="textNoShape">
                <a:avLst/>
              </a:prstTxWarp>
            </a:bodyPr>
            <a:lstStyle/>
            <a:p>
              <a:endParaRPr lang="en-GB"/>
            </a:p>
          </p:txBody>
        </p:sp>
        <p:sp>
          <p:nvSpPr>
            <p:cNvPr id="62516" name="Line 50"/>
            <p:cNvSpPr>
              <a:spLocks noChangeShapeType="1"/>
            </p:cNvSpPr>
            <p:nvPr/>
          </p:nvSpPr>
          <p:spPr bwMode="auto">
            <a:xfrm flipH="1" flipV="1">
              <a:off x="4275664" y="3873487"/>
              <a:ext cx="215900" cy="215900"/>
            </a:xfrm>
            <a:prstGeom prst="line">
              <a:avLst/>
            </a:prstGeom>
            <a:noFill/>
            <a:ln w="57150">
              <a:solidFill>
                <a:srgbClr val="FF0000"/>
              </a:solidFill>
              <a:round/>
              <a:headEnd/>
              <a:tailEnd/>
            </a:ln>
          </p:spPr>
          <p:txBody>
            <a:bodyPr>
              <a:prstTxWarp prst="textNoShape">
                <a:avLst/>
              </a:prstTxWarp>
            </a:bodyPr>
            <a:lstStyle/>
            <a:p>
              <a:endParaRPr lang="en-GB"/>
            </a:p>
          </p:txBody>
        </p:sp>
        <p:sp>
          <p:nvSpPr>
            <p:cNvPr id="62517" name="Line 51"/>
            <p:cNvSpPr>
              <a:spLocks noChangeShapeType="1"/>
            </p:cNvSpPr>
            <p:nvPr/>
          </p:nvSpPr>
          <p:spPr bwMode="auto">
            <a:xfrm flipH="1" flipV="1">
              <a:off x="4347102" y="3802050"/>
              <a:ext cx="215900" cy="215900"/>
            </a:xfrm>
            <a:prstGeom prst="line">
              <a:avLst/>
            </a:prstGeom>
            <a:noFill/>
            <a:ln w="57150">
              <a:solidFill>
                <a:srgbClr val="FF0000"/>
              </a:solidFill>
              <a:round/>
              <a:headEnd/>
              <a:tailEnd/>
            </a:ln>
          </p:spPr>
          <p:txBody>
            <a:bodyPr>
              <a:prstTxWarp prst="textNoShape">
                <a:avLst/>
              </a:prstTxWarp>
            </a:bodyPr>
            <a:lstStyle/>
            <a:p>
              <a:endParaRPr lang="en-GB"/>
            </a:p>
          </p:txBody>
        </p:sp>
        <p:sp>
          <p:nvSpPr>
            <p:cNvPr id="62518" name="Line 52"/>
            <p:cNvSpPr>
              <a:spLocks noChangeShapeType="1"/>
            </p:cNvSpPr>
            <p:nvPr/>
          </p:nvSpPr>
          <p:spPr bwMode="auto">
            <a:xfrm flipH="1" flipV="1">
              <a:off x="5099577" y="3081325"/>
              <a:ext cx="687387" cy="647700"/>
            </a:xfrm>
            <a:prstGeom prst="line">
              <a:avLst/>
            </a:prstGeom>
            <a:noFill/>
            <a:ln w="57150">
              <a:solidFill>
                <a:srgbClr val="FF0000"/>
              </a:solidFill>
              <a:round/>
              <a:headEnd/>
              <a:tailEnd/>
            </a:ln>
          </p:spPr>
          <p:txBody>
            <a:bodyPr>
              <a:prstTxWarp prst="textNoShape">
                <a:avLst/>
              </a:prstTxWarp>
            </a:bodyPr>
            <a:lstStyle/>
            <a:p>
              <a:endParaRPr lang="en-GB"/>
            </a:p>
          </p:txBody>
        </p:sp>
        <p:sp>
          <p:nvSpPr>
            <p:cNvPr id="62519" name="Text Box 53"/>
            <p:cNvSpPr txBox="1">
              <a:spLocks noChangeArrowheads="1"/>
            </p:cNvSpPr>
            <p:nvPr/>
          </p:nvSpPr>
          <p:spPr bwMode="auto">
            <a:xfrm>
              <a:off x="2691339" y="3513125"/>
              <a:ext cx="935038" cy="244475"/>
            </a:xfrm>
            <a:prstGeom prst="rect">
              <a:avLst/>
            </a:prstGeom>
            <a:noFill/>
            <a:ln w="9525">
              <a:noFill/>
              <a:miter lim="800000"/>
              <a:headEnd/>
              <a:tailEnd/>
            </a:ln>
          </p:spPr>
          <p:txBody>
            <a:bodyPr>
              <a:prstTxWarp prst="textNoShape">
                <a:avLst/>
              </a:prstTxWarp>
              <a:spAutoFit/>
            </a:bodyPr>
            <a:lstStyle/>
            <a:p>
              <a:pPr>
                <a:spcBef>
                  <a:spcPct val="50000"/>
                </a:spcBef>
              </a:pPr>
              <a:r>
                <a:rPr lang="en-GB" sz="1000" b="1">
                  <a:solidFill>
                    <a:srgbClr val="FF00FF"/>
                  </a:solidFill>
                </a:rPr>
                <a:t>$2.5 / BB</a:t>
              </a:r>
            </a:p>
          </p:txBody>
        </p:sp>
        <p:sp>
          <p:nvSpPr>
            <p:cNvPr id="62520" name="Text Box 54"/>
            <p:cNvSpPr txBox="1">
              <a:spLocks noChangeArrowheads="1"/>
            </p:cNvSpPr>
            <p:nvPr/>
          </p:nvSpPr>
          <p:spPr bwMode="auto">
            <a:xfrm>
              <a:off x="2404002" y="4521187"/>
              <a:ext cx="1079500" cy="244475"/>
            </a:xfrm>
            <a:prstGeom prst="rect">
              <a:avLst/>
            </a:prstGeom>
            <a:noFill/>
            <a:ln w="9525">
              <a:noFill/>
              <a:miter lim="800000"/>
              <a:headEnd/>
              <a:tailEnd/>
            </a:ln>
          </p:spPr>
          <p:txBody>
            <a:bodyPr>
              <a:prstTxWarp prst="textNoShape">
                <a:avLst/>
              </a:prstTxWarp>
              <a:spAutoFit/>
            </a:bodyPr>
            <a:lstStyle/>
            <a:p>
              <a:pPr>
                <a:spcBef>
                  <a:spcPct val="50000"/>
                </a:spcBef>
              </a:pPr>
              <a:r>
                <a:rPr lang="en-GB" sz="1000" b="1">
                  <a:solidFill>
                    <a:srgbClr val="FF0066"/>
                  </a:solidFill>
                </a:rPr>
                <a:t>$3 / BB</a:t>
              </a:r>
            </a:p>
          </p:txBody>
        </p:sp>
        <p:sp>
          <p:nvSpPr>
            <p:cNvPr id="62521" name="Text Box 55"/>
            <p:cNvSpPr txBox="1">
              <a:spLocks noChangeArrowheads="1"/>
            </p:cNvSpPr>
            <p:nvPr/>
          </p:nvSpPr>
          <p:spPr bwMode="auto">
            <a:xfrm>
              <a:off x="3977214" y="3586150"/>
              <a:ext cx="1152525" cy="244475"/>
            </a:xfrm>
            <a:prstGeom prst="rect">
              <a:avLst/>
            </a:prstGeom>
            <a:noFill/>
            <a:ln w="9525">
              <a:noFill/>
              <a:miter lim="800000"/>
              <a:headEnd/>
              <a:tailEnd/>
            </a:ln>
          </p:spPr>
          <p:txBody>
            <a:bodyPr>
              <a:prstTxWarp prst="textNoShape">
                <a:avLst/>
              </a:prstTxWarp>
              <a:spAutoFit/>
            </a:bodyPr>
            <a:lstStyle/>
            <a:p>
              <a:pPr>
                <a:spcBef>
                  <a:spcPct val="50000"/>
                </a:spcBef>
              </a:pPr>
              <a:r>
                <a:rPr lang="en-GB" sz="1000" b="1">
                  <a:solidFill>
                    <a:srgbClr val="FF0066"/>
                  </a:solidFill>
                </a:rPr>
                <a:t>$5 / BB</a:t>
              </a:r>
            </a:p>
          </p:txBody>
        </p:sp>
        <p:sp>
          <p:nvSpPr>
            <p:cNvPr id="62522" name="Text Box 56"/>
            <p:cNvSpPr txBox="1">
              <a:spLocks noChangeArrowheads="1"/>
            </p:cNvSpPr>
            <p:nvPr/>
          </p:nvSpPr>
          <p:spPr bwMode="auto">
            <a:xfrm>
              <a:off x="4059764" y="4622787"/>
              <a:ext cx="1152525" cy="244475"/>
            </a:xfrm>
            <a:prstGeom prst="rect">
              <a:avLst/>
            </a:prstGeom>
            <a:noFill/>
            <a:ln w="9525">
              <a:noFill/>
              <a:miter lim="800000"/>
              <a:headEnd/>
              <a:tailEnd/>
            </a:ln>
          </p:spPr>
          <p:txBody>
            <a:bodyPr>
              <a:prstTxWarp prst="textNoShape">
                <a:avLst/>
              </a:prstTxWarp>
              <a:spAutoFit/>
            </a:bodyPr>
            <a:lstStyle/>
            <a:p>
              <a:pPr>
                <a:spcBef>
                  <a:spcPct val="50000"/>
                </a:spcBef>
              </a:pPr>
              <a:r>
                <a:rPr lang="en-GB" sz="1000" b="1">
                  <a:solidFill>
                    <a:srgbClr val="FF0066"/>
                  </a:solidFill>
                </a:rPr>
                <a:t>$6 / BB</a:t>
              </a:r>
            </a:p>
          </p:txBody>
        </p:sp>
        <p:sp>
          <p:nvSpPr>
            <p:cNvPr id="62523" name="Text Box 57"/>
            <p:cNvSpPr txBox="1">
              <a:spLocks noChangeArrowheads="1"/>
            </p:cNvSpPr>
            <p:nvPr/>
          </p:nvSpPr>
          <p:spPr bwMode="auto">
            <a:xfrm>
              <a:off x="4783664" y="3944925"/>
              <a:ext cx="1008063" cy="244475"/>
            </a:xfrm>
            <a:prstGeom prst="rect">
              <a:avLst/>
            </a:prstGeom>
            <a:noFill/>
            <a:ln w="9525">
              <a:noFill/>
              <a:miter lim="800000"/>
              <a:headEnd/>
              <a:tailEnd/>
            </a:ln>
          </p:spPr>
          <p:txBody>
            <a:bodyPr>
              <a:prstTxWarp prst="textNoShape">
                <a:avLst/>
              </a:prstTxWarp>
              <a:spAutoFit/>
            </a:bodyPr>
            <a:lstStyle/>
            <a:p>
              <a:pPr>
                <a:spcBef>
                  <a:spcPct val="50000"/>
                </a:spcBef>
              </a:pPr>
              <a:r>
                <a:rPr lang="en-GB" sz="1000" b="1">
                  <a:solidFill>
                    <a:srgbClr val="FF0066"/>
                  </a:solidFill>
                </a:rPr>
                <a:t>$6 / BB</a:t>
              </a:r>
            </a:p>
          </p:txBody>
        </p:sp>
        <p:sp>
          <p:nvSpPr>
            <p:cNvPr id="62524" name="Text Box 58"/>
            <p:cNvSpPr txBox="1">
              <a:spLocks noChangeArrowheads="1"/>
            </p:cNvSpPr>
            <p:nvPr/>
          </p:nvSpPr>
          <p:spPr bwMode="auto">
            <a:xfrm>
              <a:off x="6363227" y="4665650"/>
              <a:ext cx="865187" cy="244475"/>
            </a:xfrm>
            <a:prstGeom prst="rect">
              <a:avLst/>
            </a:prstGeom>
            <a:noFill/>
            <a:ln w="9525">
              <a:noFill/>
              <a:miter lim="800000"/>
              <a:headEnd/>
              <a:tailEnd/>
            </a:ln>
          </p:spPr>
          <p:txBody>
            <a:bodyPr>
              <a:prstTxWarp prst="textNoShape">
                <a:avLst/>
              </a:prstTxWarp>
              <a:spAutoFit/>
            </a:bodyPr>
            <a:lstStyle/>
            <a:p>
              <a:pPr>
                <a:spcBef>
                  <a:spcPct val="50000"/>
                </a:spcBef>
              </a:pPr>
              <a:r>
                <a:rPr lang="en-GB" sz="1000" b="1">
                  <a:solidFill>
                    <a:srgbClr val="FF0066"/>
                  </a:solidFill>
                </a:rPr>
                <a:t>$8 / BB</a:t>
              </a:r>
            </a:p>
          </p:txBody>
        </p:sp>
        <p:sp>
          <p:nvSpPr>
            <p:cNvPr id="62525" name="Text Box 59"/>
            <p:cNvSpPr txBox="1">
              <a:spLocks noChangeArrowheads="1"/>
            </p:cNvSpPr>
            <p:nvPr/>
          </p:nvSpPr>
          <p:spPr bwMode="auto">
            <a:xfrm>
              <a:off x="6291789" y="5097450"/>
              <a:ext cx="865188" cy="244475"/>
            </a:xfrm>
            <a:prstGeom prst="rect">
              <a:avLst/>
            </a:prstGeom>
            <a:noFill/>
            <a:ln w="9525">
              <a:noFill/>
              <a:miter lim="800000"/>
              <a:headEnd/>
              <a:tailEnd/>
            </a:ln>
          </p:spPr>
          <p:txBody>
            <a:bodyPr>
              <a:prstTxWarp prst="textNoShape">
                <a:avLst/>
              </a:prstTxWarp>
              <a:spAutoFit/>
            </a:bodyPr>
            <a:lstStyle/>
            <a:p>
              <a:pPr>
                <a:spcBef>
                  <a:spcPct val="50000"/>
                </a:spcBef>
              </a:pPr>
              <a:r>
                <a:rPr lang="en-GB" sz="1000" b="1">
                  <a:solidFill>
                    <a:srgbClr val="FF0066"/>
                  </a:solidFill>
                </a:rPr>
                <a:t>$8 / BB</a:t>
              </a:r>
            </a:p>
          </p:txBody>
        </p:sp>
        <p:sp>
          <p:nvSpPr>
            <p:cNvPr id="62526" name="Oval 60"/>
            <p:cNvSpPr>
              <a:spLocks noChangeArrowheads="1"/>
            </p:cNvSpPr>
            <p:nvPr/>
          </p:nvSpPr>
          <p:spPr bwMode="auto">
            <a:xfrm>
              <a:off x="2835802" y="5237150"/>
              <a:ext cx="1414462" cy="561975"/>
            </a:xfrm>
            <a:prstGeom prst="ellipse">
              <a:avLst/>
            </a:prstGeom>
            <a:solidFill>
              <a:schemeClr val="accent1"/>
            </a:solidFill>
            <a:ln w="9525">
              <a:solidFill>
                <a:schemeClr val="tx1"/>
              </a:solidFill>
              <a:round/>
              <a:headEnd/>
              <a:tailEnd/>
            </a:ln>
          </p:spPr>
          <p:txBody>
            <a:bodyPr anchor="ctr">
              <a:prstTxWarp prst="textNoShape">
                <a:avLst/>
              </a:prstTxWarp>
              <a:spAutoFit/>
            </a:bodyPr>
            <a:lstStyle/>
            <a:p>
              <a:pPr algn="ctr"/>
              <a:r>
                <a:rPr lang="en-GB" sz="1000"/>
                <a:t>Consumption</a:t>
              </a:r>
            </a:p>
            <a:p>
              <a:pPr algn="ctr"/>
              <a:endParaRPr lang="en-GB" sz="1000"/>
            </a:p>
          </p:txBody>
        </p:sp>
        <p:sp>
          <p:nvSpPr>
            <p:cNvPr id="62527" name="Line 61"/>
            <p:cNvSpPr>
              <a:spLocks noChangeShapeType="1"/>
            </p:cNvSpPr>
            <p:nvPr/>
          </p:nvSpPr>
          <p:spPr bwMode="auto">
            <a:xfrm>
              <a:off x="2648477" y="5289537"/>
              <a:ext cx="215900" cy="144463"/>
            </a:xfrm>
            <a:prstGeom prst="line">
              <a:avLst/>
            </a:prstGeom>
            <a:noFill/>
            <a:ln w="38100" cmpd="dbl">
              <a:solidFill>
                <a:schemeClr val="tx1"/>
              </a:solidFill>
              <a:round/>
              <a:headEnd/>
              <a:tailEnd type="triangle" w="med" len="med"/>
            </a:ln>
          </p:spPr>
          <p:txBody>
            <a:bodyPr>
              <a:prstTxWarp prst="textNoShape">
                <a:avLst/>
              </a:prstTxWarp>
            </a:bodyPr>
            <a:lstStyle/>
            <a:p>
              <a:endParaRPr lang="en-GB"/>
            </a:p>
          </p:txBody>
        </p:sp>
      </p:grpSp>
      <p:sp>
        <p:nvSpPr>
          <p:cNvPr id="65" name="Text Box 38"/>
          <p:cNvSpPr txBox="1">
            <a:spLocks noChangeArrowheads="1"/>
          </p:cNvSpPr>
          <p:nvPr/>
        </p:nvSpPr>
        <p:spPr bwMode="auto">
          <a:xfrm>
            <a:off x="186263" y="52386"/>
            <a:ext cx="8782579" cy="769441"/>
          </a:xfrm>
          <a:prstGeom prst="rect">
            <a:avLst/>
          </a:prstGeom>
          <a:noFill/>
          <a:ln w="9525">
            <a:noFill/>
            <a:miter lim="800000"/>
            <a:headEnd/>
            <a:tailEnd/>
          </a:ln>
        </p:spPr>
        <p:txBody>
          <a:bodyPr wrap="square">
            <a:prstTxWarp prst="textNoShape">
              <a:avLst/>
            </a:prstTxWarp>
            <a:spAutoFit/>
          </a:bodyPr>
          <a:lstStyle/>
          <a:p>
            <a:pPr>
              <a:spcBef>
                <a:spcPct val="50000"/>
              </a:spcBef>
            </a:pPr>
            <a:r>
              <a:rPr lang="en-GB" sz="4400" b="1" dirty="0">
                <a:solidFill>
                  <a:srgbClr val="FFC800"/>
                </a:solidFill>
              </a:rPr>
              <a:t>Firewood in </a:t>
            </a:r>
            <a:r>
              <a:rPr lang="en-GB" sz="4400" b="1" dirty="0" err="1">
                <a:solidFill>
                  <a:srgbClr val="FFC800"/>
                </a:solidFill>
              </a:rPr>
              <a:t>Mahimani</a:t>
            </a:r>
            <a:r>
              <a:rPr lang="en-GB" sz="4400" b="1" dirty="0">
                <a:solidFill>
                  <a:srgbClr val="FFC800"/>
                </a:solidFill>
              </a:rPr>
              <a:t>:</a:t>
            </a:r>
            <a:r>
              <a:rPr lang="en-GB" sz="4400" b="1" dirty="0" smtClean="0">
                <a:solidFill>
                  <a:srgbClr val="FFC800"/>
                </a:solidFill>
              </a:rPr>
              <a:t> emergency</a:t>
            </a:r>
            <a:endParaRPr lang="en-GB" sz="4400" b="1" dirty="0">
              <a:solidFill>
                <a:srgbClr val="FFC800"/>
              </a:solidFill>
            </a:endParaRPr>
          </a:p>
        </p:txBody>
      </p:sp>
    </p:spTree>
  </p:cSld>
  <p:clrMapOvr>
    <a:masterClrMapping/>
  </p:clrMapOvr>
  <p:transition>
    <p:pull dir="d"/>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51"/>
          <p:cNvGrpSpPr/>
          <p:nvPr/>
        </p:nvGrpSpPr>
        <p:grpSpPr>
          <a:xfrm>
            <a:off x="63500" y="863582"/>
            <a:ext cx="8991600" cy="5410218"/>
            <a:chOff x="0" y="1219182"/>
            <a:chExt cx="8991600" cy="5410218"/>
          </a:xfrm>
        </p:grpSpPr>
        <p:sp>
          <p:nvSpPr>
            <p:cNvPr id="58373" name="Line 3"/>
            <p:cNvSpPr>
              <a:spLocks noChangeShapeType="1"/>
            </p:cNvSpPr>
            <p:nvPr/>
          </p:nvSpPr>
          <p:spPr bwMode="auto">
            <a:xfrm>
              <a:off x="381000" y="2091263"/>
              <a:ext cx="8001000" cy="0"/>
            </a:xfrm>
            <a:prstGeom prst="line">
              <a:avLst/>
            </a:prstGeom>
            <a:noFill/>
            <a:ln w="9525">
              <a:solidFill>
                <a:schemeClr val="tx1"/>
              </a:solidFill>
              <a:prstDash val="dashDot"/>
              <a:round/>
              <a:headEnd/>
              <a:tailEnd/>
            </a:ln>
          </p:spPr>
          <p:txBody>
            <a:bodyPr>
              <a:prstTxWarp prst="textNoShape">
                <a:avLst/>
              </a:prstTxWarp>
            </a:bodyPr>
            <a:lstStyle/>
            <a:p>
              <a:endParaRPr lang="en-GB"/>
            </a:p>
          </p:txBody>
        </p:sp>
        <p:sp>
          <p:nvSpPr>
            <p:cNvPr id="58374" name="Line 4"/>
            <p:cNvSpPr>
              <a:spLocks noChangeShapeType="1"/>
            </p:cNvSpPr>
            <p:nvPr/>
          </p:nvSpPr>
          <p:spPr bwMode="auto">
            <a:xfrm>
              <a:off x="381000" y="5410200"/>
              <a:ext cx="8001000" cy="0"/>
            </a:xfrm>
            <a:prstGeom prst="line">
              <a:avLst/>
            </a:prstGeom>
            <a:noFill/>
            <a:ln w="9525">
              <a:solidFill>
                <a:schemeClr val="tx1"/>
              </a:solidFill>
              <a:prstDash val="dashDot"/>
              <a:round/>
              <a:headEnd/>
              <a:tailEnd/>
            </a:ln>
          </p:spPr>
          <p:txBody>
            <a:bodyPr>
              <a:prstTxWarp prst="textNoShape">
                <a:avLst/>
              </a:prstTxWarp>
            </a:bodyPr>
            <a:lstStyle/>
            <a:p>
              <a:endParaRPr lang="en-GB"/>
            </a:p>
          </p:txBody>
        </p:sp>
        <p:sp>
          <p:nvSpPr>
            <p:cNvPr id="58375" name="Text Box 5"/>
            <p:cNvSpPr txBox="1">
              <a:spLocks noChangeArrowheads="1"/>
            </p:cNvSpPr>
            <p:nvPr/>
          </p:nvSpPr>
          <p:spPr bwMode="auto">
            <a:xfrm>
              <a:off x="25404" y="1219182"/>
              <a:ext cx="1498596" cy="923330"/>
            </a:xfrm>
            <a:prstGeom prst="rect">
              <a:avLst/>
            </a:prstGeom>
            <a:noFill/>
            <a:ln w="9525">
              <a:noFill/>
              <a:miter lim="800000"/>
              <a:headEnd/>
              <a:tailEnd/>
            </a:ln>
          </p:spPr>
          <p:txBody>
            <a:bodyPr wrap="square">
              <a:prstTxWarp prst="textNoShape">
                <a:avLst/>
              </a:prstTxWarp>
              <a:spAutoFit/>
            </a:bodyPr>
            <a:lstStyle/>
            <a:p>
              <a:pPr>
                <a:spcBef>
                  <a:spcPct val="50000"/>
                </a:spcBef>
              </a:pPr>
              <a:r>
                <a:rPr lang="en-GB" sz="1200" b="1" dirty="0"/>
                <a:t>Market Environment:</a:t>
              </a:r>
            </a:p>
            <a:p>
              <a:pPr>
                <a:spcBef>
                  <a:spcPct val="50000"/>
                </a:spcBef>
              </a:pPr>
              <a:r>
                <a:rPr lang="en-GB" sz="1200" b="1" dirty="0"/>
                <a:t>Institutions, Rules, Norms, Trends</a:t>
              </a:r>
            </a:p>
          </p:txBody>
        </p:sp>
        <p:sp>
          <p:nvSpPr>
            <p:cNvPr id="58376" name="Text Box 6"/>
            <p:cNvSpPr txBox="1">
              <a:spLocks noChangeArrowheads="1"/>
            </p:cNvSpPr>
            <p:nvPr/>
          </p:nvSpPr>
          <p:spPr bwMode="auto">
            <a:xfrm>
              <a:off x="50802" y="4267200"/>
              <a:ext cx="1524000" cy="960438"/>
            </a:xfrm>
            <a:prstGeom prst="rect">
              <a:avLst/>
            </a:prstGeom>
            <a:noFill/>
            <a:ln w="9525">
              <a:noFill/>
              <a:miter lim="800000"/>
              <a:headEnd/>
              <a:tailEnd/>
            </a:ln>
          </p:spPr>
          <p:txBody>
            <a:bodyPr wrap="square">
              <a:prstTxWarp prst="textNoShape">
                <a:avLst/>
              </a:prstTxWarp>
              <a:spAutoFit/>
            </a:bodyPr>
            <a:lstStyle/>
            <a:p>
              <a:pPr>
                <a:spcBef>
                  <a:spcPct val="50000"/>
                </a:spcBef>
              </a:pPr>
              <a:r>
                <a:rPr lang="en-GB" sz="1200" b="1" dirty="0"/>
                <a:t>The Market Chain:</a:t>
              </a:r>
            </a:p>
            <a:p>
              <a:pPr>
                <a:spcBef>
                  <a:spcPct val="50000"/>
                </a:spcBef>
              </a:pPr>
              <a:r>
                <a:rPr lang="en-GB" sz="1200" b="1" dirty="0"/>
                <a:t>Market Actors &amp; their Linkages</a:t>
              </a:r>
              <a:endParaRPr lang="en-GB" sz="1800" dirty="0"/>
            </a:p>
            <a:p>
              <a:pPr>
                <a:spcBef>
                  <a:spcPct val="50000"/>
                </a:spcBef>
              </a:pPr>
              <a:endParaRPr lang="en-GB" sz="1000" dirty="0">
                <a:ea typeface="Corbel"/>
                <a:cs typeface="Corbel"/>
              </a:endParaRPr>
            </a:p>
          </p:txBody>
        </p:sp>
        <p:sp>
          <p:nvSpPr>
            <p:cNvPr id="58377" name="Text Box 7"/>
            <p:cNvSpPr txBox="1">
              <a:spLocks noChangeArrowheads="1"/>
            </p:cNvSpPr>
            <p:nvPr/>
          </p:nvSpPr>
          <p:spPr bwMode="auto">
            <a:xfrm>
              <a:off x="0" y="5486400"/>
              <a:ext cx="1447800" cy="822325"/>
            </a:xfrm>
            <a:prstGeom prst="rect">
              <a:avLst/>
            </a:prstGeom>
            <a:noFill/>
            <a:ln w="9525">
              <a:noFill/>
              <a:miter lim="800000"/>
              <a:headEnd/>
              <a:tailEnd/>
            </a:ln>
          </p:spPr>
          <p:txBody>
            <a:bodyPr>
              <a:prstTxWarp prst="textNoShape">
                <a:avLst/>
              </a:prstTxWarp>
              <a:spAutoFit/>
            </a:bodyPr>
            <a:lstStyle/>
            <a:p>
              <a:pPr eaLnBrk="0" hangingPunct="0"/>
              <a:r>
                <a:rPr lang="en-GB" sz="1200" b="1"/>
                <a:t>Key Infrastructure &amp; Market Support Services</a:t>
              </a:r>
            </a:p>
          </p:txBody>
        </p:sp>
        <p:sp>
          <p:nvSpPr>
            <p:cNvPr id="58378" name="Rectangle 8"/>
            <p:cNvSpPr>
              <a:spLocks noChangeArrowheads="1"/>
            </p:cNvSpPr>
            <p:nvPr/>
          </p:nvSpPr>
          <p:spPr bwMode="auto">
            <a:xfrm>
              <a:off x="3810000" y="5562600"/>
              <a:ext cx="1219200" cy="3810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1200" dirty="0">
                  <a:ea typeface="Corbel"/>
                  <a:cs typeface="Corbel"/>
                </a:rPr>
                <a:t>Warehousing</a:t>
              </a:r>
              <a:endParaRPr lang="en-GB" sz="1200" dirty="0">
                <a:ea typeface="Corbel"/>
                <a:cs typeface="Corbel"/>
              </a:endParaRPr>
            </a:p>
          </p:txBody>
        </p:sp>
        <p:sp>
          <p:nvSpPr>
            <p:cNvPr id="58379" name="Rectangle 9"/>
            <p:cNvSpPr>
              <a:spLocks noChangeArrowheads="1"/>
            </p:cNvSpPr>
            <p:nvPr/>
          </p:nvSpPr>
          <p:spPr bwMode="auto">
            <a:xfrm>
              <a:off x="2667000" y="5715000"/>
              <a:ext cx="990600" cy="4572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1200" dirty="0">
                  <a:ea typeface="Corbel"/>
                  <a:cs typeface="Corbel"/>
                </a:rPr>
                <a:t>Transport</a:t>
              </a:r>
              <a:endParaRPr lang="en-GB" sz="1200" dirty="0">
                <a:ea typeface="Corbel"/>
                <a:cs typeface="Corbel"/>
              </a:endParaRPr>
            </a:p>
          </p:txBody>
        </p:sp>
        <p:sp>
          <p:nvSpPr>
            <p:cNvPr id="58380" name="Rectangle 10"/>
            <p:cNvSpPr>
              <a:spLocks noChangeArrowheads="1"/>
            </p:cNvSpPr>
            <p:nvPr/>
          </p:nvSpPr>
          <p:spPr bwMode="auto">
            <a:xfrm>
              <a:off x="5334000" y="5867400"/>
              <a:ext cx="1066800" cy="4572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1200" dirty="0">
                  <a:ea typeface="Corbel"/>
                  <a:cs typeface="Corbel"/>
                </a:rPr>
                <a:t>Credit</a:t>
              </a:r>
              <a:endParaRPr lang="en-GB" sz="1200" dirty="0">
                <a:ea typeface="Corbel"/>
                <a:cs typeface="Corbel"/>
              </a:endParaRPr>
            </a:p>
          </p:txBody>
        </p:sp>
        <p:sp>
          <p:nvSpPr>
            <p:cNvPr id="58381" name="Rectangle 11"/>
            <p:cNvSpPr>
              <a:spLocks noChangeArrowheads="1"/>
            </p:cNvSpPr>
            <p:nvPr/>
          </p:nvSpPr>
          <p:spPr bwMode="auto">
            <a:xfrm>
              <a:off x="1371600" y="6096000"/>
              <a:ext cx="1143000" cy="5334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1200" dirty="0">
                  <a:ea typeface="Corbel"/>
                  <a:cs typeface="Corbel"/>
                </a:rPr>
                <a:t>Quality Testing</a:t>
              </a:r>
              <a:endParaRPr lang="en-GB" sz="1200" dirty="0">
                <a:ea typeface="Corbel"/>
                <a:cs typeface="Corbel"/>
              </a:endParaRPr>
            </a:p>
          </p:txBody>
        </p:sp>
        <p:sp>
          <p:nvSpPr>
            <p:cNvPr id="58382" name="Oval 12"/>
            <p:cNvSpPr>
              <a:spLocks noChangeArrowheads="1"/>
            </p:cNvSpPr>
            <p:nvPr/>
          </p:nvSpPr>
          <p:spPr bwMode="auto">
            <a:xfrm>
              <a:off x="1447800" y="1490131"/>
              <a:ext cx="1524000" cy="457200"/>
            </a:xfrm>
            <a:prstGeom prst="ellipse">
              <a:avLst/>
            </a:prstGeom>
            <a:solidFill>
              <a:schemeClr val="folHlink"/>
            </a:solidFill>
            <a:ln w="9525">
              <a:solidFill>
                <a:schemeClr val="tx1"/>
              </a:solidFill>
              <a:round/>
              <a:headEnd/>
              <a:tailEnd/>
            </a:ln>
          </p:spPr>
          <p:txBody>
            <a:bodyPr wrap="none" anchor="ctr">
              <a:prstTxWarp prst="textNoShape">
                <a:avLst/>
              </a:prstTxWarp>
            </a:bodyPr>
            <a:lstStyle/>
            <a:p>
              <a:pPr algn="ctr"/>
              <a:r>
                <a:rPr lang="en-US" sz="1200" dirty="0">
                  <a:ea typeface="Corbel"/>
                  <a:cs typeface="Corbel"/>
                </a:rPr>
                <a:t>Foreign Exchange</a:t>
              </a:r>
              <a:endParaRPr lang="en-GB" sz="1200" dirty="0">
                <a:ea typeface="Corbel"/>
                <a:cs typeface="Corbel"/>
              </a:endParaRPr>
            </a:p>
          </p:txBody>
        </p:sp>
        <p:sp>
          <p:nvSpPr>
            <p:cNvPr id="58383" name="Oval 13"/>
            <p:cNvSpPr>
              <a:spLocks noChangeArrowheads="1"/>
            </p:cNvSpPr>
            <p:nvPr/>
          </p:nvSpPr>
          <p:spPr bwMode="auto">
            <a:xfrm>
              <a:off x="3056465" y="1363129"/>
              <a:ext cx="1524000" cy="457200"/>
            </a:xfrm>
            <a:prstGeom prst="ellipse">
              <a:avLst/>
            </a:prstGeom>
            <a:solidFill>
              <a:schemeClr val="folHlink"/>
            </a:solidFill>
            <a:ln w="9525">
              <a:solidFill>
                <a:schemeClr val="tx1"/>
              </a:solidFill>
              <a:round/>
              <a:headEnd/>
              <a:tailEnd/>
            </a:ln>
          </p:spPr>
          <p:txBody>
            <a:bodyPr wrap="none" anchor="ctr">
              <a:prstTxWarp prst="textNoShape">
                <a:avLst/>
              </a:prstTxWarp>
            </a:bodyPr>
            <a:lstStyle/>
            <a:p>
              <a:pPr algn="ctr"/>
              <a:r>
                <a:rPr lang="en-US" sz="1200" dirty="0">
                  <a:ea typeface="Corbel"/>
                  <a:cs typeface="Corbel"/>
                </a:rPr>
                <a:t>Government Taxes</a:t>
              </a:r>
              <a:endParaRPr lang="en-GB" sz="1200" dirty="0">
                <a:ea typeface="Corbel"/>
                <a:cs typeface="Corbel"/>
              </a:endParaRPr>
            </a:p>
          </p:txBody>
        </p:sp>
        <p:sp>
          <p:nvSpPr>
            <p:cNvPr id="58384" name="Oval 14"/>
            <p:cNvSpPr>
              <a:spLocks noChangeArrowheads="1"/>
            </p:cNvSpPr>
            <p:nvPr/>
          </p:nvSpPr>
          <p:spPr bwMode="auto">
            <a:xfrm>
              <a:off x="4675718" y="1490131"/>
              <a:ext cx="1524000" cy="457200"/>
            </a:xfrm>
            <a:prstGeom prst="ellipse">
              <a:avLst/>
            </a:prstGeom>
            <a:solidFill>
              <a:schemeClr val="folHlink"/>
            </a:solidFill>
            <a:ln w="9525">
              <a:solidFill>
                <a:schemeClr val="tx1"/>
              </a:solidFill>
              <a:round/>
              <a:headEnd/>
              <a:tailEnd/>
            </a:ln>
          </p:spPr>
          <p:txBody>
            <a:bodyPr wrap="none" anchor="ctr">
              <a:prstTxWarp prst="textNoShape">
                <a:avLst/>
              </a:prstTxWarp>
            </a:bodyPr>
            <a:lstStyle/>
            <a:p>
              <a:pPr algn="ctr"/>
              <a:r>
                <a:rPr lang="en-US" sz="1200" dirty="0">
                  <a:ea typeface="Corbel"/>
                  <a:cs typeface="Corbel"/>
                </a:rPr>
                <a:t>Bribes</a:t>
              </a:r>
              <a:endParaRPr lang="en-GB" sz="1200" dirty="0">
                <a:ea typeface="Corbel"/>
                <a:cs typeface="Corbel"/>
              </a:endParaRPr>
            </a:p>
          </p:txBody>
        </p:sp>
        <p:sp>
          <p:nvSpPr>
            <p:cNvPr id="58385" name="Oval 15"/>
            <p:cNvSpPr>
              <a:spLocks noChangeArrowheads="1"/>
            </p:cNvSpPr>
            <p:nvPr/>
          </p:nvSpPr>
          <p:spPr bwMode="auto">
            <a:xfrm>
              <a:off x="6352115" y="1401763"/>
              <a:ext cx="1524000" cy="457200"/>
            </a:xfrm>
            <a:prstGeom prst="ellipse">
              <a:avLst/>
            </a:prstGeom>
            <a:solidFill>
              <a:schemeClr val="folHlink"/>
            </a:solidFill>
            <a:ln w="9525">
              <a:solidFill>
                <a:schemeClr val="tx1"/>
              </a:solidFill>
              <a:round/>
              <a:headEnd/>
              <a:tailEnd/>
            </a:ln>
          </p:spPr>
          <p:txBody>
            <a:bodyPr wrap="none" anchor="ctr">
              <a:prstTxWarp prst="textNoShape">
                <a:avLst/>
              </a:prstTxWarp>
            </a:bodyPr>
            <a:lstStyle/>
            <a:p>
              <a:pPr algn="ctr"/>
              <a:r>
                <a:rPr lang="en-US" sz="1200" dirty="0">
                  <a:ea typeface="Corbel"/>
                  <a:cs typeface="Corbel"/>
                </a:rPr>
                <a:t>Gender Roles</a:t>
              </a:r>
              <a:endParaRPr lang="en-GB" sz="1200" dirty="0">
                <a:ea typeface="Corbel"/>
                <a:cs typeface="Corbel"/>
              </a:endParaRPr>
            </a:p>
          </p:txBody>
        </p:sp>
        <p:sp>
          <p:nvSpPr>
            <p:cNvPr id="58386" name="Rectangle 17"/>
            <p:cNvSpPr>
              <a:spLocks noChangeArrowheads="1"/>
            </p:cNvSpPr>
            <p:nvPr/>
          </p:nvSpPr>
          <p:spPr bwMode="auto">
            <a:xfrm>
              <a:off x="457200" y="3352800"/>
              <a:ext cx="1066800" cy="609600"/>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pPr algn="ctr"/>
              <a:r>
                <a:rPr lang="en-US" sz="1200" dirty="0">
                  <a:ea typeface="Corbel"/>
                  <a:cs typeface="Corbel"/>
                </a:rPr>
                <a:t>Farmers</a:t>
              </a:r>
            </a:p>
            <a:p>
              <a:pPr algn="ctr"/>
              <a:r>
                <a:rPr lang="en-US" sz="1200" dirty="0">
                  <a:ea typeface="Corbel"/>
                  <a:cs typeface="Corbel"/>
                </a:rPr>
                <a:t>N=3600</a:t>
              </a:r>
              <a:endParaRPr lang="en-GB" sz="1200" dirty="0">
                <a:ea typeface="Corbel"/>
                <a:cs typeface="Corbel"/>
              </a:endParaRPr>
            </a:p>
          </p:txBody>
        </p:sp>
        <p:sp>
          <p:nvSpPr>
            <p:cNvPr id="58387" name="Rectangle 18"/>
            <p:cNvSpPr>
              <a:spLocks noChangeArrowheads="1"/>
            </p:cNvSpPr>
            <p:nvPr/>
          </p:nvSpPr>
          <p:spPr bwMode="auto">
            <a:xfrm>
              <a:off x="2590800" y="3733800"/>
              <a:ext cx="1066800" cy="609600"/>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pPr algn="ctr"/>
              <a:r>
                <a:rPr lang="en-US" sz="1200" dirty="0">
                  <a:ea typeface="Corbel"/>
                  <a:cs typeface="Corbel"/>
                </a:rPr>
                <a:t>Wholesaler </a:t>
              </a:r>
            </a:p>
            <a:p>
              <a:pPr algn="ctr"/>
              <a:r>
                <a:rPr lang="en-US" sz="1200" dirty="0">
                  <a:ea typeface="Corbel"/>
                  <a:cs typeface="Corbel"/>
                </a:rPr>
                <a:t>Agent</a:t>
              </a:r>
              <a:endParaRPr lang="en-GB" sz="1200" dirty="0">
                <a:ea typeface="Corbel"/>
                <a:cs typeface="Corbel"/>
              </a:endParaRPr>
            </a:p>
          </p:txBody>
        </p:sp>
        <p:sp>
          <p:nvSpPr>
            <p:cNvPr id="58388" name="Rectangle 19"/>
            <p:cNvSpPr>
              <a:spLocks noChangeArrowheads="1"/>
            </p:cNvSpPr>
            <p:nvPr/>
          </p:nvSpPr>
          <p:spPr bwMode="auto">
            <a:xfrm>
              <a:off x="2590800" y="4648200"/>
              <a:ext cx="1066800" cy="609600"/>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pPr algn="ctr"/>
              <a:r>
                <a:rPr lang="en-US" sz="1200" dirty="0">
                  <a:ea typeface="Corbel"/>
                  <a:cs typeface="Corbel"/>
                </a:rPr>
                <a:t>Government</a:t>
              </a:r>
            </a:p>
            <a:p>
              <a:pPr algn="ctr"/>
              <a:r>
                <a:rPr lang="en-US" sz="1200" dirty="0">
                  <a:ea typeface="Corbel"/>
                  <a:cs typeface="Corbel"/>
                </a:rPr>
                <a:t>Agent</a:t>
              </a:r>
              <a:endParaRPr lang="en-GB" sz="1200" dirty="0">
                <a:ea typeface="Corbel"/>
                <a:cs typeface="Corbel"/>
              </a:endParaRPr>
            </a:p>
          </p:txBody>
        </p:sp>
        <p:sp>
          <p:nvSpPr>
            <p:cNvPr id="58389" name="Rectangle 20"/>
            <p:cNvSpPr>
              <a:spLocks noChangeArrowheads="1"/>
            </p:cNvSpPr>
            <p:nvPr/>
          </p:nvSpPr>
          <p:spPr bwMode="auto">
            <a:xfrm>
              <a:off x="4953000" y="2286000"/>
              <a:ext cx="1066800" cy="990600"/>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pPr algn="ctr"/>
              <a:r>
                <a:rPr lang="en-US" sz="1200" dirty="0">
                  <a:ea typeface="Corbel"/>
                  <a:cs typeface="Corbel"/>
                </a:rPr>
                <a:t>Private </a:t>
              </a:r>
            </a:p>
            <a:p>
              <a:pPr algn="ctr"/>
              <a:r>
                <a:rPr lang="en-US" sz="1200" dirty="0">
                  <a:ea typeface="Corbel"/>
                  <a:cs typeface="Corbel"/>
                </a:rPr>
                <a:t>Wholesaler/ </a:t>
              </a:r>
            </a:p>
            <a:p>
              <a:pPr algn="ctr"/>
              <a:r>
                <a:rPr lang="en-US" sz="1200" dirty="0">
                  <a:ea typeface="Corbel"/>
                  <a:cs typeface="Corbel"/>
                </a:rPr>
                <a:t>Exporter</a:t>
              </a:r>
            </a:p>
            <a:p>
              <a:pPr algn="ctr"/>
              <a:r>
                <a:rPr lang="en-US" sz="1200" b="1" dirty="0">
                  <a:solidFill>
                    <a:schemeClr val="folHlink"/>
                  </a:solidFill>
                  <a:ea typeface="Corbel"/>
                  <a:cs typeface="Corbel"/>
                </a:rPr>
                <a:t>V=10000</a:t>
              </a:r>
              <a:endParaRPr lang="en-GB" sz="1200" dirty="0">
                <a:solidFill>
                  <a:schemeClr val="folHlink"/>
                </a:solidFill>
                <a:ea typeface="Corbel"/>
                <a:cs typeface="Corbel"/>
              </a:endParaRPr>
            </a:p>
          </p:txBody>
        </p:sp>
        <p:sp>
          <p:nvSpPr>
            <p:cNvPr id="58390" name="Rectangle 21"/>
            <p:cNvSpPr>
              <a:spLocks noChangeArrowheads="1"/>
            </p:cNvSpPr>
            <p:nvPr/>
          </p:nvSpPr>
          <p:spPr bwMode="auto">
            <a:xfrm>
              <a:off x="5029200" y="3657600"/>
              <a:ext cx="1066800" cy="1219200"/>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pPr algn="ctr"/>
              <a:r>
                <a:rPr lang="en-US" sz="1200" dirty="0">
                  <a:ea typeface="Corbel"/>
                  <a:cs typeface="Corbel"/>
                </a:rPr>
                <a:t>Government </a:t>
              </a:r>
            </a:p>
            <a:p>
              <a:pPr algn="ctr"/>
              <a:r>
                <a:rPr lang="en-US" sz="1200" dirty="0">
                  <a:ea typeface="Corbel"/>
                  <a:cs typeface="Corbel"/>
                </a:rPr>
                <a:t>Exporter</a:t>
              </a:r>
            </a:p>
            <a:p>
              <a:pPr algn="ctr"/>
              <a:r>
                <a:rPr lang="en-US" sz="1200" b="1" dirty="0">
                  <a:solidFill>
                    <a:schemeClr val="folHlink"/>
                  </a:solidFill>
                  <a:ea typeface="Corbel"/>
                  <a:cs typeface="Corbel"/>
                </a:rPr>
                <a:t>V=8000</a:t>
              </a:r>
              <a:endParaRPr lang="en-GB" sz="1200" b="1" dirty="0">
                <a:solidFill>
                  <a:schemeClr val="folHlink"/>
                </a:solidFill>
                <a:ea typeface="Corbel"/>
                <a:cs typeface="Corbel"/>
              </a:endParaRPr>
            </a:p>
          </p:txBody>
        </p:sp>
        <p:sp>
          <p:nvSpPr>
            <p:cNvPr id="58391" name="Rectangle 22"/>
            <p:cNvSpPr>
              <a:spLocks noChangeArrowheads="1"/>
            </p:cNvSpPr>
            <p:nvPr/>
          </p:nvSpPr>
          <p:spPr bwMode="auto">
            <a:xfrm>
              <a:off x="7391400" y="2133600"/>
              <a:ext cx="1066800" cy="1066800"/>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pPr algn="ctr"/>
              <a:r>
                <a:rPr lang="en-US" sz="1200" dirty="0">
                  <a:ea typeface="Corbel"/>
                  <a:cs typeface="Corbel"/>
                </a:rPr>
                <a:t>Regional</a:t>
              </a:r>
            </a:p>
            <a:p>
              <a:pPr algn="ctr"/>
              <a:r>
                <a:rPr lang="en-US" sz="1200" dirty="0">
                  <a:ea typeface="Corbel"/>
                  <a:cs typeface="Corbel"/>
                </a:rPr>
                <a:t>Market</a:t>
              </a:r>
            </a:p>
            <a:p>
              <a:pPr algn="ctr"/>
              <a:r>
                <a:rPr lang="en-US" sz="1000" dirty="0">
                  <a:ea typeface="Corbel"/>
                  <a:cs typeface="Corbel"/>
                </a:rPr>
                <a:t>(consumption)</a:t>
              </a:r>
              <a:endParaRPr lang="en-GB" sz="1000" dirty="0">
                <a:ea typeface="Corbel"/>
                <a:cs typeface="Corbel"/>
              </a:endParaRPr>
            </a:p>
          </p:txBody>
        </p:sp>
        <p:sp>
          <p:nvSpPr>
            <p:cNvPr id="58392" name="Line 23"/>
            <p:cNvSpPr>
              <a:spLocks noChangeShapeType="1"/>
            </p:cNvSpPr>
            <p:nvPr/>
          </p:nvSpPr>
          <p:spPr bwMode="auto">
            <a:xfrm flipV="1">
              <a:off x="1524000" y="2590800"/>
              <a:ext cx="1066800" cy="914400"/>
            </a:xfrm>
            <a:prstGeom prst="line">
              <a:avLst/>
            </a:prstGeom>
            <a:noFill/>
            <a:ln w="9525">
              <a:solidFill>
                <a:schemeClr val="tx1"/>
              </a:solidFill>
              <a:round/>
              <a:headEnd/>
              <a:tailEnd type="triangle" w="med" len="med"/>
            </a:ln>
          </p:spPr>
          <p:txBody>
            <a:bodyPr>
              <a:prstTxWarp prst="textNoShape">
                <a:avLst/>
              </a:prstTxWarp>
            </a:bodyPr>
            <a:lstStyle/>
            <a:p>
              <a:endParaRPr lang="en-GB"/>
            </a:p>
          </p:txBody>
        </p:sp>
        <p:sp>
          <p:nvSpPr>
            <p:cNvPr id="58393" name="Line 24"/>
            <p:cNvSpPr>
              <a:spLocks noChangeShapeType="1"/>
            </p:cNvSpPr>
            <p:nvPr/>
          </p:nvSpPr>
          <p:spPr bwMode="auto">
            <a:xfrm>
              <a:off x="1524000" y="3962400"/>
              <a:ext cx="1066800" cy="990600"/>
            </a:xfrm>
            <a:prstGeom prst="line">
              <a:avLst/>
            </a:prstGeom>
            <a:noFill/>
            <a:ln w="9525">
              <a:solidFill>
                <a:schemeClr val="tx1"/>
              </a:solidFill>
              <a:round/>
              <a:headEnd/>
              <a:tailEnd type="triangle" w="lg" len="med"/>
            </a:ln>
          </p:spPr>
          <p:txBody>
            <a:bodyPr>
              <a:prstTxWarp prst="textNoShape">
                <a:avLst/>
              </a:prstTxWarp>
            </a:bodyPr>
            <a:lstStyle/>
            <a:p>
              <a:endParaRPr lang="en-GB"/>
            </a:p>
          </p:txBody>
        </p:sp>
        <p:sp>
          <p:nvSpPr>
            <p:cNvPr id="58394" name="Rectangle 25"/>
            <p:cNvSpPr>
              <a:spLocks noChangeArrowheads="1"/>
            </p:cNvSpPr>
            <p:nvPr/>
          </p:nvSpPr>
          <p:spPr bwMode="auto">
            <a:xfrm>
              <a:off x="2590800" y="2895600"/>
              <a:ext cx="1066800" cy="609600"/>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pPr algn="ctr"/>
              <a:r>
                <a:rPr lang="en-US" sz="1200" dirty="0">
                  <a:ea typeface="Corbel"/>
                  <a:cs typeface="Corbel"/>
                </a:rPr>
                <a:t>Independent </a:t>
              </a:r>
            </a:p>
            <a:p>
              <a:pPr algn="ctr"/>
              <a:r>
                <a:rPr lang="en-US" sz="1200" dirty="0">
                  <a:ea typeface="Corbel"/>
                  <a:cs typeface="Corbel"/>
                </a:rPr>
                <a:t>Agent</a:t>
              </a:r>
              <a:endParaRPr lang="en-GB" sz="1200" dirty="0">
                <a:ea typeface="Corbel"/>
                <a:cs typeface="Corbel"/>
              </a:endParaRPr>
            </a:p>
          </p:txBody>
        </p:sp>
        <p:sp>
          <p:nvSpPr>
            <p:cNvPr id="58395" name="Line 26"/>
            <p:cNvSpPr>
              <a:spLocks noChangeShapeType="1"/>
            </p:cNvSpPr>
            <p:nvPr/>
          </p:nvSpPr>
          <p:spPr bwMode="auto">
            <a:xfrm flipV="1">
              <a:off x="1524000" y="3276600"/>
              <a:ext cx="1066800" cy="381000"/>
            </a:xfrm>
            <a:prstGeom prst="line">
              <a:avLst/>
            </a:prstGeom>
            <a:noFill/>
            <a:ln w="9525">
              <a:solidFill>
                <a:schemeClr val="tx1"/>
              </a:solidFill>
              <a:round/>
              <a:headEnd/>
              <a:tailEnd type="triangle" w="med" len="med"/>
            </a:ln>
          </p:spPr>
          <p:txBody>
            <a:bodyPr>
              <a:prstTxWarp prst="textNoShape">
                <a:avLst/>
              </a:prstTxWarp>
            </a:bodyPr>
            <a:lstStyle/>
            <a:p>
              <a:endParaRPr lang="en-GB"/>
            </a:p>
          </p:txBody>
        </p:sp>
        <p:sp>
          <p:nvSpPr>
            <p:cNvPr id="58396" name="Line 27"/>
            <p:cNvSpPr>
              <a:spLocks noChangeShapeType="1"/>
            </p:cNvSpPr>
            <p:nvPr/>
          </p:nvSpPr>
          <p:spPr bwMode="auto">
            <a:xfrm flipV="1">
              <a:off x="3657600" y="2971800"/>
              <a:ext cx="1295400" cy="0"/>
            </a:xfrm>
            <a:prstGeom prst="line">
              <a:avLst/>
            </a:prstGeom>
            <a:noFill/>
            <a:ln w="9525">
              <a:solidFill>
                <a:schemeClr val="tx1"/>
              </a:solidFill>
              <a:round/>
              <a:headEnd/>
              <a:tailEnd type="triangle" w="med" len="med"/>
            </a:ln>
          </p:spPr>
          <p:txBody>
            <a:bodyPr>
              <a:prstTxWarp prst="textNoShape">
                <a:avLst/>
              </a:prstTxWarp>
            </a:bodyPr>
            <a:lstStyle/>
            <a:p>
              <a:endParaRPr lang="en-GB"/>
            </a:p>
          </p:txBody>
        </p:sp>
        <p:sp>
          <p:nvSpPr>
            <p:cNvPr id="58397" name="Line 28"/>
            <p:cNvSpPr>
              <a:spLocks noChangeShapeType="1"/>
            </p:cNvSpPr>
            <p:nvPr/>
          </p:nvSpPr>
          <p:spPr bwMode="auto">
            <a:xfrm flipV="1">
              <a:off x="3657600" y="3124200"/>
              <a:ext cx="1295400" cy="914400"/>
            </a:xfrm>
            <a:prstGeom prst="line">
              <a:avLst/>
            </a:prstGeom>
            <a:noFill/>
            <a:ln w="9525">
              <a:solidFill>
                <a:schemeClr val="tx1"/>
              </a:solidFill>
              <a:round/>
              <a:headEnd/>
              <a:tailEnd type="triangle" w="med" len="med"/>
            </a:ln>
          </p:spPr>
          <p:txBody>
            <a:bodyPr>
              <a:prstTxWarp prst="textNoShape">
                <a:avLst/>
              </a:prstTxWarp>
            </a:bodyPr>
            <a:lstStyle/>
            <a:p>
              <a:endParaRPr lang="en-GB"/>
            </a:p>
          </p:txBody>
        </p:sp>
        <p:sp>
          <p:nvSpPr>
            <p:cNvPr id="58398" name="Line 29"/>
            <p:cNvSpPr>
              <a:spLocks noChangeShapeType="1"/>
            </p:cNvSpPr>
            <p:nvPr/>
          </p:nvSpPr>
          <p:spPr bwMode="auto">
            <a:xfrm flipV="1">
              <a:off x="3657600" y="4572000"/>
              <a:ext cx="1371600" cy="381000"/>
            </a:xfrm>
            <a:prstGeom prst="line">
              <a:avLst/>
            </a:prstGeom>
            <a:noFill/>
            <a:ln w="9525">
              <a:solidFill>
                <a:schemeClr val="tx1"/>
              </a:solidFill>
              <a:round/>
              <a:headEnd/>
              <a:tailEnd type="triangle" w="lg" len="med"/>
            </a:ln>
          </p:spPr>
          <p:txBody>
            <a:bodyPr>
              <a:prstTxWarp prst="textNoShape">
                <a:avLst/>
              </a:prstTxWarp>
            </a:bodyPr>
            <a:lstStyle/>
            <a:p>
              <a:endParaRPr lang="en-GB"/>
            </a:p>
          </p:txBody>
        </p:sp>
        <p:sp>
          <p:nvSpPr>
            <p:cNvPr id="58399" name="Line 30"/>
            <p:cNvSpPr>
              <a:spLocks noChangeShapeType="1"/>
            </p:cNvSpPr>
            <p:nvPr/>
          </p:nvSpPr>
          <p:spPr bwMode="auto">
            <a:xfrm flipV="1">
              <a:off x="6019800" y="2667000"/>
              <a:ext cx="1371600" cy="0"/>
            </a:xfrm>
            <a:prstGeom prst="line">
              <a:avLst/>
            </a:prstGeom>
            <a:noFill/>
            <a:ln w="9525">
              <a:solidFill>
                <a:schemeClr val="tx1"/>
              </a:solidFill>
              <a:round/>
              <a:headEnd/>
              <a:tailEnd type="triangle" w="med" len="med"/>
            </a:ln>
          </p:spPr>
          <p:txBody>
            <a:bodyPr>
              <a:prstTxWarp prst="textNoShape">
                <a:avLst/>
              </a:prstTxWarp>
            </a:bodyPr>
            <a:lstStyle/>
            <a:p>
              <a:endParaRPr lang="en-GB"/>
            </a:p>
          </p:txBody>
        </p:sp>
        <p:sp>
          <p:nvSpPr>
            <p:cNvPr id="58400" name="Line 31"/>
            <p:cNvSpPr>
              <a:spLocks noChangeShapeType="1"/>
            </p:cNvSpPr>
            <p:nvPr/>
          </p:nvSpPr>
          <p:spPr bwMode="auto">
            <a:xfrm flipV="1">
              <a:off x="6096000" y="4648200"/>
              <a:ext cx="1295400" cy="0"/>
            </a:xfrm>
            <a:prstGeom prst="line">
              <a:avLst/>
            </a:prstGeom>
            <a:noFill/>
            <a:ln w="9525">
              <a:solidFill>
                <a:schemeClr val="tx1"/>
              </a:solidFill>
              <a:round/>
              <a:headEnd/>
              <a:tailEnd type="triangle" w="med" len="med"/>
            </a:ln>
          </p:spPr>
          <p:txBody>
            <a:bodyPr>
              <a:prstTxWarp prst="textNoShape">
                <a:avLst/>
              </a:prstTxWarp>
            </a:bodyPr>
            <a:lstStyle/>
            <a:p>
              <a:endParaRPr lang="en-GB"/>
            </a:p>
          </p:txBody>
        </p:sp>
        <p:sp>
          <p:nvSpPr>
            <p:cNvPr id="58401" name="Rectangle 32"/>
            <p:cNvSpPr>
              <a:spLocks noChangeArrowheads="1"/>
            </p:cNvSpPr>
            <p:nvPr/>
          </p:nvSpPr>
          <p:spPr bwMode="auto">
            <a:xfrm>
              <a:off x="2590800" y="2222498"/>
              <a:ext cx="990600" cy="533400"/>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pPr algn="ctr"/>
              <a:r>
                <a:rPr lang="en-US" sz="1200" dirty="0">
                  <a:ea typeface="Corbel"/>
                  <a:cs typeface="Corbel"/>
                </a:rPr>
                <a:t>Local Market</a:t>
              </a:r>
              <a:endParaRPr lang="en-GB" sz="1200" dirty="0">
                <a:ea typeface="Corbel"/>
                <a:cs typeface="Corbel"/>
              </a:endParaRPr>
            </a:p>
          </p:txBody>
        </p:sp>
        <p:sp>
          <p:nvSpPr>
            <p:cNvPr id="58402" name="Rectangle 33"/>
            <p:cNvSpPr>
              <a:spLocks noChangeArrowheads="1"/>
            </p:cNvSpPr>
            <p:nvPr/>
          </p:nvSpPr>
          <p:spPr bwMode="auto">
            <a:xfrm>
              <a:off x="1371600" y="2286000"/>
              <a:ext cx="838200" cy="457200"/>
            </a:xfrm>
            <a:prstGeom prst="rect">
              <a:avLst/>
            </a:prstGeom>
            <a:solidFill>
              <a:srgbClr val="FFFF99"/>
            </a:solidFill>
            <a:ln w="9525">
              <a:solidFill>
                <a:schemeClr val="tx1"/>
              </a:solidFill>
              <a:miter lim="800000"/>
              <a:headEnd/>
              <a:tailEnd/>
            </a:ln>
          </p:spPr>
          <p:txBody>
            <a:bodyPr wrap="none" anchor="ctr">
              <a:prstTxWarp prst="textNoShape">
                <a:avLst/>
              </a:prstTxWarp>
            </a:bodyPr>
            <a:lstStyle/>
            <a:p>
              <a:pPr algn="ctr"/>
              <a:r>
                <a:rPr lang="en-US" sz="1000" dirty="0">
                  <a:ea typeface="Corbel"/>
                  <a:cs typeface="Corbel"/>
                </a:rPr>
                <a:t>Consumption</a:t>
              </a:r>
              <a:endParaRPr lang="en-GB" sz="1000" dirty="0">
                <a:ea typeface="Corbel"/>
                <a:cs typeface="Corbel"/>
              </a:endParaRPr>
            </a:p>
          </p:txBody>
        </p:sp>
        <p:sp>
          <p:nvSpPr>
            <p:cNvPr id="58403" name="Line 34"/>
            <p:cNvSpPr>
              <a:spLocks noChangeShapeType="1"/>
            </p:cNvSpPr>
            <p:nvPr/>
          </p:nvSpPr>
          <p:spPr bwMode="auto">
            <a:xfrm flipV="1">
              <a:off x="1371600" y="2743200"/>
              <a:ext cx="152400" cy="609600"/>
            </a:xfrm>
            <a:prstGeom prst="line">
              <a:avLst/>
            </a:prstGeom>
            <a:noFill/>
            <a:ln w="9525">
              <a:solidFill>
                <a:schemeClr val="tx1"/>
              </a:solidFill>
              <a:round/>
              <a:headEnd/>
              <a:tailEnd type="triangle" w="med" len="med"/>
            </a:ln>
          </p:spPr>
          <p:txBody>
            <a:bodyPr>
              <a:prstTxWarp prst="textNoShape">
                <a:avLst/>
              </a:prstTxWarp>
            </a:bodyPr>
            <a:lstStyle/>
            <a:p>
              <a:endParaRPr lang="en-GB"/>
            </a:p>
          </p:txBody>
        </p:sp>
        <p:sp>
          <p:nvSpPr>
            <p:cNvPr id="58404" name="Line 35"/>
            <p:cNvSpPr>
              <a:spLocks noChangeShapeType="1"/>
            </p:cNvSpPr>
            <p:nvPr/>
          </p:nvSpPr>
          <p:spPr bwMode="auto">
            <a:xfrm>
              <a:off x="1524000" y="3810000"/>
              <a:ext cx="1066800" cy="228600"/>
            </a:xfrm>
            <a:prstGeom prst="line">
              <a:avLst/>
            </a:prstGeom>
            <a:noFill/>
            <a:ln w="9525">
              <a:solidFill>
                <a:schemeClr val="tx1"/>
              </a:solidFill>
              <a:round/>
              <a:headEnd/>
              <a:tailEnd type="triangle" w="med" len="med"/>
            </a:ln>
          </p:spPr>
          <p:txBody>
            <a:bodyPr>
              <a:prstTxWarp prst="textNoShape">
                <a:avLst/>
              </a:prstTxWarp>
            </a:bodyPr>
            <a:lstStyle/>
            <a:p>
              <a:endParaRPr lang="en-GB"/>
            </a:p>
          </p:txBody>
        </p:sp>
        <p:sp>
          <p:nvSpPr>
            <p:cNvPr id="58405" name="Rectangle 36"/>
            <p:cNvSpPr>
              <a:spLocks noChangeArrowheads="1"/>
            </p:cNvSpPr>
            <p:nvPr/>
          </p:nvSpPr>
          <p:spPr bwMode="auto">
            <a:xfrm>
              <a:off x="7391400" y="3733800"/>
              <a:ext cx="1143000" cy="1600200"/>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pPr algn="ctr"/>
              <a:r>
                <a:rPr lang="en-US" sz="1200" dirty="0">
                  <a:ea typeface="Corbel"/>
                  <a:cs typeface="Corbel"/>
                </a:rPr>
                <a:t>International</a:t>
              </a:r>
            </a:p>
            <a:p>
              <a:pPr algn="ctr"/>
              <a:r>
                <a:rPr lang="en-US" sz="1200" dirty="0">
                  <a:ea typeface="Corbel"/>
                  <a:cs typeface="Corbel"/>
                </a:rPr>
                <a:t>Market</a:t>
              </a:r>
            </a:p>
            <a:p>
              <a:pPr algn="ctr"/>
              <a:r>
                <a:rPr lang="en-US" sz="1000" dirty="0">
                  <a:ea typeface="Corbel"/>
                  <a:cs typeface="Corbel"/>
                </a:rPr>
                <a:t>(processed food</a:t>
              </a:r>
            </a:p>
            <a:p>
              <a:pPr algn="ctr"/>
              <a:r>
                <a:rPr lang="en-US" sz="1000" dirty="0">
                  <a:ea typeface="Corbel"/>
                  <a:cs typeface="Corbel"/>
                </a:rPr>
                <a:t> industry)</a:t>
              </a:r>
              <a:endParaRPr lang="en-GB" sz="1000" dirty="0">
                <a:ea typeface="Corbel"/>
                <a:cs typeface="Corbel"/>
              </a:endParaRPr>
            </a:p>
          </p:txBody>
        </p:sp>
        <p:sp>
          <p:nvSpPr>
            <p:cNvPr id="58406" name="Line 37"/>
            <p:cNvSpPr>
              <a:spLocks noChangeShapeType="1"/>
            </p:cNvSpPr>
            <p:nvPr/>
          </p:nvSpPr>
          <p:spPr bwMode="auto">
            <a:xfrm>
              <a:off x="6019800" y="3048000"/>
              <a:ext cx="1371600" cy="990600"/>
            </a:xfrm>
            <a:prstGeom prst="line">
              <a:avLst/>
            </a:prstGeom>
            <a:noFill/>
            <a:ln w="9525">
              <a:solidFill>
                <a:schemeClr val="tx1"/>
              </a:solidFill>
              <a:round/>
              <a:headEnd/>
              <a:tailEnd type="triangle" w="med" len="med"/>
            </a:ln>
          </p:spPr>
          <p:txBody>
            <a:bodyPr>
              <a:prstTxWarp prst="textNoShape">
                <a:avLst/>
              </a:prstTxWarp>
            </a:bodyPr>
            <a:lstStyle/>
            <a:p>
              <a:endParaRPr lang="en-GB"/>
            </a:p>
          </p:txBody>
        </p:sp>
        <p:sp>
          <p:nvSpPr>
            <p:cNvPr id="58407" name="Text Box 38"/>
            <p:cNvSpPr txBox="1">
              <a:spLocks noChangeArrowheads="1"/>
            </p:cNvSpPr>
            <p:nvPr/>
          </p:nvSpPr>
          <p:spPr bwMode="auto">
            <a:xfrm>
              <a:off x="6858000" y="3124200"/>
              <a:ext cx="2133600" cy="641350"/>
            </a:xfrm>
            <a:prstGeom prst="rect">
              <a:avLst/>
            </a:prstGeom>
            <a:noFill/>
            <a:ln w="9525">
              <a:noFill/>
              <a:miter lim="800000"/>
              <a:headEnd/>
              <a:tailEnd/>
            </a:ln>
          </p:spPr>
          <p:txBody>
            <a:bodyPr>
              <a:prstTxWarp prst="textNoShape">
                <a:avLst/>
              </a:prstTxWarp>
              <a:spAutoFit/>
            </a:bodyPr>
            <a:lstStyle/>
            <a:p>
              <a:r>
                <a:rPr lang="en-US" sz="1400" dirty="0">
                  <a:ea typeface="Corbel"/>
                  <a:cs typeface="Corbel"/>
                </a:rPr>
                <a:t>Port Capacity</a:t>
              </a:r>
              <a:r>
                <a:rPr lang="en-US" sz="1800" dirty="0">
                  <a:ea typeface="Corbel"/>
                  <a:cs typeface="Corbel"/>
                </a:rPr>
                <a:t> 300 MT/day</a:t>
              </a:r>
              <a:endParaRPr lang="en-GB" sz="1800" dirty="0">
                <a:solidFill>
                  <a:schemeClr val="accent2"/>
                </a:solidFill>
                <a:ea typeface="Corbel"/>
                <a:cs typeface="Corbel"/>
              </a:endParaRPr>
            </a:p>
          </p:txBody>
        </p:sp>
        <p:sp>
          <p:nvSpPr>
            <p:cNvPr id="58408" name="Text Box 39"/>
            <p:cNvSpPr txBox="1">
              <a:spLocks noChangeArrowheads="1"/>
            </p:cNvSpPr>
            <p:nvPr/>
          </p:nvSpPr>
          <p:spPr bwMode="auto">
            <a:xfrm>
              <a:off x="8077200" y="3352800"/>
              <a:ext cx="838200" cy="366713"/>
            </a:xfrm>
            <a:prstGeom prst="rect">
              <a:avLst/>
            </a:prstGeom>
            <a:noFill/>
            <a:ln w="9525">
              <a:noFill/>
              <a:miter lim="800000"/>
              <a:headEnd/>
              <a:tailEnd/>
            </a:ln>
          </p:spPr>
          <p:txBody>
            <a:bodyPr>
              <a:prstTxWarp prst="textNoShape">
                <a:avLst/>
              </a:prstTxWarp>
              <a:spAutoFit/>
            </a:bodyPr>
            <a:lstStyle/>
            <a:p>
              <a:r>
                <a:rPr lang="en-US" sz="1800" dirty="0">
                  <a:solidFill>
                    <a:srgbClr val="FF0000"/>
                  </a:solidFill>
                  <a:ea typeface="Corbel"/>
                  <a:cs typeface="Corbel"/>
                </a:rPr>
                <a:t>50 MT</a:t>
              </a:r>
              <a:endParaRPr lang="en-GB" sz="1800" dirty="0">
                <a:solidFill>
                  <a:srgbClr val="FF0000"/>
                </a:solidFill>
                <a:ea typeface="Corbel"/>
                <a:cs typeface="Corbel"/>
              </a:endParaRPr>
            </a:p>
          </p:txBody>
        </p:sp>
        <p:sp>
          <p:nvSpPr>
            <p:cNvPr id="58409" name="Text Box 40"/>
            <p:cNvSpPr txBox="1">
              <a:spLocks noChangeArrowheads="1"/>
            </p:cNvSpPr>
            <p:nvPr/>
          </p:nvSpPr>
          <p:spPr bwMode="auto">
            <a:xfrm>
              <a:off x="3717925" y="4379913"/>
              <a:ext cx="1244151" cy="369332"/>
            </a:xfrm>
            <a:prstGeom prst="rect">
              <a:avLst/>
            </a:prstGeom>
            <a:noFill/>
            <a:ln w="9525">
              <a:noFill/>
              <a:miter lim="800000"/>
              <a:headEnd/>
              <a:tailEnd/>
            </a:ln>
          </p:spPr>
          <p:txBody>
            <a:bodyPr wrap="none">
              <a:prstTxWarp prst="textNoShape">
                <a:avLst/>
              </a:prstTxWarp>
              <a:spAutoFit/>
            </a:bodyPr>
            <a:lstStyle/>
            <a:p>
              <a:r>
                <a:rPr lang="en-US" sz="1800" dirty="0">
                  <a:ea typeface="Corbel"/>
                  <a:cs typeface="Corbel"/>
                </a:rPr>
                <a:t>$500/10MT</a:t>
              </a:r>
              <a:endParaRPr lang="en-GB" sz="1800" dirty="0">
                <a:ea typeface="Corbel"/>
                <a:cs typeface="Corbel"/>
              </a:endParaRPr>
            </a:p>
          </p:txBody>
        </p:sp>
        <p:sp>
          <p:nvSpPr>
            <p:cNvPr id="58410" name="Rectangle 41"/>
            <p:cNvSpPr>
              <a:spLocks noChangeArrowheads="1"/>
            </p:cNvSpPr>
            <p:nvPr/>
          </p:nvSpPr>
          <p:spPr bwMode="auto">
            <a:xfrm>
              <a:off x="7391400" y="2167466"/>
              <a:ext cx="1143000" cy="1066800"/>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pPr algn="ctr"/>
              <a:r>
                <a:rPr lang="en-US" sz="1200" dirty="0">
                  <a:ea typeface="Corbel"/>
                  <a:cs typeface="Corbel"/>
                </a:rPr>
                <a:t>Regional</a:t>
              </a:r>
            </a:p>
            <a:p>
              <a:pPr algn="ctr"/>
              <a:r>
                <a:rPr lang="en-US" sz="1200" dirty="0">
                  <a:ea typeface="Corbel"/>
                  <a:cs typeface="Corbel"/>
                </a:rPr>
                <a:t>Market</a:t>
              </a:r>
            </a:p>
            <a:p>
              <a:pPr algn="ctr"/>
              <a:r>
                <a:rPr lang="en-US" sz="1000" dirty="0">
                  <a:ea typeface="Corbel"/>
                  <a:cs typeface="Corbel"/>
                </a:rPr>
                <a:t>(local consumption </a:t>
              </a:r>
            </a:p>
            <a:p>
              <a:pPr algn="ctr"/>
              <a:r>
                <a:rPr lang="en-US" sz="1000" dirty="0">
                  <a:ea typeface="Corbel"/>
                  <a:cs typeface="Corbel"/>
                </a:rPr>
                <a:t>&amp; humanitarian)</a:t>
              </a:r>
              <a:endParaRPr lang="en-GB" sz="1000" dirty="0">
                <a:ea typeface="Corbel"/>
                <a:cs typeface="Corbel"/>
              </a:endParaRPr>
            </a:p>
          </p:txBody>
        </p:sp>
        <p:sp>
          <p:nvSpPr>
            <p:cNvPr id="58411" name="Text Box 42"/>
            <p:cNvSpPr txBox="1">
              <a:spLocks noChangeArrowheads="1"/>
            </p:cNvSpPr>
            <p:nvPr/>
          </p:nvSpPr>
          <p:spPr bwMode="auto">
            <a:xfrm>
              <a:off x="1524000" y="3733800"/>
              <a:ext cx="1051865" cy="369332"/>
            </a:xfrm>
            <a:prstGeom prst="rect">
              <a:avLst/>
            </a:prstGeom>
            <a:noFill/>
            <a:ln w="9525">
              <a:noFill/>
              <a:miter lim="800000"/>
              <a:headEnd/>
              <a:tailEnd/>
            </a:ln>
          </p:spPr>
          <p:txBody>
            <a:bodyPr wrap="none">
              <a:prstTxWarp prst="textNoShape">
                <a:avLst/>
              </a:prstTxWarp>
              <a:spAutoFit/>
            </a:bodyPr>
            <a:lstStyle/>
            <a:p>
              <a:r>
                <a:rPr lang="en-US" sz="1800" dirty="0">
                  <a:solidFill>
                    <a:srgbClr val="000000"/>
                  </a:solidFill>
                  <a:ea typeface="Corbel"/>
                  <a:cs typeface="Corbel"/>
                </a:rPr>
                <a:t>$250-300</a:t>
              </a:r>
              <a:endParaRPr lang="en-GB" sz="1800" dirty="0">
                <a:solidFill>
                  <a:srgbClr val="000000"/>
                </a:solidFill>
                <a:ea typeface="Corbel"/>
                <a:cs typeface="Corbel"/>
              </a:endParaRPr>
            </a:p>
          </p:txBody>
        </p:sp>
        <p:sp>
          <p:nvSpPr>
            <p:cNvPr id="58412" name="Text Box 43"/>
            <p:cNvSpPr txBox="1">
              <a:spLocks noChangeArrowheads="1"/>
            </p:cNvSpPr>
            <p:nvPr/>
          </p:nvSpPr>
          <p:spPr bwMode="auto">
            <a:xfrm>
              <a:off x="1508125" y="4151313"/>
              <a:ext cx="647909" cy="369332"/>
            </a:xfrm>
            <a:prstGeom prst="rect">
              <a:avLst/>
            </a:prstGeom>
            <a:noFill/>
            <a:ln w="9525">
              <a:noFill/>
              <a:miter lim="800000"/>
              <a:headEnd/>
              <a:tailEnd/>
            </a:ln>
          </p:spPr>
          <p:txBody>
            <a:bodyPr wrap="none">
              <a:prstTxWarp prst="textNoShape">
                <a:avLst/>
              </a:prstTxWarp>
              <a:spAutoFit/>
            </a:bodyPr>
            <a:lstStyle/>
            <a:p>
              <a:r>
                <a:rPr lang="en-US" sz="1800" dirty="0">
                  <a:solidFill>
                    <a:srgbClr val="000000"/>
                  </a:solidFill>
                  <a:ea typeface="Corbel"/>
                  <a:cs typeface="Corbel"/>
                </a:rPr>
                <a:t>$200</a:t>
              </a:r>
              <a:endParaRPr lang="en-GB" sz="1800" dirty="0">
                <a:solidFill>
                  <a:srgbClr val="000000"/>
                </a:solidFill>
                <a:ea typeface="Corbel"/>
                <a:cs typeface="Corbel"/>
              </a:endParaRPr>
            </a:p>
          </p:txBody>
        </p:sp>
        <p:sp>
          <p:nvSpPr>
            <p:cNvPr id="58413" name="Text Box 44"/>
            <p:cNvSpPr txBox="1">
              <a:spLocks noChangeArrowheads="1"/>
            </p:cNvSpPr>
            <p:nvPr/>
          </p:nvSpPr>
          <p:spPr bwMode="auto">
            <a:xfrm>
              <a:off x="5142881" y="4833938"/>
              <a:ext cx="1190275" cy="461665"/>
            </a:xfrm>
            <a:prstGeom prst="rect">
              <a:avLst/>
            </a:prstGeom>
            <a:noFill/>
            <a:ln w="9525">
              <a:noFill/>
              <a:miter lim="800000"/>
              <a:headEnd/>
              <a:tailEnd/>
            </a:ln>
          </p:spPr>
          <p:txBody>
            <a:bodyPr wrap="none">
              <a:prstTxWarp prst="textNoShape">
                <a:avLst/>
              </a:prstTxWarp>
              <a:spAutoFit/>
            </a:bodyPr>
            <a:lstStyle/>
            <a:p>
              <a:pPr algn="ctr"/>
              <a:r>
                <a:rPr lang="en-US" sz="1200" dirty="0">
                  <a:solidFill>
                    <a:srgbClr val="000000"/>
                  </a:solidFill>
                  <a:ea typeface="Corbel"/>
                  <a:cs typeface="Corbel"/>
                </a:rPr>
                <a:t>Capacity for </a:t>
              </a:r>
            </a:p>
            <a:p>
              <a:pPr algn="ctr"/>
              <a:r>
                <a:rPr lang="en-US" sz="1200" dirty="0">
                  <a:solidFill>
                    <a:srgbClr val="000000"/>
                  </a:solidFill>
                  <a:ea typeface="Corbel"/>
                  <a:cs typeface="Corbel"/>
                </a:rPr>
                <a:t>10000MT beans</a:t>
              </a:r>
              <a:endParaRPr lang="en-GB" sz="1200" dirty="0">
                <a:solidFill>
                  <a:srgbClr val="000000"/>
                </a:solidFill>
                <a:ea typeface="Corbel"/>
                <a:cs typeface="Corbel"/>
              </a:endParaRPr>
            </a:p>
          </p:txBody>
        </p:sp>
        <p:sp>
          <p:nvSpPr>
            <p:cNvPr id="58414" name="Text Box 45"/>
            <p:cNvSpPr txBox="1">
              <a:spLocks noChangeArrowheads="1"/>
            </p:cNvSpPr>
            <p:nvPr/>
          </p:nvSpPr>
          <p:spPr bwMode="auto">
            <a:xfrm>
              <a:off x="3657600" y="3581400"/>
              <a:ext cx="1244151" cy="369332"/>
            </a:xfrm>
            <a:prstGeom prst="rect">
              <a:avLst/>
            </a:prstGeom>
            <a:noFill/>
            <a:ln w="9525">
              <a:noFill/>
              <a:miter lim="800000"/>
              <a:headEnd/>
              <a:tailEnd/>
            </a:ln>
          </p:spPr>
          <p:txBody>
            <a:bodyPr wrap="none">
              <a:prstTxWarp prst="textNoShape">
                <a:avLst/>
              </a:prstTxWarp>
              <a:spAutoFit/>
            </a:bodyPr>
            <a:lstStyle/>
            <a:p>
              <a:r>
                <a:rPr lang="en-US" sz="1800" dirty="0">
                  <a:solidFill>
                    <a:srgbClr val="000000"/>
                  </a:solidFill>
                  <a:ea typeface="Corbel"/>
                  <a:cs typeface="Corbel"/>
                </a:rPr>
                <a:t>$500/10MT</a:t>
              </a:r>
              <a:endParaRPr lang="en-GB" sz="1800" dirty="0">
                <a:solidFill>
                  <a:srgbClr val="000000"/>
                </a:solidFill>
                <a:ea typeface="Corbel"/>
                <a:cs typeface="Corbel"/>
              </a:endParaRPr>
            </a:p>
          </p:txBody>
        </p:sp>
        <p:sp>
          <p:nvSpPr>
            <p:cNvPr id="58415" name="Text Box 46"/>
            <p:cNvSpPr txBox="1">
              <a:spLocks noChangeArrowheads="1"/>
            </p:cNvSpPr>
            <p:nvPr/>
          </p:nvSpPr>
          <p:spPr bwMode="auto">
            <a:xfrm>
              <a:off x="1524000" y="3276600"/>
              <a:ext cx="1060657" cy="369332"/>
            </a:xfrm>
            <a:prstGeom prst="rect">
              <a:avLst/>
            </a:prstGeom>
            <a:noFill/>
            <a:ln w="9525">
              <a:noFill/>
              <a:miter lim="800000"/>
              <a:headEnd/>
              <a:tailEnd/>
            </a:ln>
          </p:spPr>
          <p:txBody>
            <a:bodyPr wrap="none">
              <a:prstTxWarp prst="textNoShape">
                <a:avLst/>
              </a:prstTxWarp>
              <a:spAutoFit/>
            </a:bodyPr>
            <a:lstStyle/>
            <a:p>
              <a:r>
                <a:rPr lang="en-US" sz="1800" dirty="0">
                  <a:solidFill>
                    <a:srgbClr val="000000"/>
                  </a:solidFill>
                  <a:ea typeface="Corbel"/>
                  <a:cs typeface="Corbel"/>
                </a:rPr>
                <a:t>$200-250</a:t>
              </a:r>
              <a:endParaRPr lang="en-GB" sz="1800" dirty="0">
                <a:solidFill>
                  <a:srgbClr val="000000"/>
                </a:solidFill>
                <a:ea typeface="Corbel"/>
                <a:cs typeface="Corbel"/>
              </a:endParaRPr>
            </a:p>
          </p:txBody>
        </p:sp>
        <p:sp>
          <p:nvSpPr>
            <p:cNvPr id="58416" name="Text Box 47"/>
            <p:cNvSpPr txBox="1">
              <a:spLocks noChangeArrowheads="1"/>
            </p:cNvSpPr>
            <p:nvPr/>
          </p:nvSpPr>
          <p:spPr bwMode="auto">
            <a:xfrm>
              <a:off x="3657600" y="2667000"/>
              <a:ext cx="1012642" cy="369332"/>
            </a:xfrm>
            <a:prstGeom prst="rect">
              <a:avLst/>
            </a:prstGeom>
            <a:noFill/>
            <a:ln w="9525">
              <a:noFill/>
              <a:miter lim="800000"/>
              <a:headEnd/>
              <a:tailEnd/>
            </a:ln>
          </p:spPr>
          <p:txBody>
            <a:bodyPr wrap="none">
              <a:prstTxWarp prst="textNoShape">
                <a:avLst/>
              </a:prstTxWarp>
              <a:spAutoFit/>
            </a:bodyPr>
            <a:lstStyle/>
            <a:p>
              <a:r>
                <a:rPr lang="en-US" sz="1800" dirty="0">
                  <a:solidFill>
                    <a:srgbClr val="000000"/>
                  </a:solidFill>
                  <a:ea typeface="Corbel"/>
                  <a:cs typeface="Corbel"/>
                </a:rPr>
                <a:t>$150/MT</a:t>
              </a:r>
              <a:endParaRPr lang="en-GB" sz="1800" dirty="0">
                <a:solidFill>
                  <a:srgbClr val="000000"/>
                </a:solidFill>
                <a:ea typeface="Corbel"/>
                <a:cs typeface="Corbel"/>
              </a:endParaRPr>
            </a:p>
          </p:txBody>
        </p:sp>
        <p:sp>
          <p:nvSpPr>
            <p:cNvPr id="58417" name="Text Box 48"/>
            <p:cNvSpPr txBox="1">
              <a:spLocks noChangeArrowheads="1"/>
            </p:cNvSpPr>
            <p:nvPr/>
          </p:nvSpPr>
          <p:spPr bwMode="auto">
            <a:xfrm>
              <a:off x="6096000" y="2895600"/>
              <a:ext cx="1010726" cy="369332"/>
            </a:xfrm>
            <a:prstGeom prst="rect">
              <a:avLst/>
            </a:prstGeom>
            <a:noFill/>
            <a:ln w="9525">
              <a:noFill/>
              <a:miter lim="800000"/>
              <a:headEnd/>
              <a:tailEnd/>
            </a:ln>
          </p:spPr>
          <p:txBody>
            <a:bodyPr wrap="none">
              <a:prstTxWarp prst="textNoShape">
                <a:avLst/>
              </a:prstTxWarp>
              <a:spAutoFit/>
            </a:bodyPr>
            <a:lstStyle/>
            <a:p>
              <a:r>
                <a:rPr lang="en-US" sz="1800" dirty="0">
                  <a:ea typeface="Corbel"/>
                  <a:cs typeface="Corbel"/>
                </a:rPr>
                <a:t>5000 MT</a:t>
              </a:r>
              <a:endParaRPr lang="en-GB" sz="1800" dirty="0">
                <a:solidFill>
                  <a:schemeClr val="accent2"/>
                </a:solidFill>
                <a:ea typeface="Corbel"/>
                <a:cs typeface="Corbel"/>
              </a:endParaRPr>
            </a:p>
          </p:txBody>
        </p:sp>
        <p:sp>
          <p:nvSpPr>
            <p:cNvPr id="58418" name="Text Box 49"/>
            <p:cNvSpPr txBox="1">
              <a:spLocks noChangeArrowheads="1"/>
            </p:cNvSpPr>
            <p:nvPr/>
          </p:nvSpPr>
          <p:spPr bwMode="auto">
            <a:xfrm>
              <a:off x="6096000" y="2362200"/>
              <a:ext cx="1010726" cy="369332"/>
            </a:xfrm>
            <a:prstGeom prst="rect">
              <a:avLst/>
            </a:prstGeom>
            <a:noFill/>
            <a:ln w="9525">
              <a:noFill/>
              <a:miter lim="800000"/>
              <a:headEnd/>
              <a:tailEnd/>
            </a:ln>
          </p:spPr>
          <p:txBody>
            <a:bodyPr wrap="none">
              <a:prstTxWarp prst="textNoShape">
                <a:avLst/>
              </a:prstTxWarp>
              <a:spAutoFit/>
            </a:bodyPr>
            <a:lstStyle/>
            <a:p>
              <a:r>
                <a:rPr lang="en-US" sz="1800" dirty="0">
                  <a:ea typeface="Corbel"/>
                  <a:cs typeface="Corbel"/>
                </a:rPr>
                <a:t>5000 MT</a:t>
              </a:r>
              <a:endParaRPr lang="en-GB" sz="1800" dirty="0">
                <a:solidFill>
                  <a:schemeClr val="accent2"/>
                </a:solidFill>
                <a:ea typeface="Corbel"/>
                <a:cs typeface="Corbel"/>
              </a:endParaRPr>
            </a:p>
          </p:txBody>
        </p:sp>
        <p:sp>
          <p:nvSpPr>
            <p:cNvPr id="58419" name="Text Box 50"/>
            <p:cNvSpPr txBox="1">
              <a:spLocks noChangeArrowheads="1"/>
            </p:cNvSpPr>
            <p:nvPr/>
          </p:nvSpPr>
          <p:spPr bwMode="auto">
            <a:xfrm>
              <a:off x="1371600" y="4416425"/>
              <a:ext cx="684803" cy="276999"/>
            </a:xfrm>
            <a:prstGeom prst="rect">
              <a:avLst/>
            </a:prstGeom>
            <a:noFill/>
            <a:ln w="9525">
              <a:noFill/>
              <a:miter lim="800000"/>
              <a:headEnd/>
              <a:tailEnd/>
            </a:ln>
          </p:spPr>
          <p:txBody>
            <a:bodyPr wrap="none">
              <a:prstTxWarp prst="textNoShape">
                <a:avLst/>
              </a:prstTxWarp>
              <a:spAutoFit/>
            </a:bodyPr>
            <a:lstStyle/>
            <a:p>
              <a:r>
                <a:rPr lang="en-US" sz="1200" dirty="0">
                  <a:solidFill>
                    <a:schemeClr val="accent2"/>
                  </a:solidFill>
                  <a:ea typeface="Corbel"/>
                  <a:cs typeface="Corbel"/>
                </a:rPr>
                <a:t>N=2000</a:t>
              </a:r>
              <a:endParaRPr lang="en-GB" sz="1200" dirty="0">
                <a:solidFill>
                  <a:schemeClr val="accent2"/>
                </a:solidFill>
                <a:ea typeface="Corbel"/>
                <a:cs typeface="Corbel"/>
              </a:endParaRPr>
            </a:p>
          </p:txBody>
        </p:sp>
        <p:sp>
          <p:nvSpPr>
            <p:cNvPr id="58420" name="Text Box 51"/>
            <p:cNvSpPr txBox="1">
              <a:spLocks noChangeArrowheads="1"/>
            </p:cNvSpPr>
            <p:nvPr/>
          </p:nvSpPr>
          <p:spPr bwMode="auto">
            <a:xfrm>
              <a:off x="1828800" y="3505200"/>
              <a:ext cx="599668" cy="276999"/>
            </a:xfrm>
            <a:prstGeom prst="rect">
              <a:avLst/>
            </a:prstGeom>
            <a:noFill/>
            <a:ln w="9525">
              <a:noFill/>
              <a:miter lim="800000"/>
              <a:headEnd/>
              <a:tailEnd/>
            </a:ln>
          </p:spPr>
          <p:txBody>
            <a:bodyPr wrap="none">
              <a:prstTxWarp prst="textNoShape">
                <a:avLst/>
              </a:prstTxWarp>
              <a:spAutoFit/>
            </a:bodyPr>
            <a:lstStyle/>
            <a:p>
              <a:r>
                <a:rPr lang="en-US" sz="1200" dirty="0">
                  <a:solidFill>
                    <a:schemeClr val="accent2"/>
                  </a:solidFill>
                  <a:ea typeface="Corbel"/>
                  <a:cs typeface="Corbel"/>
                </a:rPr>
                <a:t>N=500</a:t>
              </a:r>
              <a:endParaRPr lang="en-GB" sz="1200" dirty="0">
                <a:solidFill>
                  <a:schemeClr val="accent2"/>
                </a:solidFill>
                <a:ea typeface="Corbel"/>
                <a:cs typeface="Corbel"/>
              </a:endParaRPr>
            </a:p>
          </p:txBody>
        </p:sp>
        <p:sp>
          <p:nvSpPr>
            <p:cNvPr id="58421" name="Text Box 52"/>
            <p:cNvSpPr txBox="1">
              <a:spLocks noChangeArrowheads="1"/>
            </p:cNvSpPr>
            <p:nvPr/>
          </p:nvSpPr>
          <p:spPr bwMode="auto">
            <a:xfrm>
              <a:off x="1828800" y="3962400"/>
              <a:ext cx="671979" cy="276999"/>
            </a:xfrm>
            <a:prstGeom prst="rect">
              <a:avLst/>
            </a:prstGeom>
            <a:noFill/>
            <a:ln w="9525">
              <a:noFill/>
              <a:miter lim="800000"/>
              <a:headEnd/>
              <a:tailEnd/>
            </a:ln>
          </p:spPr>
          <p:txBody>
            <a:bodyPr wrap="none">
              <a:prstTxWarp prst="textNoShape">
                <a:avLst/>
              </a:prstTxWarp>
              <a:spAutoFit/>
            </a:bodyPr>
            <a:lstStyle/>
            <a:p>
              <a:r>
                <a:rPr lang="en-US" sz="1200" dirty="0">
                  <a:solidFill>
                    <a:schemeClr val="accent2"/>
                  </a:solidFill>
                  <a:ea typeface="Corbel"/>
                  <a:cs typeface="Corbel"/>
                </a:rPr>
                <a:t>N=1500</a:t>
              </a:r>
              <a:endParaRPr lang="en-GB" sz="1200" dirty="0">
                <a:solidFill>
                  <a:schemeClr val="accent2"/>
                </a:solidFill>
                <a:ea typeface="Corbel"/>
                <a:cs typeface="Corbel"/>
              </a:endParaRPr>
            </a:p>
          </p:txBody>
        </p:sp>
      </p:grpSp>
      <p:sp>
        <p:nvSpPr>
          <p:cNvPr id="56" name="Text Box 38"/>
          <p:cNvSpPr txBox="1">
            <a:spLocks noChangeArrowheads="1"/>
          </p:cNvSpPr>
          <p:nvPr/>
        </p:nvSpPr>
        <p:spPr bwMode="auto">
          <a:xfrm>
            <a:off x="186263" y="14286"/>
            <a:ext cx="8782579" cy="769441"/>
          </a:xfrm>
          <a:prstGeom prst="rect">
            <a:avLst/>
          </a:prstGeom>
          <a:noFill/>
          <a:ln w="9525">
            <a:noFill/>
            <a:miter lim="800000"/>
            <a:headEnd/>
            <a:tailEnd/>
          </a:ln>
        </p:spPr>
        <p:txBody>
          <a:bodyPr wrap="square">
            <a:prstTxWarp prst="textNoShape">
              <a:avLst/>
            </a:prstTxWarp>
            <a:spAutoFit/>
          </a:bodyPr>
          <a:lstStyle/>
          <a:p>
            <a:pPr>
              <a:spcBef>
                <a:spcPct val="50000"/>
              </a:spcBef>
            </a:pPr>
            <a:r>
              <a:rPr lang="en-GB" sz="4400" b="1" dirty="0" smtClean="0">
                <a:solidFill>
                  <a:srgbClr val="FFC800"/>
                </a:solidFill>
              </a:rPr>
              <a:t>Beans in </a:t>
            </a:r>
            <a:r>
              <a:rPr lang="en-GB" sz="4400" b="1" dirty="0" err="1">
                <a:solidFill>
                  <a:srgbClr val="FFC800"/>
                </a:solidFill>
              </a:rPr>
              <a:t>Mahimani</a:t>
            </a:r>
            <a:r>
              <a:rPr lang="en-GB" sz="4400" b="1" dirty="0">
                <a:solidFill>
                  <a:srgbClr val="FFC800"/>
                </a:solidFill>
              </a:rPr>
              <a:t>:</a:t>
            </a:r>
            <a:r>
              <a:rPr lang="en-GB" sz="4400" b="1" dirty="0" smtClean="0">
                <a:solidFill>
                  <a:srgbClr val="FFC800"/>
                </a:solidFill>
              </a:rPr>
              <a:t> baseline</a:t>
            </a:r>
            <a:endParaRPr lang="en-GB" sz="4400" b="1" dirty="0">
              <a:solidFill>
                <a:srgbClr val="FFC800"/>
              </a:solidFill>
            </a:endParaRPr>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53"/>
          <p:cNvGrpSpPr/>
          <p:nvPr/>
        </p:nvGrpSpPr>
        <p:grpSpPr>
          <a:xfrm>
            <a:off x="127004" y="876300"/>
            <a:ext cx="8892638" cy="5645758"/>
            <a:chOff x="25404" y="1253048"/>
            <a:chExt cx="8542862" cy="5384823"/>
          </a:xfrm>
        </p:grpSpPr>
        <p:sp>
          <p:nvSpPr>
            <p:cNvPr id="64517" name="Line 3"/>
            <p:cNvSpPr>
              <a:spLocks noChangeShapeType="1"/>
            </p:cNvSpPr>
            <p:nvPr/>
          </p:nvSpPr>
          <p:spPr bwMode="auto">
            <a:xfrm>
              <a:off x="414866" y="2142062"/>
              <a:ext cx="8001000" cy="0"/>
            </a:xfrm>
            <a:prstGeom prst="line">
              <a:avLst/>
            </a:prstGeom>
            <a:noFill/>
            <a:ln w="9525">
              <a:solidFill>
                <a:schemeClr val="tx1"/>
              </a:solidFill>
              <a:prstDash val="dashDot"/>
              <a:round/>
              <a:headEnd/>
              <a:tailEnd/>
            </a:ln>
          </p:spPr>
          <p:txBody>
            <a:bodyPr>
              <a:prstTxWarp prst="textNoShape">
                <a:avLst/>
              </a:prstTxWarp>
            </a:bodyPr>
            <a:lstStyle/>
            <a:p>
              <a:endParaRPr lang="en-GB"/>
            </a:p>
          </p:txBody>
        </p:sp>
        <p:sp>
          <p:nvSpPr>
            <p:cNvPr id="64518" name="Line 4"/>
            <p:cNvSpPr>
              <a:spLocks noChangeShapeType="1"/>
            </p:cNvSpPr>
            <p:nvPr/>
          </p:nvSpPr>
          <p:spPr bwMode="auto">
            <a:xfrm>
              <a:off x="414866" y="5427133"/>
              <a:ext cx="8001000" cy="0"/>
            </a:xfrm>
            <a:prstGeom prst="line">
              <a:avLst/>
            </a:prstGeom>
            <a:noFill/>
            <a:ln w="9525">
              <a:solidFill>
                <a:schemeClr val="tx1"/>
              </a:solidFill>
              <a:prstDash val="dashDot"/>
              <a:round/>
              <a:headEnd/>
              <a:tailEnd/>
            </a:ln>
          </p:spPr>
          <p:txBody>
            <a:bodyPr>
              <a:prstTxWarp prst="textNoShape">
                <a:avLst/>
              </a:prstTxWarp>
            </a:bodyPr>
            <a:lstStyle/>
            <a:p>
              <a:endParaRPr lang="en-GB"/>
            </a:p>
          </p:txBody>
        </p:sp>
        <p:sp>
          <p:nvSpPr>
            <p:cNvPr id="64519" name="Text Box 5"/>
            <p:cNvSpPr txBox="1">
              <a:spLocks noChangeArrowheads="1"/>
            </p:cNvSpPr>
            <p:nvPr/>
          </p:nvSpPr>
          <p:spPr bwMode="auto">
            <a:xfrm>
              <a:off x="25404" y="1253048"/>
              <a:ext cx="1456262" cy="880656"/>
            </a:xfrm>
            <a:prstGeom prst="rect">
              <a:avLst/>
            </a:prstGeom>
            <a:noFill/>
            <a:ln w="9525">
              <a:noFill/>
              <a:miter lim="800000"/>
              <a:headEnd/>
              <a:tailEnd/>
            </a:ln>
          </p:spPr>
          <p:txBody>
            <a:bodyPr wrap="square">
              <a:prstTxWarp prst="textNoShape">
                <a:avLst/>
              </a:prstTxWarp>
              <a:spAutoFit/>
            </a:bodyPr>
            <a:lstStyle/>
            <a:p>
              <a:pPr>
                <a:spcBef>
                  <a:spcPct val="50000"/>
                </a:spcBef>
              </a:pPr>
              <a:r>
                <a:rPr lang="en-GB" sz="1200" b="1" dirty="0"/>
                <a:t>Market Environment:</a:t>
              </a:r>
            </a:p>
            <a:p>
              <a:pPr>
                <a:spcBef>
                  <a:spcPct val="50000"/>
                </a:spcBef>
              </a:pPr>
              <a:r>
                <a:rPr lang="en-GB" sz="1200" b="1" dirty="0"/>
                <a:t>Institutions, Rules, Norms, Trends</a:t>
              </a:r>
            </a:p>
          </p:txBody>
        </p:sp>
        <p:sp>
          <p:nvSpPr>
            <p:cNvPr id="64520" name="Text Box 6"/>
            <p:cNvSpPr txBox="1">
              <a:spLocks noChangeArrowheads="1"/>
            </p:cNvSpPr>
            <p:nvPr/>
          </p:nvSpPr>
          <p:spPr bwMode="auto">
            <a:xfrm>
              <a:off x="186266" y="4140198"/>
              <a:ext cx="1219200" cy="1100819"/>
            </a:xfrm>
            <a:prstGeom prst="rect">
              <a:avLst/>
            </a:prstGeom>
            <a:noFill/>
            <a:ln w="9525">
              <a:noFill/>
              <a:miter lim="800000"/>
              <a:headEnd/>
              <a:tailEnd/>
            </a:ln>
          </p:spPr>
          <p:txBody>
            <a:bodyPr wrap="square">
              <a:prstTxWarp prst="textNoShape">
                <a:avLst/>
              </a:prstTxWarp>
              <a:spAutoFit/>
            </a:bodyPr>
            <a:lstStyle/>
            <a:p>
              <a:pPr>
                <a:spcBef>
                  <a:spcPct val="50000"/>
                </a:spcBef>
              </a:pPr>
              <a:r>
                <a:rPr lang="en-GB" sz="1200" b="1" dirty="0"/>
                <a:t>The Market Chain:</a:t>
              </a:r>
            </a:p>
            <a:p>
              <a:pPr>
                <a:spcBef>
                  <a:spcPct val="50000"/>
                </a:spcBef>
              </a:pPr>
              <a:r>
                <a:rPr lang="en-GB" sz="1200" b="1" dirty="0"/>
                <a:t>Market Actors &amp;their Linkages</a:t>
              </a:r>
              <a:endParaRPr lang="en-GB" sz="1800" dirty="0"/>
            </a:p>
            <a:p>
              <a:pPr>
                <a:spcBef>
                  <a:spcPct val="50000"/>
                </a:spcBef>
              </a:pPr>
              <a:endParaRPr lang="en-GB" sz="1000" dirty="0">
                <a:ea typeface="Corbel"/>
                <a:cs typeface="Corbel"/>
              </a:endParaRPr>
            </a:p>
          </p:txBody>
        </p:sp>
        <p:sp>
          <p:nvSpPr>
            <p:cNvPr id="64521" name="Text Box 7"/>
            <p:cNvSpPr txBox="1">
              <a:spLocks noChangeArrowheads="1"/>
            </p:cNvSpPr>
            <p:nvPr/>
          </p:nvSpPr>
          <p:spPr bwMode="auto">
            <a:xfrm>
              <a:off x="33866" y="5664198"/>
              <a:ext cx="1295400" cy="616459"/>
            </a:xfrm>
            <a:prstGeom prst="rect">
              <a:avLst/>
            </a:prstGeom>
            <a:noFill/>
            <a:ln w="9525">
              <a:noFill/>
              <a:miter lim="800000"/>
              <a:headEnd/>
              <a:tailEnd/>
            </a:ln>
          </p:spPr>
          <p:txBody>
            <a:bodyPr wrap="square">
              <a:prstTxWarp prst="textNoShape">
                <a:avLst/>
              </a:prstTxWarp>
              <a:spAutoFit/>
            </a:bodyPr>
            <a:lstStyle/>
            <a:p>
              <a:pPr eaLnBrk="0" hangingPunct="0"/>
              <a:r>
                <a:rPr lang="en-GB" sz="1200" b="1"/>
                <a:t>Key Infrastructure &amp; Market Support Services</a:t>
              </a:r>
            </a:p>
          </p:txBody>
        </p:sp>
        <p:sp>
          <p:nvSpPr>
            <p:cNvPr id="64522" name="Rectangle 8"/>
            <p:cNvSpPr>
              <a:spLocks noChangeArrowheads="1"/>
            </p:cNvSpPr>
            <p:nvPr/>
          </p:nvSpPr>
          <p:spPr bwMode="auto">
            <a:xfrm>
              <a:off x="3843866" y="5664198"/>
              <a:ext cx="1219200" cy="3810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1200" dirty="0">
                  <a:ea typeface="Corbel"/>
                  <a:cs typeface="Corbel"/>
                </a:rPr>
                <a:t>Warehousing</a:t>
              </a:r>
              <a:endParaRPr lang="en-GB" sz="1200" dirty="0">
                <a:ea typeface="Corbel"/>
                <a:cs typeface="Corbel"/>
              </a:endParaRPr>
            </a:p>
          </p:txBody>
        </p:sp>
        <p:sp>
          <p:nvSpPr>
            <p:cNvPr id="64523" name="Rectangle 9"/>
            <p:cNvSpPr>
              <a:spLocks noChangeArrowheads="1"/>
            </p:cNvSpPr>
            <p:nvPr/>
          </p:nvSpPr>
          <p:spPr bwMode="auto">
            <a:xfrm>
              <a:off x="2700866" y="5816598"/>
              <a:ext cx="990600" cy="4572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1200" dirty="0">
                  <a:ea typeface="Corbel"/>
                  <a:cs typeface="Corbel"/>
                </a:rPr>
                <a:t>Transport</a:t>
              </a:r>
              <a:endParaRPr lang="en-GB" sz="1200" dirty="0">
                <a:ea typeface="Corbel"/>
                <a:cs typeface="Corbel"/>
              </a:endParaRPr>
            </a:p>
          </p:txBody>
        </p:sp>
        <p:sp>
          <p:nvSpPr>
            <p:cNvPr id="64524" name="Rectangle 10"/>
            <p:cNvSpPr>
              <a:spLocks noChangeArrowheads="1"/>
            </p:cNvSpPr>
            <p:nvPr/>
          </p:nvSpPr>
          <p:spPr bwMode="auto">
            <a:xfrm>
              <a:off x="5571062" y="5681137"/>
              <a:ext cx="1066800" cy="4572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1200" dirty="0">
                  <a:ea typeface="Corbel"/>
                  <a:cs typeface="Corbel"/>
                </a:rPr>
                <a:t>Credit</a:t>
              </a:r>
              <a:endParaRPr lang="en-GB" sz="1200" dirty="0">
                <a:ea typeface="Corbel"/>
                <a:cs typeface="Corbel"/>
              </a:endParaRPr>
            </a:p>
          </p:txBody>
        </p:sp>
        <p:sp>
          <p:nvSpPr>
            <p:cNvPr id="64525" name="Rectangle 11"/>
            <p:cNvSpPr>
              <a:spLocks noChangeArrowheads="1"/>
            </p:cNvSpPr>
            <p:nvPr/>
          </p:nvSpPr>
          <p:spPr bwMode="auto">
            <a:xfrm>
              <a:off x="1405466" y="5740407"/>
              <a:ext cx="1143000" cy="5334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1200" dirty="0">
                  <a:ea typeface="Corbel"/>
                  <a:cs typeface="Corbel"/>
                </a:rPr>
                <a:t>Quality Testing</a:t>
              </a:r>
              <a:endParaRPr lang="en-GB" sz="1200" dirty="0">
                <a:ea typeface="Corbel"/>
                <a:cs typeface="Corbel"/>
              </a:endParaRPr>
            </a:p>
          </p:txBody>
        </p:sp>
        <p:sp>
          <p:nvSpPr>
            <p:cNvPr id="64526" name="Oval 12"/>
            <p:cNvSpPr>
              <a:spLocks noChangeArrowheads="1"/>
            </p:cNvSpPr>
            <p:nvPr/>
          </p:nvSpPr>
          <p:spPr bwMode="auto">
            <a:xfrm>
              <a:off x="1481666" y="1574796"/>
              <a:ext cx="1524000" cy="457200"/>
            </a:xfrm>
            <a:prstGeom prst="ellipse">
              <a:avLst/>
            </a:prstGeom>
            <a:solidFill>
              <a:schemeClr val="folHlink"/>
            </a:solidFill>
            <a:ln w="9525">
              <a:solidFill>
                <a:schemeClr val="tx1"/>
              </a:solidFill>
              <a:round/>
              <a:headEnd/>
              <a:tailEnd/>
            </a:ln>
          </p:spPr>
          <p:txBody>
            <a:bodyPr wrap="none" anchor="ctr">
              <a:prstTxWarp prst="textNoShape">
                <a:avLst/>
              </a:prstTxWarp>
            </a:bodyPr>
            <a:lstStyle/>
            <a:p>
              <a:pPr algn="ctr"/>
              <a:r>
                <a:rPr lang="en-US" sz="1200" dirty="0">
                  <a:ea typeface="Corbel"/>
                  <a:cs typeface="Corbel"/>
                </a:rPr>
                <a:t>Foreign Exchange</a:t>
              </a:r>
              <a:endParaRPr lang="en-GB" sz="1200" dirty="0">
                <a:ea typeface="Corbel"/>
                <a:cs typeface="Corbel"/>
              </a:endParaRPr>
            </a:p>
          </p:txBody>
        </p:sp>
        <p:sp>
          <p:nvSpPr>
            <p:cNvPr id="64527" name="Oval 13"/>
            <p:cNvSpPr>
              <a:spLocks noChangeArrowheads="1"/>
            </p:cNvSpPr>
            <p:nvPr/>
          </p:nvSpPr>
          <p:spPr bwMode="auto">
            <a:xfrm>
              <a:off x="3234266" y="1346196"/>
              <a:ext cx="1524000" cy="457200"/>
            </a:xfrm>
            <a:prstGeom prst="ellipse">
              <a:avLst/>
            </a:prstGeom>
            <a:solidFill>
              <a:schemeClr val="folHlink"/>
            </a:solidFill>
            <a:ln w="9525">
              <a:solidFill>
                <a:schemeClr val="tx1"/>
              </a:solidFill>
              <a:round/>
              <a:headEnd/>
              <a:tailEnd/>
            </a:ln>
          </p:spPr>
          <p:txBody>
            <a:bodyPr wrap="none" anchor="ctr">
              <a:prstTxWarp prst="textNoShape">
                <a:avLst/>
              </a:prstTxWarp>
            </a:bodyPr>
            <a:lstStyle/>
            <a:p>
              <a:pPr algn="ctr"/>
              <a:r>
                <a:rPr lang="en-US" sz="1200" dirty="0">
                  <a:ea typeface="Corbel"/>
                  <a:cs typeface="Corbel"/>
                </a:rPr>
                <a:t>Government Taxes</a:t>
              </a:r>
              <a:endParaRPr lang="en-GB" sz="1200" dirty="0">
                <a:ea typeface="Corbel"/>
                <a:cs typeface="Corbel"/>
              </a:endParaRPr>
            </a:p>
          </p:txBody>
        </p:sp>
        <p:sp>
          <p:nvSpPr>
            <p:cNvPr id="64528" name="Oval 14"/>
            <p:cNvSpPr>
              <a:spLocks noChangeArrowheads="1"/>
            </p:cNvSpPr>
            <p:nvPr/>
          </p:nvSpPr>
          <p:spPr bwMode="auto">
            <a:xfrm>
              <a:off x="5029209" y="1574796"/>
              <a:ext cx="1524000" cy="457200"/>
            </a:xfrm>
            <a:prstGeom prst="ellipse">
              <a:avLst/>
            </a:prstGeom>
            <a:solidFill>
              <a:schemeClr val="folHlink"/>
            </a:solidFill>
            <a:ln w="9525">
              <a:solidFill>
                <a:schemeClr val="tx1"/>
              </a:solidFill>
              <a:round/>
              <a:headEnd/>
              <a:tailEnd/>
            </a:ln>
          </p:spPr>
          <p:txBody>
            <a:bodyPr wrap="none" anchor="ctr">
              <a:prstTxWarp prst="textNoShape">
                <a:avLst/>
              </a:prstTxWarp>
            </a:bodyPr>
            <a:lstStyle/>
            <a:p>
              <a:pPr algn="ctr"/>
              <a:r>
                <a:rPr lang="en-US" sz="1200" dirty="0">
                  <a:ea typeface="Corbel"/>
                  <a:cs typeface="Corbel"/>
                </a:rPr>
                <a:t>Bribes</a:t>
              </a:r>
              <a:endParaRPr lang="en-GB" sz="1200" dirty="0">
                <a:ea typeface="Corbel"/>
                <a:cs typeface="Corbel"/>
              </a:endParaRPr>
            </a:p>
          </p:txBody>
        </p:sp>
        <p:sp>
          <p:nvSpPr>
            <p:cNvPr id="64529" name="Oval 15"/>
            <p:cNvSpPr>
              <a:spLocks noChangeArrowheads="1"/>
            </p:cNvSpPr>
            <p:nvPr/>
          </p:nvSpPr>
          <p:spPr bwMode="auto">
            <a:xfrm>
              <a:off x="6705606" y="1346196"/>
              <a:ext cx="1524000" cy="457200"/>
            </a:xfrm>
            <a:prstGeom prst="ellipse">
              <a:avLst/>
            </a:prstGeom>
            <a:solidFill>
              <a:schemeClr val="folHlink"/>
            </a:solidFill>
            <a:ln w="9525">
              <a:solidFill>
                <a:schemeClr val="tx1"/>
              </a:solidFill>
              <a:round/>
              <a:headEnd/>
              <a:tailEnd/>
            </a:ln>
          </p:spPr>
          <p:txBody>
            <a:bodyPr wrap="none" anchor="ctr">
              <a:prstTxWarp prst="textNoShape">
                <a:avLst/>
              </a:prstTxWarp>
            </a:bodyPr>
            <a:lstStyle/>
            <a:p>
              <a:pPr algn="ctr"/>
              <a:r>
                <a:rPr lang="en-US" sz="1200" dirty="0">
                  <a:ea typeface="Corbel"/>
                  <a:cs typeface="Corbel"/>
                </a:rPr>
                <a:t>Gender Roles</a:t>
              </a:r>
              <a:endParaRPr lang="en-GB" sz="1200" dirty="0">
                <a:ea typeface="Corbel"/>
                <a:cs typeface="Corbel"/>
              </a:endParaRPr>
            </a:p>
          </p:txBody>
        </p:sp>
        <p:sp>
          <p:nvSpPr>
            <p:cNvPr id="64530" name="Rectangle 17"/>
            <p:cNvSpPr>
              <a:spLocks noChangeArrowheads="1"/>
            </p:cNvSpPr>
            <p:nvPr/>
          </p:nvSpPr>
          <p:spPr bwMode="auto">
            <a:xfrm>
              <a:off x="491066" y="3454398"/>
              <a:ext cx="1066800" cy="609600"/>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pPr algn="ctr"/>
              <a:r>
                <a:rPr lang="en-US" sz="1200" dirty="0">
                  <a:ea typeface="Corbel"/>
                  <a:cs typeface="Corbel"/>
                </a:rPr>
                <a:t>Farmers</a:t>
              </a:r>
              <a:endParaRPr lang="en-GB" sz="1200" dirty="0">
                <a:ea typeface="Corbel"/>
                <a:cs typeface="Corbel"/>
              </a:endParaRPr>
            </a:p>
          </p:txBody>
        </p:sp>
        <p:sp>
          <p:nvSpPr>
            <p:cNvPr id="64531" name="Rectangle 18"/>
            <p:cNvSpPr>
              <a:spLocks noChangeArrowheads="1"/>
            </p:cNvSpPr>
            <p:nvPr/>
          </p:nvSpPr>
          <p:spPr bwMode="auto">
            <a:xfrm>
              <a:off x="2624666" y="3835398"/>
              <a:ext cx="1066800" cy="609600"/>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pPr algn="ctr"/>
              <a:r>
                <a:rPr lang="en-US" sz="1200" dirty="0">
                  <a:ea typeface="Corbel"/>
                  <a:cs typeface="Corbel"/>
                </a:rPr>
                <a:t>Wholesaler </a:t>
              </a:r>
            </a:p>
            <a:p>
              <a:pPr algn="ctr"/>
              <a:r>
                <a:rPr lang="en-US" sz="1200" dirty="0">
                  <a:ea typeface="Corbel"/>
                  <a:cs typeface="Corbel"/>
                </a:rPr>
                <a:t>Agent</a:t>
              </a:r>
              <a:endParaRPr lang="en-GB" sz="1200" dirty="0">
                <a:ea typeface="Corbel"/>
                <a:cs typeface="Corbel"/>
              </a:endParaRPr>
            </a:p>
          </p:txBody>
        </p:sp>
        <p:sp>
          <p:nvSpPr>
            <p:cNvPr id="64532" name="Rectangle 19"/>
            <p:cNvSpPr>
              <a:spLocks noChangeArrowheads="1"/>
            </p:cNvSpPr>
            <p:nvPr/>
          </p:nvSpPr>
          <p:spPr bwMode="auto">
            <a:xfrm>
              <a:off x="2624666" y="4682066"/>
              <a:ext cx="1066800" cy="609600"/>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pPr algn="ctr"/>
              <a:r>
                <a:rPr lang="en-US" sz="1200" dirty="0">
                  <a:ea typeface="Corbel"/>
                  <a:cs typeface="Corbel"/>
                </a:rPr>
                <a:t>Government</a:t>
              </a:r>
            </a:p>
            <a:p>
              <a:pPr algn="ctr"/>
              <a:r>
                <a:rPr lang="en-US" sz="1200" dirty="0">
                  <a:ea typeface="Corbel"/>
                  <a:cs typeface="Corbel"/>
                </a:rPr>
                <a:t>Agent</a:t>
              </a:r>
              <a:endParaRPr lang="en-GB" sz="1200" dirty="0">
                <a:ea typeface="Corbel"/>
                <a:cs typeface="Corbel"/>
              </a:endParaRPr>
            </a:p>
          </p:txBody>
        </p:sp>
        <p:sp>
          <p:nvSpPr>
            <p:cNvPr id="64533" name="Rectangle 20"/>
            <p:cNvSpPr>
              <a:spLocks noChangeArrowheads="1"/>
            </p:cNvSpPr>
            <p:nvPr/>
          </p:nvSpPr>
          <p:spPr bwMode="auto">
            <a:xfrm>
              <a:off x="4986866" y="2387598"/>
              <a:ext cx="1066800" cy="990600"/>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pPr algn="ctr"/>
              <a:r>
                <a:rPr lang="en-US" sz="1200" dirty="0">
                  <a:ea typeface="Corbel"/>
                  <a:cs typeface="Corbel"/>
                </a:rPr>
                <a:t>Private </a:t>
              </a:r>
            </a:p>
            <a:p>
              <a:pPr algn="ctr"/>
              <a:r>
                <a:rPr lang="en-US" sz="1200" dirty="0">
                  <a:ea typeface="Corbel"/>
                  <a:cs typeface="Corbel"/>
                </a:rPr>
                <a:t>Wholesaler/ </a:t>
              </a:r>
            </a:p>
            <a:p>
              <a:pPr algn="ctr"/>
              <a:r>
                <a:rPr lang="en-US" sz="1200" dirty="0">
                  <a:ea typeface="Corbel"/>
                  <a:cs typeface="Corbel"/>
                </a:rPr>
                <a:t>Exporter</a:t>
              </a:r>
              <a:endParaRPr lang="en-GB" sz="1200" dirty="0">
                <a:ea typeface="Corbel"/>
                <a:cs typeface="Corbel"/>
              </a:endParaRPr>
            </a:p>
          </p:txBody>
        </p:sp>
        <p:sp>
          <p:nvSpPr>
            <p:cNvPr id="64534" name="Rectangle 21"/>
            <p:cNvSpPr>
              <a:spLocks noChangeArrowheads="1"/>
            </p:cNvSpPr>
            <p:nvPr/>
          </p:nvSpPr>
          <p:spPr bwMode="auto">
            <a:xfrm>
              <a:off x="5063066" y="3759198"/>
              <a:ext cx="1066800" cy="1219200"/>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pPr algn="ctr"/>
              <a:r>
                <a:rPr lang="en-US" sz="1200" dirty="0">
                  <a:ea typeface="Corbel"/>
                  <a:cs typeface="Corbel"/>
                </a:rPr>
                <a:t>Government </a:t>
              </a:r>
            </a:p>
            <a:p>
              <a:pPr algn="ctr"/>
              <a:r>
                <a:rPr lang="en-US" sz="1200" dirty="0">
                  <a:ea typeface="Corbel"/>
                  <a:cs typeface="Corbel"/>
                </a:rPr>
                <a:t>Exporter</a:t>
              </a:r>
              <a:endParaRPr lang="en-GB" sz="1200" dirty="0">
                <a:ea typeface="Corbel"/>
                <a:cs typeface="Corbel"/>
              </a:endParaRPr>
            </a:p>
          </p:txBody>
        </p:sp>
        <p:sp>
          <p:nvSpPr>
            <p:cNvPr id="64535" name="Rectangle 22"/>
            <p:cNvSpPr>
              <a:spLocks noChangeArrowheads="1"/>
            </p:cNvSpPr>
            <p:nvPr/>
          </p:nvSpPr>
          <p:spPr bwMode="auto">
            <a:xfrm>
              <a:off x="7425266" y="2235198"/>
              <a:ext cx="1066800" cy="1066800"/>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pPr algn="ctr"/>
              <a:r>
                <a:rPr lang="en-US" sz="1200" dirty="0">
                  <a:ea typeface="Corbel"/>
                  <a:cs typeface="Corbel"/>
                </a:rPr>
                <a:t>Regional</a:t>
              </a:r>
            </a:p>
            <a:p>
              <a:pPr algn="ctr"/>
              <a:r>
                <a:rPr lang="en-US" sz="1200" dirty="0">
                  <a:ea typeface="Corbel"/>
                  <a:cs typeface="Corbel"/>
                </a:rPr>
                <a:t>Market</a:t>
              </a:r>
            </a:p>
            <a:p>
              <a:pPr algn="ctr"/>
              <a:r>
                <a:rPr lang="en-US" sz="1000" dirty="0">
                  <a:ea typeface="Corbel"/>
                  <a:cs typeface="Corbel"/>
                </a:rPr>
                <a:t>(consumption)</a:t>
              </a:r>
              <a:endParaRPr lang="en-GB" sz="1000" dirty="0">
                <a:ea typeface="Corbel"/>
                <a:cs typeface="Corbel"/>
              </a:endParaRPr>
            </a:p>
          </p:txBody>
        </p:sp>
        <p:sp>
          <p:nvSpPr>
            <p:cNvPr id="64536" name="Line 23"/>
            <p:cNvSpPr>
              <a:spLocks noChangeShapeType="1"/>
            </p:cNvSpPr>
            <p:nvPr/>
          </p:nvSpPr>
          <p:spPr bwMode="auto">
            <a:xfrm flipV="1">
              <a:off x="1557866" y="2692398"/>
              <a:ext cx="1066800" cy="914400"/>
            </a:xfrm>
            <a:prstGeom prst="line">
              <a:avLst/>
            </a:prstGeom>
            <a:noFill/>
            <a:ln w="9525">
              <a:solidFill>
                <a:schemeClr val="tx1"/>
              </a:solidFill>
              <a:round/>
              <a:headEnd/>
              <a:tailEnd type="triangle" w="med" len="med"/>
            </a:ln>
          </p:spPr>
          <p:txBody>
            <a:bodyPr>
              <a:prstTxWarp prst="textNoShape">
                <a:avLst/>
              </a:prstTxWarp>
            </a:bodyPr>
            <a:lstStyle/>
            <a:p>
              <a:endParaRPr lang="en-GB"/>
            </a:p>
          </p:txBody>
        </p:sp>
        <p:sp>
          <p:nvSpPr>
            <p:cNvPr id="64537" name="Line 24"/>
            <p:cNvSpPr>
              <a:spLocks noChangeShapeType="1"/>
            </p:cNvSpPr>
            <p:nvPr/>
          </p:nvSpPr>
          <p:spPr bwMode="auto">
            <a:xfrm>
              <a:off x="1557866" y="4063998"/>
              <a:ext cx="1066800" cy="990600"/>
            </a:xfrm>
            <a:prstGeom prst="line">
              <a:avLst/>
            </a:prstGeom>
            <a:noFill/>
            <a:ln w="9525">
              <a:solidFill>
                <a:schemeClr val="tx1"/>
              </a:solidFill>
              <a:round/>
              <a:headEnd/>
              <a:tailEnd type="triangle" w="lg" len="med"/>
            </a:ln>
          </p:spPr>
          <p:txBody>
            <a:bodyPr>
              <a:prstTxWarp prst="textNoShape">
                <a:avLst/>
              </a:prstTxWarp>
            </a:bodyPr>
            <a:lstStyle/>
            <a:p>
              <a:endParaRPr lang="en-GB"/>
            </a:p>
          </p:txBody>
        </p:sp>
        <p:sp>
          <p:nvSpPr>
            <p:cNvPr id="64538" name="Rectangle 25"/>
            <p:cNvSpPr>
              <a:spLocks noChangeArrowheads="1"/>
            </p:cNvSpPr>
            <p:nvPr/>
          </p:nvSpPr>
          <p:spPr bwMode="auto">
            <a:xfrm>
              <a:off x="2624666" y="2997198"/>
              <a:ext cx="1066800" cy="609600"/>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pPr algn="ctr"/>
              <a:r>
                <a:rPr lang="en-US" sz="1200" dirty="0">
                  <a:ea typeface="Corbel"/>
                  <a:cs typeface="Corbel"/>
                </a:rPr>
                <a:t>Independent </a:t>
              </a:r>
            </a:p>
            <a:p>
              <a:pPr algn="ctr"/>
              <a:r>
                <a:rPr lang="en-US" sz="1200" dirty="0">
                  <a:ea typeface="Corbel"/>
                  <a:cs typeface="Corbel"/>
                </a:rPr>
                <a:t>Agent</a:t>
              </a:r>
              <a:endParaRPr lang="en-GB" sz="1200" dirty="0">
                <a:ea typeface="Corbel"/>
                <a:cs typeface="Corbel"/>
              </a:endParaRPr>
            </a:p>
          </p:txBody>
        </p:sp>
        <p:sp>
          <p:nvSpPr>
            <p:cNvPr id="64539" name="Line 26"/>
            <p:cNvSpPr>
              <a:spLocks noChangeShapeType="1"/>
            </p:cNvSpPr>
            <p:nvPr/>
          </p:nvSpPr>
          <p:spPr bwMode="auto">
            <a:xfrm flipV="1">
              <a:off x="1557866" y="3378198"/>
              <a:ext cx="1066800" cy="381000"/>
            </a:xfrm>
            <a:prstGeom prst="line">
              <a:avLst/>
            </a:prstGeom>
            <a:noFill/>
            <a:ln w="9525">
              <a:solidFill>
                <a:schemeClr val="tx1"/>
              </a:solidFill>
              <a:round/>
              <a:headEnd/>
              <a:tailEnd type="triangle" w="med" len="med"/>
            </a:ln>
          </p:spPr>
          <p:txBody>
            <a:bodyPr>
              <a:prstTxWarp prst="textNoShape">
                <a:avLst/>
              </a:prstTxWarp>
            </a:bodyPr>
            <a:lstStyle/>
            <a:p>
              <a:endParaRPr lang="en-GB"/>
            </a:p>
          </p:txBody>
        </p:sp>
        <p:sp>
          <p:nvSpPr>
            <p:cNvPr id="64540" name="Line 27"/>
            <p:cNvSpPr>
              <a:spLocks noChangeShapeType="1"/>
            </p:cNvSpPr>
            <p:nvPr/>
          </p:nvSpPr>
          <p:spPr bwMode="auto">
            <a:xfrm flipV="1">
              <a:off x="3691466" y="3073398"/>
              <a:ext cx="1295400" cy="0"/>
            </a:xfrm>
            <a:prstGeom prst="line">
              <a:avLst/>
            </a:prstGeom>
            <a:noFill/>
            <a:ln w="9525">
              <a:solidFill>
                <a:schemeClr val="tx1"/>
              </a:solidFill>
              <a:round/>
              <a:headEnd/>
              <a:tailEnd type="triangle" w="med" len="med"/>
            </a:ln>
          </p:spPr>
          <p:txBody>
            <a:bodyPr>
              <a:prstTxWarp prst="textNoShape">
                <a:avLst/>
              </a:prstTxWarp>
            </a:bodyPr>
            <a:lstStyle/>
            <a:p>
              <a:endParaRPr lang="en-GB"/>
            </a:p>
          </p:txBody>
        </p:sp>
        <p:sp>
          <p:nvSpPr>
            <p:cNvPr id="64541" name="Line 28"/>
            <p:cNvSpPr>
              <a:spLocks noChangeShapeType="1"/>
            </p:cNvSpPr>
            <p:nvPr/>
          </p:nvSpPr>
          <p:spPr bwMode="auto">
            <a:xfrm flipV="1">
              <a:off x="3691466" y="3225798"/>
              <a:ext cx="1295400" cy="914400"/>
            </a:xfrm>
            <a:prstGeom prst="line">
              <a:avLst/>
            </a:prstGeom>
            <a:noFill/>
            <a:ln w="9525">
              <a:solidFill>
                <a:schemeClr val="tx1"/>
              </a:solidFill>
              <a:round/>
              <a:headEnd/>
              <a:tailEnd type="triangle" w="med" len="med"/>
            </a:ln>
          </p:spPr>
          <p:txBody>
            <a:bodyPr>
              <a:prstTxWarp prst="textNoShape">
                <a:avLst/>
              </a:prstTxWarp>
            </a:bodyPr>
            <a:lstStyle/>
            <a:p>
              <a:endParaRPr lang="en-GB"/>
            </a:p>
          </p:txBody>
        </p:sp>
        <p:sp>
          <p:nvSpPr>
            <p:cNvPr id="64542" name="Line 29"/>
            <p:cNvSpPr>
              <a:spLocks noChangeShapeType="1"/>
            </p:cNvSpPr>
            <p:nvPr/>
          </p:nvSpPr>
          <p:spPr bwMode="auto">
            <a:xfrm flipV="1">
              <a:off x="3691466" y="4673598"/>
              <a:ext cx="1371600" cy="381000"/>
            </a:xfrm>
            <a:prstGeom prst="line">
              <a:avLst/>
            </a:prstGeom>
            <a:noFill/>
            <a:ln w="9525">
              <a:solidFill>
                <a:schemeClr val="tx1"/>
              </a:solidFill>
              <a:round/>
              <a:headEnd/>
              <a:tailEnd type="triangle" w="lg" len="med"/>
            </a:ln>
          </p:spPr>
          <p:txBody>
            <a:bodyPr>
              <a:prstTxWarp prst="textNoShape">
                <a:avLst/>
              </a:prstTxWarp>
            </a:bodyPr>
            <a:lstStyle/>
            <a:p>
              <a:endParaRPr lang="en-GB"/>
            </a:p>
          </p:txBody>
        </p:sp>
        <p:sp>
          <p:nvSpPr>
            <p:cNvPr id="64543" name="Line 30"/>
            <p:cNvSpPr>
              <a:spLocks noChangeShapeType="1"/>
            </p:cNvSpPr>
            <p:nvPr/>
          </p:nvSpPr>
          <p:spPr bwMode="auto">
            <a:xfrm flipV="1">
              <a:off x="6053666" y="2768598"/>
              <a:ext cx="1371600" cy="0"/>
            </a:xfrm>
            <a:prstGeom prst="line">
              <a:avLst/>
            </a:prstGeom>
            <a:noFill/>
            <a:ln w="9525">
              <a:solidFill>
                <a:schemeClr val="tx1"/>
              </a:solidFill>
              <a:round/>
              <a:headEnd/>
              <a:tailEnd type="triangle" w="med" len="med"/>
            </a:ln>
          </p:spPr>
          <p:txBody>
            <a:bodyPr>
              <a:prstTxWarp prst="textNoShape">
                <a:avLst/>
              </a:prstTxWarp>
            </a:bodyPr>
            <a:lstStyle/>
            <a:p>
              <a:endParaRPr lang="en-GB"/>
            </a:p>
          </p:txBody>
        </p:sp>
        <p:sp>
          <p:nvSpPr>
            <p:cNvPr id="64544" name="Line 31"/>
            <p:cNvSpPr>
              <a:spLocks noChangeShapeType="1"/>
            </p:cNvSpPr>
            <p:nvPr/>
          </p:nvSpPr>
          <p:spPr bwMode="auto">
            <a:xfrm flipV="1">
              <a:off x="6129866" y="4749798"/>
              <a:ext cx="1295400" cy="0"/>
            </a:xfrm>
            <a:prstGeom prst="line">
              <a:avLst/>
            </a:prstGeom>
            <a:noFill/>
            <a:ln w="9525">
              <a:solidFill>
                <a:schemeClr val="tx1"/>
              </a:solidFill>
              <a:round/>
              <a:headEnd/>
              <a:tailEnd type="triangle" w="med" len="med"/>
            </a:ln>
          </p:spPr>
          <p:txBody>
            <a:bodyPr>
              <a:prstTxWarp prst="textNoShape">
                <a:avLst/>
              </a:prstTxWarp>
            </a:bodyPr>
            <a:lstStyle/>
            <a:p>
              <a:endParaRPr lang="en-GB"/>
            </a:p>
          </p:txBody>
        </p:sp>
        <p:sp>
          <p:nvSpPr>
            <p:cNvPr id="64545" name="Rectangle 32"/>
            <p:cNvSpPr>
              <a:spLocks noChangeArrowheads="1"/>
            </p:cNvSpPr>
            <p:nvPr/>
          </p:nvSpPr>
          <p:spPr bwMode="auto">
            <a:xfrm>
              <a:off x="2624666" y="2235198"/>
              <a:ext cx="990600" cy="533400"/>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pPr algn="ctr"/>
              <a:r>
                <a:rPr lang="en-US" sz="1200" dirty="0">
                  <a:ea typeface="Corbel"/>
                  <a:cs typeface="Corbel"/>
                </a:rPr>
                <a:t>Local Market</a:t>
              </a:r>
              <a:endParaRPr lang="en-GB" sz="1200" dirty="0">
                <a:ea typeface="Corbel"/>
                <a:cs typeface="Corbel"/>
              </a:endParaRPr>
            </a:p>
          </p:txBody>
        </p:sp>
        <p:sp>
          <p:nvSpPr>
            <p:cNvPr id="64546" name="Rectangle 33"/>
            <p:cNvSpPr>
              <a:spLocks noChangeArrowheads="1"/>
            </p:cNvSpPr>
            <p:nvPr/>
          </p:nvSpPr>
          <p:spPr bwMode="auto">
            <a:xfrm>
              <a:off x="1405466" y="2387598"/>
              <a:ext cx="838200" cy="457200"/>
            </a:xfrm>
            <a:prstGeom prst="rect">
              <a:avLst/>
            </a:prstGeom>
            <a:solidFill>
              <a:srgbClr val="FFFF99"/>
            </a:solidFill>
            <a:ln w="9525">
              <a:solidFill>
                <a:schemeClr val="tx1"/>
              </a:solidFill>
              <a:miter lim="800000"/>
              <a:headEnd/>
              <a:tailEnd/>
            </a:ln>
          </p:spPr>
          <p:txBody>
            <a:bodyPr wrap="none" anchor="ctr">
              <a:prstTxWarp prst="textNoShape">
                <a:avLst/>
              </a:prstTxWarp>
            </a:bodyPr>
            <a:lstStyle/>
            <a:p>
              <a:pPr algn="ctr"/>
              <a:r>
                <a:rPr lang="en-US" sz="1000" dirty="0">
                  <a:ea typeface="Corbel"/>
                  <a:cs typeface="Corbel"/>
                </a:rPr>
                <a:t>Consumption</a:t>
              </a:r>
              <a:endParaRPr lang="en-GB" sz="1000" dirty="0">
                <a:ea typeface="Corbel"/>
                <a:cs typeface="Corbel"/>
              </a:endParaRPr>
            </a:p>
          </p:txBody>
        </p:sp>
        <p:sp>
          <p:nvSpPr>
            <p:cNvPr id="64547" name="Line 34"/>
            <p:cNvSpPr>
              <a:spLocks noChangeShapeType="1"/>
            </p:cNvSpPr>
            <p:nvPr/>
          </p:nvSpPr>
          <p:spPr bwMode="auto">
            <a:xfrm flipV="1">
              <a:off x="1405466" y="2844798"/>
              <a:ext cx="152400" cy="609600"/>
            </a:xfrm>
            <a:prstGeom prst="line">
              <a:avLst/>
            </a:prstGeom>
            <a:noFill/>
            <a:ln w="9525">
              <a:solidFill>
                <a:schemeClr val="tx1"/>
              </a:solidFill>
              <a:round/>
              <a:headEnd/>
              <a:tailEnd type="triangle" w="med" len="med"/>
            </a:ln>
          </p:spPr>
          <p:txBody>
            <a:bodyPr>
              <a:prstTxWarp prst="textNoShape">
                <a:avLst/>
              </a:prstTxWarp>
            </a:bodyPr>
            <a:lstStyle/>
            <a:p>
              <a:endParaRPr lang="en-GB"/>
            </a:p>
          </p:txBody>
        </p:sp>
        <p:sp>
          <p:nvSpPr>
            <p:cNvPr id="64548" name="Line 35"/>
            <p:cNvSpPr>
              <a:spLocks noChangeShapeType="1"/>
            </p:cNvSpPr>
            <p:nvPr/>
          </p:nvSpPr>
          <p:spPr bwMode="auto">
            <a:xfrm>
              <a:off x="1557866" y="3911598"/>
              <a:ext cx="1066800" cy="228600"/>
            </a:xfrm>
            <a:prstGeom prst="line">
              <a:avLst/>
            </a:prstGeom>
            <a:noFill/>
            <a:ln w="9525">
              <a:solidFill>
                <a:schemeClr val="tx1"/>
              </a:solidFill>
              <a:round/>
              <a:headEnd/>
              <a:tailEnd type="triangle" w="med" len="med"/>
            </a:ln>
          </p:spPr>
          <p:txBody>
            <a:bodyPr>
              <a:prstTxWarp prst="textNoShape">
                <a:avLst/>
              </a:prstTxWarp>
            </a:bodyPr>
            <a:lstStyle/>
            <a:p>
              <a:endParaRPr lang="en-GB"/>
            </a:p>
          </p:txBody>
        </p:sp>
        <p:sp>
          <p:nvSpPr>
            <p:cNvPr id="64549" name="Rectangle 36"/>
            <p:cNvSpPr>
              <a:spLocks noChangeArrowheads="1"/>
            </p:cNvSpPr>
            <p:nvPr/>
          </p:nvSpPr>
          <p:spPr bwMode="auto">
            <a:xfrm>
              <a:off x="7425266" y="3683001"/>
              <a:ext cx="1143000" cy="1600200"/>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pPr algn="ctr"/>
              <a:r>
                <a:rPr lang="en-US" sz="1200" dirty="0">
                  <a:ea typeface="Corbel"/>
                  <a:cs typeface="Corbel"/>
                </a:rPr>
                <a:t>International</a:t>
              </a:r>
            </a:p>
            <a:p>
              <a:pPr algn="ctr"/>
              <a:r>
                <a:rPr lang="en-US" sz="1200" dirty="0">
                  <a:ea typeface="Corbel"/>
                  <a:cs typeface="Corbel"/>
                </a:rPr>
                <a:t>Market</a:t>
              </a:r>
            </a:p>
            <a:p>
              <a:pPr algn="ctr"/>
              <a:r>
                <a:rPr lang="en-US" sz="1000" dirty="0">
                  <a:ea typeface="Corbel"/>
                  <a:cs typeface="Corbel"/>
                </a:rPr>
                <a:t>(processed food</a:t>
              </a:r>
            </a:p>
            <a:p>
              <a:pPr algn="ctr"/>
              <a:r>
                <a:rPr lang="en-US" sz="1000" dirty="0">
                  <a:ea typeface="Corbel"/>
                  <a:cs typeface="Corbel"/>
                </a:rPr>
                <a:t> industry)</a:t>
              </a:r>
              <a:endParaRPr lang="en-GB" sz="1000" dirty="0">
                <a:ea typeface="Corbel"/>
                <a:cs typeface="Corbel"/>
              </a:endParaRPr>
            </a:p>
          </p:txBody>
        </p:sp>
        <p:sp>
          <p:nvSpPr>
            <p:cNvPr id="64550" name="Line 37"/>
            <p:cNvSpPr>
              <a:spLocks noChangeShapeType="1"/>
            </p:cNvSpPr>
            <p:nvPr/>
          </p:nvSpPr>
          <p:spPr bwMode="auto">
            <a:xfrm>
              <a:off x="6053666" y="3149598"/>
              <a:ext cx="1371600" cy="990600"/>
            </a:xfrm>
            <a:prstGeom prst="line">
              <a:avLst/>
            </a:prstGeom>
            <a:noFill/>
            <a:ln w="9525">
              <a:solidFill>
                <a:schemeClr val="tx1"/>
              </a:solidFill>
              <a:round/>
              <a:headEnd/>
              <a:tailEnd type="triangle" w="med" len="med"/>
            </a:ln>
          </p:spPr>
          <p:txBody>
            <a:bodyPr>
              <a:prstTxWarp prst="textNoShape">
                <a:avLst/>
              </a:prstTxWarp>
            </a:bodyPr>
            <a:lstStyle/>
            <a:p>
              <a:endParaRPr lang="en-GB"/>
            </a:p>
          </p:txBody>
        </p:sp>
        <p:sp>
          <p:nvSpPr>
            <p:cNvPr id="64551" name="Line 38"/>
            <p:cNvSpPr>
              <a:spLocks noChangeShapeType="1"/>
            </p:cNvSpPr>
            <p:nvPr/>
          </p:nvSpPr>
          <p:spPr bwMode="auto">
            <a:xfrm flipH="1">
              <a:off x="6434666" y="4597398"/>
              <a:ext cx="228600" cy="381000"/>
            </a:xfrm>
            <a:prstGeom prst="line">
              <a:avLst/>
            </a:prstGeom>
            <a:noFill/>
            <a:ln w="57150">
              <a:solidFill>
                <a:srgbClr val="FF0000"/>
              </a:solidFill>
              <a:round/>
              <a:headEnd/>
              <a:tailEnd/>
            </a:ln>
          </p:spPr>
          <p:txBody>
            <a:bodyPr>
              <a:prstTxWarp prst="textNoShape">
                <a:avLst/>
              </a:prstTxWarp>
            </a:bodyPr>
            <a:lstStyle/>
            <a:p>
              <a:endParaRPr lang="en-GB"/>
            </a:p>
          </p:txBody>
        </p:sp>
        <p:sp>
          <p:nvSpPr>
            <p:cNvPr id="64552" name="Line 39"/>
            <p:cNvSpPr>
              <a:spLocks noChangeShapeType="1"/>
            </p:cNvSpPr>
            <p:nvPr/>
          </p:nvSpPr>
          <p:spPr bwMode="auto">
            <a:xfrm flipH="1">
              <a:off x="6663266" y="3530598"/>
              <a:ext cx="228600" cy="381000"/>
            </a:xfrm>
            <a:prstGeom prst="line">
              <a:avLst/>
            </a:prstGeom>
            <a:noFill/>
            <a:ln w="57150">
              <a:solidFill>
                <a:srgbClr val="FF0000"/>
              </a:solidFill>
              <a:round/>
              <a:headEnd/>
              <a:tailEnd/>
            </a:ln>
          </p:spPr>
          <p:txBody>
            <a:bodyPr>
              <a:prstTxWarp prst="textNoShape">
                <a:avLst/>
              </a:prstTxWarp>
            </a:bodyPr>
            <a:lstStyle/>
            <a:p>
              <a:endParaRPr lang="en-GB"/>
            </a:p>
          </p:txBody>
        </p:sp>
        <p:sp>
          <p:nvSpPr>
            <p:cNvPr id="64553" name="Line 40"/>
            <p:cNvSpPr>
              <a:spLocks noChangeShapeType="1"/>
            </p:cNvSpPr>
            <p:nvPr/>
          </p:nvSpPr>
          <p:spPr bwMode="auto">
            <a:xfrm flipH="1">
              <a:off x="6587066" y="4597398"/>
              <a:ext cx="228600" cy="381000"/>
            </a:xfrm>
            <a:prstGeom prst="line">
              <a:avLst/>
            </a:prstGeom>
            <a:noFill/>
            <a:ln w="57150">
              <a:solidFill>
                <a:srgbClr val="FF0000"/>
              </a:solidFill>
              <a:round/>
              <a:headEnd/>
              <a:tailEnd/>
            </a:ln>
          </p:spPr>
          <p:txBody>
            <a:bodyPr>
              <a:prstTxWarp prst="textNoShape">
                <a:avLst/>
              </a:prstTxWarp>
            </a:bodyPr>
            <a:lstStyle/>
            <a:p>
              <a:endParaRPr lang="en-GB"/>
            </a:p>
          </p:txBody>
        </p:sp>
        <p:sp>
          <p:nvSpPr>
            <p:cNvPr id="64554" name="AutoShape 41"/>
            <p:cNvSpPr>
              <a:spLocks noChangeArrowheads="1"/>
            </p:cNvSpPr>
            <p:nvPr/>
          </p:nvSpPr>
          <p:spPr bwMode="auto">
            <a:xfrm>
              <a:off x="4919131" y="5825063"/>
              <a:ext cx="431800" cy="503238"/>
            </a:xfrm>
            <a:prstGeom prst="irregularSeal1">
              <a:avLst/>
            </a:prstGeom>
            <a:solidFill>
              <a:srgbClr val="FF0000"/>
            </a:solidFill>
            <a:ln w="9525">
              <a:solidFill>
                <a:schemeClr val="tx1"/>
              </a:solidFill>
              <a:miter lim="800000"/>
              <a:headEnd/>
              <a:tailEnd/>
            </a:ln>
          </p:spPr>
          <p:txBody>
            <a:bodyPr wrap="none" anchor="ctr">
              <a:prstTxWarp prst="textNoShape">
                <a:avLst/>
              </a:prstTxWarp>
            </a:bodyPr>
            <a:lstStyle/>
            <a:p>
              <a:pPr eaLnBrk="0" hangingPunct="0"/>
              <a:endParaRPr lang="en-GB" dirty="0"/>
            </a:p>
          </p:txBody>
        </p:sp>
        <p:sp>
          <p:nvSpPr>
            <p:cNvPr id="64555" name="AutoShape 42"/>
            <p:cNvSpPr>
              <a:spLocks noChangeArrowheads="1"/>
            </p:cNvSpPr>
            <p:nvPr/>
          </p:nvSpPr>
          <p:spPr bwMode="auto">
            <a:xfrm>
              <a:off x="2074339" y="6134634"/>
              <a:ext cx="431800" cy="503237"/>
            </a:xfrm>
            <a:prstGeom prst="irregularSeal1">
              <a:avLst/>
            </a:prstGeom>
            <a:solidFill>
              <a:srgbClr val="FF0000"/>
            </a:solidFill>
            <a:ln w="9525">
              <a:solidFill>
                <a:schemeClr val="tx1"/>
              </a:solidFill>
              <a:miter lim="800000"/>
              <a:headEnd/>
              <a:tailEnd/>
            </a:ln>
          </p:spPr>
          <p:txBody>
            <a:bodyPr wrap="none" anchor="ctr">
              <a:prstTxWarp prst="textNoShape">
                <a:avLst/>
              </a:prstTxWarp>
            </a:bodyPr>
            <a:lstStyle/>
            <a:p>
              <a:pPr eaLnBrk="0" hangingPunct="0"/>
              <a:endParaRPr lang="en-GB"/>
            </a:p>
          </p:txBody>
        </p:sp>
        <p:sp>
          <p:nvSpPr>
            <p:cNvPr id="64556" name="Line 43"/>
            <p:cNvSpPr>
              <a:spLocks noChangeShapeType="1"/>
            </p:cNvSpPr>
            <p:nvPr/>
          </p:nvSpPr>
          <p:spPr bwMode="auto">
            <a:xfrm flipH="1">
              <a:off x="3996266" y="4749798"/>
              <a:ext cx="228600" cy="381000"/>
            </a:xfrm>
            <a:prstGeom prst="line">
              <a:avLst/>
            </a:prstGeom>
            <a:noFill/>
            <a:ln w="57150">
              <a:solidFill>
                <a:srgbClr val="FF0000"/>
              </a:solidFill>
              <a:round/>
              <a:headEnd/>
              <a:tailEnd/>
            </a:ln>
          </p:spPr>
          <p:txBody>
            <a:bodyPr>
              <a:prstTxWarp prst="textNoShape">
                <a:avLst/>
              </a:prstTxWarp>
            </a:bodyPr>
            <a:lstStyle/>
            <a:p>
              <a:endParaRPr lang="en-GB"/>
            </a:p>
          </p:txBody>
        </p:sp>
        <p:sp>
          <p:nvSpPr>
            <p:cNvPr id="64557" name="Line 44"/>
            <p:cNvSpPr>
              <a:spLocks noChangeShapeType="1"/>
            </p:cNvSpPr>
            <p:nvPr/>
          </p:nvSpPr>
          <p:spPr bwMode="auto">
            <a:xfrm flipH="1">
              <a:off x="4148666" y="4749798"/>
              <a:ext cx="228600" cy="381000"/>
            </a:xfrm>
            <a:prstGeom prst="line">
              <a:avLst/>
            </a:prstGeom>
            <a:noFill/>
            <a:ln w="57150">
              <a:solidFill>
                <a:srgbClr val="FF0000"/>
              </a:solidFill>
              <a:round/>
              <a:headEnd/>
              <a:tailEnd/>
            </a:ln>
          </p:spPr>
          <p:txBody>
            <a:bodyPr>
              <a:prstTxWarp prst="textNoShape">
                <a:avLst/>
              </a:prstTxWarp>
            </a:bodyPr>
            <a:lstStyle/>
            <a:p>
              <a:endParaRPr lang="en-GB"/>
            </a:p>
          </p:txBody>
        </p:sp>
        <p:sp>
          <p:nvSpPr>
            <p:cNvPr id="64558" name="AutoShape 45"/>
            <p:cNvSpPr>
              <a:spLocks noChangeArrowheads="1"/>
            </p:cNvSpPr>
            <p:nvPr/>
          </p:nvSpPr>
          <p:spPr bwMode="auto">
            <a:xfrm>
              <a:off x="6476994" y="5892804"/>
              <a:ext cx="431800" cy="503238"/>
            </a:xfrm>
            <a:prstGeom prst="irregularSeal1">
              <a:avLst/>
            </a:prstGeom>
            <a:solidFill>
              <a:srgbClr val="FF0000"/>
            </a:solidFill>
            <a:ln w="9525">
              <a:solidFill>
                <a:schemeClr val="tx1"/>
              </a:solidFill>
              <a:miter lim="800000"/>
              <a:headEnd/>
              <a:tailEnd/>
            </a:ln>
          </p:spPr>
          <p:txBody>
            <a:bodyPr wrap="none" anchor="ctr">
              <a:prstTxWarp prst="textNoShape">
                <a:avLst/>
              </a:prstTxWarp>
            </a:bodyPr>
            <a:lstStyle/>
            <a:p>
              <a:pPr eaLnBrk="0" hangingPunct="0"/>
              <a:endParaRPr lang="en-GB"/>
            </a:p>
          </p:txBody>
        </p:sp>
        <p:sp>
          <p:nvSpPr>
            <p:cNvPr id="64559" name="Rectangle 46"/>
            <p:cNvSpPr>
              <a:spLocks noChangeArrowheads="1"/>
            </p:cNvSpPr>
            <p:nvPr/>
          </p:nvSpPr>
          <p:spPr bwMode="auto">
            <a:xfrm>
              <a:off x="7425266" y="2235198"/>
              <a:ext cx="1143000" cy="1066800"/>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pPr algn="ctr"/>
              <a:r>
                <a:rPr lang="en-US" sz="1200" dirty="0">
                  <a:ea typeface="Corbel"/>
                  <a:cs typeface="Corbel"/>
                </a:rPr>
                <a:t>Regional</a:t>
              </a:r>
            </a:p>
            <a:p>
              <a:pPr algn="ctr"/>
              <a:r>
                <a:rPr lang="en-US" sz="1200" dirty="0">
                  <a:ea typeface="Corbel"/>
                  <a:cs typeface="Corbel"/>
                </a:rPr>
                <a:t>Market</a:t>
              </a:r>
            </a:p>
            <a:p>
              <a:pPr algn="ctr"/>
              <a:r>
                <a:rPr lang="en-US" sz="1000" dirty="0">
                  <a:ea typeface="Corbel"/>
                  <a:cs typeface="Corbel"/>
                </a:rPr>
                <a:t>(local consumption </a:t>
              </a:r>
            </a:p>
            <a:p>
              <a:pPr algn="ctr"/>
              <a:r>
                <a:rPr lang="en-US" sz="1000" dirty="0">
                  <a:ea typeface="Corbel"/>
                  <a:cs typeface="Corbel"/>
                </a:rPr>
                <a:t>&amp; humanitarian)</a:t>
              </a:r>
              <a:endParaRPr lang="en-GB" sz="1000" dirty="0">
                <a:ea typeface="Corbel"/>
                <a:cs typeface="Corbel"/>
              </a:endParaRPr>
            </a:p>
          </p:txBody>
        </p:sp>
        <p:sp>
          <p:nvSpPr>
            <p:cNvPr id="64560" name="Text Box 47"/>
            <p:cNvSpPr txBox="1">
              <a:spLocks noChangeArrowheads="1"/>
            </p:cNvSpPr>
            <p:nvPr/>
          </p:nvSpPr>
          <p:spPr bwMode="auto">
            <a:xfrm>
              <a:off x="4148666" y="2692398"/>
              <a:ext cx="304800" cy="381618"/>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2000" dirty="0">
                  <a:solidFill>
                    <a:srgbClr val="FF0000"/>
                  </a:solidFill>
                  <a:ea typeface="Corbel"/>
                  <a:cs typeface="Corbel"/>
                </a:rPr>
                <a:t>?</a:t>
              </a:r>
              <a:endParaRPr lang="en-GB" sz="2000" dirty="0">
                <a:solidFill>
                  <a:srgbClr val="FF0000"/>
                </a:solidFill>
                <a:ea typeface="Corbel"/>
                <a:cs typeface="Corbel"/>
              </a:endParaRPr>
            </a:p>
          </p:txBody>
        </p:sp>
        <p:sp>
          <p:nvSpPr>
            <p:cNvPr id="64561" name="Text Box 48"/>
            <p:cNvSpPr txBox="1">
              <a:spLocks noChangeArrowheads="1"/>
            </p:cNvSpPr>
            <p:nvPr/>
          </p:nvSpPr>
          <p:spPr bwMode="auto">
            <a:xfrm>
              <a:off x="6510866" y="2387599"/>
              <a:ext cx="304800" cy="381618"/>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2000" dirty="0">
                  <a:solidFill>
                    <a:srgbClr val="FF0000"/>
                  </a:solidFill>
                  <a:ea typeface="Corbel"/>
                  <a:cs typeface="Corbel"/>
                </a:rPr>
                <a:t>?</a:t>
              </a:r>
              <a:endParaRPr lang="en-GB" sz="2000" dirty="0">
                <a:solidFill>
                  <a:srgbClr val="FF0000"/>
                </a:solidFill>
                <a:ea typeface="Corbel"/>
                <a:cs typeface="Corbel"/>
              </a:endParaRPr>
            </a:p>
          </p:txBody>
        </p:sp>
        <p:sp>
          <p:nvSpPr>
            <p:cNvPr id="64562" name="Text Box 49"/>
            <p:cNvSpPr txBox="1">
              <a:spLocks noChangeArrowheads="1"/>
            </p:cNvSpPr>
            <p:nvPr/>
          </p:nvSpPr>
          <p:spPr bwMode="auto">
            <a:xfrm>
              <a:off x="1405466" y="4597398"/>
              <a:ext cx="990600" cy="352262"/>
            </a:xfrm>
            <a:prstGeom prst="rect">
              <a:avLst/>
            </a:prstGeom>
            <a:noFill/>
            <a:ln w="9525">
              <a:noFill/>
              <a:miter lim="800000"/>
              <a:headEnd/>
              <a:tailEnd/>
            </a:ln>
          </p:spPr>
          <p:txBody>
            <a:bodyPr wrap="square">
              <a:prstTxWarp prst="textNoShape">
                <a:avLst/>
              </a:prstTxWarp>
              <a:spAutoFit/>
            </a:bodyPr>
            <a:lstStyle/>
            <a:p>
              <a:r>
                <a:rPr lang="en-US" sz="1800" dirty="0">
                  <a:solidFill>
                    <a:srgbClr val="FF0000"/>
                  </a:solidFill>
                  <a:ea typeface="Corbel"/>
                  <a:cs typeface="Corbel"/>
                </a:rPr>
                <a:t>▼</a:t>
              </a:r>
              <a:r>
                <a:rPr lang="en-US" sz="1200" dirty="0">
                  <a:solidFill>
                    <a:srgbClr val="FF0000"/>
                  </a:solidFill>
                  <a:ea typeface="Corbel"/>
                  <a:cs typeface="Corbel"/>
                </a:rPr>
                <a:t>demand</a:t>
              </a:r>
              <a:endParaRPr lang="en-GB" sz="1200" dirty="0">
                <a:solidFill>
                  <a:srgbClr val="FF0000"/>
                </a:solidFill>
                <a:ea typeface="Corbel"/>
                <a:cs typeface="Corbel"/>
              </a:endParaRPr>
            </a:p>
          </p:txBody>
        </p:sp>
        <p:sp>
          <p:nvSpPr>
            <p:cNvPr id="64563" name="Text Box 50"/>
            <p:cNvSpPr txBox="1">
              <a:spLocks noChangeArrowheads="1"/>
            </p:cNvSpPr>
            <p:nvPr/>
          </p:nvSpPr>
          <p:spPr bwMode="auto">
            <a:xfrm>
              <a:off x="1710266" y="3682998"/>
              <a:ext cx="990600" cy="352262"/>
            </a:xfrm>
            <a:prstGeom prst="rect">
              <a:avLst/>
            </a:prstGeom>
            <a:noFill/>
            <a:ln w="9525">
              <a:noFill/>
              <a:miter lim="800000"/>
              <a:headEnd/>
              <a:tailEnd/>
            </a:ln>
          </p:spPr>
          <p:txBody>
            <a:bodyPr wrap="square">
              <a:prstTxWarp prst="textNoShape">
                <a:avLst/>
              </a:prstTxWarp>
              <a:spAutoFit/>
            </a:bodyPr>
            <a:lstStyle/>
            <a:p>
              <a:r>
                <a:rPr lang="en-US" sz="1800" dirty="0">
                  <a:solidFill>
                    <a:srgbClr val="FF0000"/>
                  </a:solidFill>
                  <a:ea typeface="Corbel"/>
                  <a:cs typeface="Corbel"/>
                </a:rPr>
                <a:t>▼</a:t>
              </a:r>
              <a:r>
                <a:rPr lang="en-US" sz="1200" dirty="0">
                  <a:solidFill>
                    <a:srgbClr val="FF0000"/>
                  </a:solidFill>
                  <a:ea typeface="Corbel"/>
                  <a:cs typeface="Corbel"/>
                </a:rPr>
                <a:t>demand</a:t>
              </a:r>
              <a:endParaRPr lang="en-GB" sz="1200" dirty="0">
                <a:solidFill>
                  <a:srgbClr val="FF0000"/>
                </a:solidFill>
                <a:ea typeface="Corbel"/>
                <a:cs typeface="Corbel"/>
              </a:endParaRPr>
            </a:p>
          </p:txBody>
        </p:sp>
        <p:sp>
          <p:nvSpPr>
            <p:cNvPr id="64564" name="Text Box 51"/>
            <p:cNvSpPr txBox="1">
              <a:spLocks noChangeArrowheads="1"/>
            </p:cNvSpPr>
            <p:nvPr/>
          </p:nvSpPr>
          <p:spPr bwMode="auto">
            <a:xfrm>
              <a:off x="4072466" y="3835398"/>
              <a:ext cx="990600" cy="549275"/>
            </a:xfrm>
            <a:prstGeom prst="rect">
              <a:avLst/>
            </a:prstGeom>
            <a:noFill/>
            <a:ln w="9525">
              <a:noFill/>
              <a:miter lim="800000"/>
              <a:headEnd/>
              <a:tailEnd/>
            </a:ln>
          </p:spPr>
          <p:txBody>
            <a:bodyPr wrap="square">
              <a:prstTxWarp prst="textNoShape">
                <a:avLst/>
              </a:prstTxWarp>
              <a:spAutoFit/>
            </a:bodyPr>
            <a:lstStyle/>
            <a:p>
              <a:r>
                <a:rPr lang="en-US" sz="1800" dirty="0">
                  <a:solidFill>
                    <a:srgbClr val="FF0000"/>
                  </a:solidFill>
                  <a:ea typeface="Corbel"/>
                  <a:cs typeface="Corbel"/>
                </a:rPr>
                <a:t>▼/? </a:t>
              </a:r>
              <a:r>
                <a:rPr lang="en-US" sz="1200" dirty="0">
                  <a:solidFill>
                    <a:srgbClr val="FF0000"/>
                  </a:solidFill>
                  <a:ea typeface="Corbel"/>
                  <a:cs typeface="Corbel"/>
                </a:rPr>
                <a:t>demand</a:t>
              </a:r>
              <a:endParaRPr lang="en-GB" sz="1800" dirty="0">
                <a:solidFill>
                  <a:srgbClr val="FF0000"/>
                </a:solidFill>
                <a:ea typeface="Corbel"/>
                <a:cs typeface="Corbel"/>
              </a:endParaRPr>
            </a:p>
          </p:txBody>
        </p:sp>
        <p:sp>
          <p:nvSpPr>
            <p:cNvPr id="64565" name="Text Box 52"/>
            <p:cNvSpPr txBox="1">
              <a:spLocks noChangeArrowheads="1"/>
            </p:cNvSpPr>
            <p:nvPr/>
          </p:nvSpPr>
          <p:spPr bwMode="auto">
            <a:xfrm>
              <a:off x="6282266" y="2692398"/>
              <a:ext cx="838200" cy="352262"/>
            </a:xfrm>
            <a:prstGeom prst="rect">
              <a:avLst/>
            </a:prstGeom>
            <a:noFill/>
            <a:ln w="9525">
              <a:noFill/>
              <a:miter lim="800000"/>
              <a:headEnd/>
              <a:tailEnd/>
            </a:ln>
          </p:spPr>
          <p:txBody>
            <a:bodyPr wrap="square">
              <a:prstTxWarp prst="textNoShape">
                <a:avLst/>
              </a:prstTxWarp>
              <a:spAutoFit/>
            </a:bodyPr>
            <a:lstStyle/>
            <a:p>
              <a:r>
                <a:rPr lang="en-US" sz="1800" dirty="0">
                  <a:solidFill>
                    <a:srgbClr val="FF0000"/>
                  </a:solidFill>
                  <a:ea typeface="Corbel"/>
                  <a:cs typeface="Corbel"/>
                </a:rPr>
                <a:t>▲ MT</a:t>
              </a:r>
              <a:endParaRPr lang="en-GB" sz="1800" dirty="0">
                <a:solidFill>
                  <a:srgbClr val="FF0000"/>
                </a:solidFill>
                <a:ea typeface="Corbel"/>
                <a:cs typeface="Corbel"/>
              </a:endParaRPr>
            </a:p>
          </p:txBody>
        </p:sp>
        <p:sp>
          <p:nvSpPr>
            <p:cNvPr id="64566" name="Text Box 53"/>
            <p:cNvSpPr txBox="1">
              <a:spLocks noChangeArrowheads="1"/>
            </p:cNvSpPr>
            <p:nvPr/>
          </p:nvSpPr>
          <p:spPr bwMode="auto">
            <a:xfrm>
              <a:off x="6587066" y="3149598"/>
              <a:ext cx="838200" cy="352262"/>
            </a:xfrm>
            <a:prstGeom prst="rect">
              <a:avLst/>
            </a:prstGeom>
            <a:noFill/>
            <a:ln w="9525">
              <a:noFill/>
              <a:miter lim="800000"/>
              <a:headEnd/>
              <a:tailEnd/>
            </a:ln>
          </p:spPr>
          <p:txBody>
            <a:bodyPr wrap="square">
              <a:prstTxWarp prst="textNoShape">
                <a:avLst/>
              </a:prstTxWarp>
              <a:spAutoFit/>
            </a:bodyPr>
            <a:lstStyle/>
            <a:p>
              <a:r>
                <a:rPr lang="en-US" sz="1800" dirty="0">
                  <a:solidFill>
                    <a:srgbClr val="FF0000"/>
                  </a:solidFill>
                  <a:ea typeface="Corbel"/>
                  <a:cs typeface="Corbel"/>
                </a:rPr>
                <a:t>▼ MT</a:t>
              </a:r>
              <a:endParaRPr lang="en-GB" sz="1800" dirty="0">
                <a:solidFill>
                  <a:srgbClr val="FF0000"/>
                </a:solidFill>
                <a:ea typeface="Corbel"/>
                <a:cs typeface="Corbel"/>
              </a:endParaRPr>
            </a:p>
          </p:txBody>
        </p:sp>
        <p:sp>
          <p:nvSpPr>
            <p:cNvPr id="64567" name="Text Box 54"/>
            <p:cNvSpPr txBox="1">
              <a:spLocks noChangeArrowheads="1"/>
            </p:cNvSpPr>
            <p:nvPr/>
          </p:nvSpPr>
          <p:spPr bwMode="auto">
            <a:xfrm>
              <a:off x="2929466" y="6197598"/>
              <a:ext cx="1066800" cy="352262"/>
            </a:xfrm>
            <a:prstGeom prst="rect">
              <a:avLst/>
            </a:prstGeom>
            <a:noFill/>
            <a:ln w="9525">
              <a:noFill/>
              <a:miter lim="800000"/>
              <a:headEnd/>
              <a:tailEnd/>
            </a:ln>
          </p:spPr>
          <p:txBody>
            <a:bodyPr wrap="square">
              <a:prstTxWarp prst="textNoShape">
                <a:avLst/>
              </a:prstTxWarp>
              <a:spAutoFit/>
            </a:bodyPr>
            <a:lstStyle/>
            <a:p>
              <a:r>
                <a:rPr lang="en-US" sz="1800" dirty="0">
                  <a:solidFill>
                    <a:srgbClr val="FF0000"/>
                  </a:solidFill>
                  <a:ea typeface="Corbel"/>
                  <a:cs typeface="Corbel"/>
                </a:rPr>
                <a:t>▲</a:t>
              </a:r>
              <a:r>
                <a:rPr lang="en-US" sz="1200" dirty="0">
                  <a:solidFill>
                    <a:srgbClr val="FF0000"/>
                  </a:solidFill>
                  <a:ea typeface="Corbel"/>
                  <a:cs typeface="Corbel"/>
                </a:rPr>
                <a:t>demand</a:t>
              </a:r>
              <a:endParaRPr lang="en-GB" sz="1800" dirty="0">
                <a:solidFill>
                  <a:srgbClr val="FF0000"/>
                </a:solidFill>
                <a:ea typeface="Corbel"/>
                <a:cs typeface="Corbel"/>
              </a:endParaRPr>
            </a:p>
          </p:txBody>
        </p:sp>
      </p:grpSp>
      <p:sp>
        <p:nvSpPr>
          <p:cNvPr id="59" name="Text Box 38"/>
          <p:cNvSpPr txBox="1">
            <a:spLocks noChangeArrowheads="1"/>
          </p:cNvSpPr>
          <p:nvPr/>
        </p:nvSpPr>
        <p:spPr bwMode="auto">
          <a:xfrm>
            <a:off x="186263" y="-36514"/>
            <a:ext cx="8782579" cy="769441"/>
          </a:xfrm>
          <a:prstGeom prst="rect">
            <a:avLst/>
          </a:prstGeom>
          <a:noFill/>
          <a:ln w="9525">
            <a:noFill/>
            <a:miter lim="800000"/>
            <a:headEnd/>
            <a:tailEnd/>
          </a:ln>
        </p:spPr>
        <p:txBody>
          <a:bodyPr wrap="square">
            <a:prstTxWarp prst="textNoShape">
              <a:avLst/>
            </a:prstTxWarp>
            <a:spAutoFit/>
          </a:bodyPr>
          <a:lstStyle/>
          <a:p>
            <a:pPr>
              <a:spcBef>
                <a:spcPct val="50000"/>
              </a:spcBef>
            </a:pPr>
            <a:r>
              <a:rPr lang="en-GB" sz="4400" b="1" dirty="0" smtClean="0">
                <a:solidFill>
                  <a:srgbClr val="FFC800"/>
                </a:solidFill>
              </a:rPr>
              <a:t>Beans in </a:t>
            </a:r>
            <a:r>
              <a:rPr lang="en-GB" sz="4400" b="1" dirty="0" err="1">
                <a:solidFill>
                  <a:srgbClr val="FFC800"/>
                </a:solidFill>
              </a:rPr>
              <a:t>Mahimani</a:t>
            </a:r>
            <a:r>
              <a:rPr lang="en-GB" sz="4400" b="1" dirty="0">
                <a:solidFill>
                  <a:srgbClr val="FFC800"/>
                </a:solidFill>
              </a:rPr>
              <a:t>:</a:t>
            </a:r>
            <a:r>
              <a:rPr lang="en-GB" sz="4400" b="1" dirty="0" smtClean="0">
                <a:solidFill>
                  <a:srgbClr val="FFC800"/>
                </a:solidFill>
              </a:rPr>
              <a:t> emergency</a:t>
            </a:r>
            <a:endParaRPr lang="en-GB" sz="4400" b="1" dirty="0">
              <a:solidFill>
                <a:srgbClr val="FFC800"/>
              </a:solidFill>
            </a:endParaRPr>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points</a:t>
            </a:r>
            <a:endParaRPr lang="en-GB" dirty="0"/>
          </a:p>
        </p:txBody>
      </p:sp>
      <p:sp>
        <p:nvSpPr>
          <p:cNvPr id="3" name="Content Placeholder 2"/>
          <p:cNvSpPr>
            <a:spLocks noGrp="1"/>
          </p:cNvSpPr>
          <p:nvPr>
            <p:ph idx="1"/>
          </p:nvPr>
        </p:nvSpPr>
        <p:spPr/>
        <p:txBody>
          <a:bodyPr/>
          <a:lstStyle/>
          <a:p>
            <a:pPr lvl="0"/>
            <a:r>
              <a:rPr lang="en-GB" dirty="0" smtClean="0"/>
              <a:t>To ensure effectiveness as communication devices, final market system maps should be:</a:t>
            </a:r>
            <a:endParaRPr lang="en-US" dirty="0" smtClean="0"/>
          </a:p>
          <a:p>
            <a:pPr lvl="1"/>
            <a:r>
              <a:rPr lang="en-GB" dirty="0" smtClean="0"/>
              <a:t>Visually clear and simple</a:t>
            </a:r>
            <a:endParaRPr lang="en-US" dirty="0" smtClean="0"/>
          </a:p>
          <a:p>
            <a:pPr lvl="1"/>
            <a:r>
              <a:rPr lang="en-GB" dirty="0" smtClean="0"/>
              <a:t>Seasonally relevant</a:t>
            </a:r>
            <a:endParaRPr lang="en-US" dirty="0" smtClean="0"/>
          </a:p>
          <a:p>
            <a:pPr lvl="1">
              <a:spcAft>
                <a:spcPts val="1200"/>
              </a:spcAft>
            </a:pPr>
            <a:r>
              <a:rPr lang="en-GB" dirty="0" smtClean="0"/>
              <a:t>Consistent with symbols, key, titles, dates…</a:t>
            </a:r>
            <a:endParaRPr lang="en-US" dirty="0" smtClean="0"/>
          </a:p>
          <a:p>
            <a:r>
              <a:rPr lang="en-GB" dirty="0" smtClean="0"/>
              <a:t>Information represented on market system maps must be highly selective, achieving ‘optimal ignorance’</a:t>
            </a:r>
            <a:r>
              <a:rPr lang="en-US" dirty="0" smtClean="0"/>
              <a:t>.</a:t>
            </a:r>
            <a:endParaRPr lang="en-GB"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Module.thmx</Template>
  <TotalTime>24068</TotalTime>
  <Words>7909</Words>
  <Application>Microsoft Macintosh PowerPoint</Application>
  <PresentationFormat>On-screen Show (4:3)</PresentationFormat>
  <Paragraphs>1256</Paragraphs>
  <Slides>147</Slides>
  <Notes>76</Notes>
  <HiddenSlides>47</HiddenSlides>
  <MMClips>0</MMClips>
  <ScaleCrop>false</ScaleCrop>
  <HeadingPairs>
    <vt:vector size="8" baseType="variant">
      <vt:variant>
        <vt:lpstr>Design Template</vt:lpstr>
      </vt:variant>
      <vt:variant>
        <vt:i4>1</vt:i4>
      </vt:variant>
      <vt:variant>
        <vt:lpstr>Links</vt:lpstr>
      </vt:variant>
      <vt:variant>
        <vt:i4>4</vt:i4>
      </vt:variant>
      <vt:variant>
        <vt:lpstr>Embedded OLE Servers</vt:lpstr>
      </vt:variant>
      <vt:variant>
        <vt:i4>1</vt:i4>
      </vt:variant>
      <vt:variant>
        <vt:lpstr>Slide Titles</vt:lpstr>
      </vt:variant>
      <vt:variant>
        <vt:i4>147</vt:i4>
      </vt:variant>
    </vt:vector>
  </HeadingPairs>
  <TitlesOfParts>
    <vt:vector size="153" baseType="lpstr">
      <vt:lpstr>Module</vt:lpstr>
      <vt:lpstr>???</vt:lpstr>
      <vt:lpstr>???</vt:lpstr>
      <vt:lpstr>???</vt:lpstr>
      <vt:lpstr>???</vt:lpstr>
      <vt:lpstr>Document</vt:lpstr>
      <vt:lpstr>17-21 March 2014 Nairobi, Kenya </vt:lpstr>
      <vt:lpstr>Day 1 plan</vt:lpstr>
      <vt:lpstr>Session guide</vt:lpstr>
      <vt:lpstr>Slide 4</vt:lpstr>
      <vt:lpstr>Workshop objectives</vt:lpstr>
      <vt:lpstr>Slide 6</vt:lpstr>
      <vt:lpstr>Source material</vt:lpstr>
      <vt:lpstr>Markets and market systems</vt:lpstr>
      <vt:lpstr>What is a market?</vt:lpstr>
      <vt:lpstr>Why analyse markets?</vt:lpstr>
      <vt:lpstr>Activity: Market mapping</vt:lpstr>
      <vt:lpstr>Emergency Market Mapping and Analysis (EMMA Toolkit)</vt:lpstr>
      <vt:lpstr>Session content</vt:lpstr>
      <vt:lpstr>Session guide</vt:lpstr>
      <vt:lpstr>Session outcomes</vt:lpstr>
      <vt:lpstr>Market system: Definition</vt:lpstr>
      <vt:lpstr>Market systems matter</vt:lpstr>
      <vt:lpstr>EMMA’s core logic</vt:lpstr>
      <vt:lpstr>The EMMA process</vt:lpstr>
      <vt:lpstr>EMMA as an analysis tool</vt:lpstr>
      <vt:lpstr>EMMA’s core logic: Response options</vt:lpstr>
      <vt:lpstr>Response options</vt:lpstr>
      <vt:lpstr>The ten steps of EMMA</vt:lpstr>
      <vt:lpstr>Tools EMMA uses: Baseline maps</vt:lpstr>
      <vt:lpstr>Tools EMMA uses: Visualising impact and issues</vt:lpstr>
      <vt:lpstr>Tools EMMA uses: Emergency maps</vt:lpstr>
      <vt:lpstr>EMMA Tools: Market System Maps</vt:lpstr>
      <vt:lpstr>Sex disaggregated market maps</vt:lpstr>
      <vt:lpstr>Tools EMMA uses: Seasonal calendars</vt:lpstr>
      <vt:lpstr>Activity: Tools EMMA uses</vt:lpstr>
      <vt:lpstr>Tools EMMA uses: Seasonal calendar (p 126 or 134)</vt:lpstr>
      <vt:lpstr>Tools EMMA uses: Household economy profiles (p 135)</vt:lpstr>
      <vt:lpstr>Tools EMMA uses: Response options analysis (p 180)</vt:lpstr>
      <vt:lpstr>Tools EMMA uses: Recommendations analysis (p 181)</vt:lpstr>
      <vt:lpstr>EMMA logic: Three strands</vt:lpstr>
      <vt:lpstr>Key points</vt:lpstr>
      <vt:lpstr>Secondary data analysis</vt:lpstr>
      <vt:lpstr>Session guide</vt:lpstr>
      <vt:lpstr>HEA and markets</vt:lpstr>
      <vt:lpstr>Session content</vt:lpstr>
      <vt:lpstr>Types of data</vt:lpstr>
      <vt:lpstr>Mini-scenario: Secondary market analysis in Pakistan</vt:lpstr>
      <vt:lpstr>Market analysis: Key questions</vt:lpstr>
      <vt:lpstr>Analysing price margins</vt:lpstr>
      <vt:lpstr>Goat market system map: Baseline</vt:lpstr>
      <vt:lpstr>Goat market system map: Emergency</vt:lpstr>
      <vt:lpstr>Slide 47</vt:lpstr>
      <vt:lpstr>Slide 48</vt:lpstr>
      <vt:lpstr>Day 2 plan</vt:lpstr>
      <vt:lpstr>Price analysis</vt:lpstr>
      <vt:lpstr>Session guide</vt:lpstr>
      <vt:lpstr>Session content</vt:lpstr>
      <vt:lpstr>Analysing price margins</vt:lpstr>
      <vt:lpstr>Activity: Price analysis</vt:lpstr>
      <vt:lpstr>Which graph do you prefer? Why?</vt:lpstr>
      <vt:lpstr>Summarise the trend in terms of trade and how it might affect household food security and coping.</vt:lpstr>
      <vt:lpstr>Would you rather be a shoat household or a cow household?</vt:lpstr>
      <vt:lpstr>Are these maize markets integrated? Justify your answer with the data.</vt:lpstr>
      <vt:lpstr>Explain the differences between these two graphs and what they show us about market integration</vt:lpstr>
      <vt:lpstr>Summarise differences between poor and better off livelihoods, and the impact on household resilience.</vt:lpstr>
      <vt:lpstr>Prices and household access</vt:lpstr>
      <vt:lpstr>Supply and demand</vt:lpstr>
      <vt:lpstr>Market performance</vt:lpstr>
      <vt:lpstr>Market power</vt:lpstr>
      <vt:lpstr>Market integration</vt:lpstr>
      <vt:lpstr>Why is price monitoring relevant?</vt:lpstr>
      <vt:lpstr>Activity: Price and volume</vt:lpstr>
      <vt:lpstr>Key points</vt:lpstr>
      <vt:lpstr>Critical market selection</vt:lpstr>
      <vt:lpstr>Session guide</vt:lpstr>
      <vt:lpstr>Session outcomes</vt:lpstr>
      <vt:lpstr>What is a critical market system?</vt:lpstr>
      <vt:lpstr>Slide 73</vt:lpstr>
      <vt:lpstr>Selecting critical markets:</vt:lpstr>
      <vt:lpstr>Critical market selection criteria</vt:lpstr>
      <vt:lpstr>Slide 76</vt:lpstr>
      <vt:lpstr>Key analytical questions</vt:lpstr>
      <vt:lpstr>Key analytical questions</vt:lpstr>
      <vt:lpstr>Key points</vt:lpstr>
      <vt:lpstr>Mahimani</vt:lpstr>
      <vt:lpstr>Lake Josephine</vt:lpstr>
      <vt:lpstr>Earthquake</vt:lpstr>
      <vt:lpstr>Rioting and conflict</vt:lpstr>
      <vt:lpstr>Scenario 1: Critical markets</vt:lpstr>
      <vt:lpstr>Initial market mapping</vt:lpstr>
      <vt:lpstr>Session guide</vt:lpstr>
      <vt:lpstr>Session outcomes</vt:lpstr>
      <vt:lpstr>When is your baseline? What is a ‘normal’ time?</vt:lpstr>
      <vt:lpstr>Scenario 2: Initial mapping</vt:lpstr>
      <vt:lpstr>Key points</vt:lpstr>
      <vt:lpstr>Final market mapping</vt:lpstr>
      <vt:lpstr>Session guide</vt:lpstr>
      <vt:lpstr>Session outcomes</vt:lpstr>
      <vt:lpstr>Scenario 3: Final mapping</vt:lpstr>
      <vt:lpstr>Slide 95</vt:lpstr>
      <vt:lpstr>Slide 96</vt:lpstr>
      <vt:lpstr>Slide 97</vt:lpstr>
      <vt:lpstr>Slide 98</vt:lpstr>
      <vt:lpstr>Key points</vt:lpstr>
      <vt:lpstr>Slide 100</vt:lpstr>
      <vt:lpstr>Day 3 plan</vt:lpstr>
      <vt:lpstr>Impact and gap analysis</vt:lpstr>
      <vt:lpstr>Session guide</vt:lpstr>
      <vt:lpstr>Session content</vt:lpstr>
      <vt:lpstr>Gap analysis</vt:lpstr>
      <vt:lpstr>HEA and markets</vt:lpstr>
      <vt:lpstr>Gap analysis: Target population details</vt:lpstr>
      <vt:lpstr>Gap analysis: Analysis summary</vt:lpstr>
      <vt:lpstr>Can the markets respond?</vt:lpstr>
      <vt:lpstr>Gap analysis: Quantitative</vt:lpstr>
      <vt:lpstr>Gap analysis: Qualitative</vt:lpstr>
      <vt:lpstr>Seasonality and gap analysis</vt:lpstr>
      <vt:lpstr>Seasonality: Lesotho</vt:lpstr>
      <vt:lpstr>Thresholds – Household needs</vt:lpstr>
      <vt:lpstr>Thresholds</vt:lpstr>
      <vt:lpstr>Coping strategies</vt:lpstr>
      <vt:lpstr>Can the market system cover the HH gap?</vt:lpstr>
      <vt:lpstr>Activity: Gap analysis</vt:lpstr>
      <vt:lpstr>Key points</vt:lpstr>
      <vt:lpstr>Response analysis and recommendations</vt:lpstr>
      <vt:lpstr>Session guide</vt:lpstr>
      <vt:lpstr>Agree or Disagree?</vt:lpstr>
      <vt:lpstr>Session outcomes</vt:lpstr>
      <vt:lpstr>Response analysis: rationale</vt:lpstr>
      <vt:lpstr>What is the purpose of response analysis?</vt:lpstr>
      <vt:lpstr>Blue sky thinking + reality check</vt:lpstr>
      <vt:lpstr>Response analysis process</vt:lpstr>
      <vt:lpstr>Response analysis</vt:lpstr>
      <vt:lpstr>Response analysis</vt:lpstr>
      <vt:lpstr>Response analysis</vt:lpstr>
      <vt:lpstr>Response options</vt:lpstr>
      <vt:lpstr>Scenario 6: Response options</vt:lpstr>
      <vt:lpstr>Recommendations analysis</vt:lpstr>
      <vt:lpstr>Response recommendations</vt:lpstr>
      <vt:lpstr>Scenario 7: Recommendations</vt:lpstr>
      <vt:lpstr>Key points</vt:lpstr>
      <vt:lpstr>Slide 137</vt:lpstr>
      <vt:lpstr>The 10 Steps of EMMA</vt:lpstr>
      <vt:lpstr>The 3 Strands of EMMA</vt:lpstr>
      <vt:lpstr>The Essentials of Emma …</vt:lpstr>
      <vt:lpstr>The Purpose of EMMA</vt:lpstr>
      <vt:lpstr>The Purpose of EMMA</vt:lpstr>
      <vt:lpstr>Market Analysis - Impact of the Emergency</vt:lpstr>
      <vt:lpstr>Market Analysis – Can the markets respond?</vt:lpstr>
      <vt:lpstr>EMMA’s Core Logic</vt:lpstr>
      <vt:lpstr>EMMA’s Core Logic</vt:lpstr>
      <vt:lpstr>EMMA’s Core Logic</vt:lpstr>
    </vt:vector>
  </TitlesOfParts>
  <Manager>May 2013</Manager>
  <Company>Independent Consultant</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EMMA for HES Analysts</dc:title>
  <dc:subject/>
  <dc:creator>Pat Foley &amp; Sharon Truelove</dc:creator>
  <cp:keywords>British Red Cross, HES, Markets, EMMA, cash transfer programming, CaLP</cp:keywords>
  <dc:description>patfoley@counterpoint.net</dc:description>
  <cp:lastModifiedBy>Patrick Foley</cp:lastModifiedBy>
  <cp:revision>1775</cp:revision>
  <cp:lastPrinted>2014-02-06T07:37:21Z</cp:lastPrinted>
  <dcterms:created xsi:type="dcterms:W3CDTF">2014-03-20T07:47:55Z</dcterms:created>
  <dcterms:modified xsi:type="dcterms:W3CDTF">2014-03-20T07:48:13Z</dcterms:modified>
  <cp:category/>
</cp:coreProperties>
</file>